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49" r:id="rId1"/>
    <p:sldMasterId id="2147483775" r:id="rId2"/>
    <p:sldMasterId id="2147483832" r:id="rId3"/>
  </p:sldMasterIdLst>
  <p:notesMasterIdLst>
    <p:notesMasterId r:id="rId55"/>
  </p:notesMasterIdLst>
  <p:handoutMasterIdLst>
    <p:handoutMasterId r:id="rId56"/>
  </p:handoutMasterIdLst>
  <p:sldIdLst>
    <p:sldId id="256" r:id="rId4"/>
    <p:sldId id="352" r:id="rId5"/>
    <p:sldId id="383" r:id="rId6"/>
    <p:sldId id="382" r:id="rId7"/>
    <p:sldId id="404" r:id="rId8"/>
    <p:sldId id="385" r:id="rId9"/>
    <p:sldId id="384" r:id="rId10"/>
    <p:sldId id="386" r:id="rId11"/>
    <p:sldId id="394" r:id="rId12"/>
    <p:sldId id="399" r:id="rId13"/>
    <p:sldId id="400" r:id="rId14"/>
    <p:sldId id="401" r:id="rId15"/>
    <p:sldId id="389" r:id="rId16"/>
    <p:sldId id="402" r:id="rId17"/>
    <p:sldId id="391" r:id="rId18"/>
    <p:sldId id="403" r:id="rId19"/>
    <p:sldId id="392" r:id="rId20"/>
    <p:sldId id="405" r:id="rId21"/>
    <p:sldId id="406" r:id="rId22"/>
    <p:sldId id="408" r:id="rId23"/>
    <p:sldId id="418" r:id="rId24"/>
    <p:sldId id="407" r:id="rId25"/>
    <p:sldId id="412" r:id="rId26"/>
    <p:sldId id="409" r:id="rId27"/>
    <p:sldId id="413" r:id="rId28"/>
    <p:sldId id="361" r:id="rId29"/>
    <p:sldId id="410" r:id="rId30"/>
    <p:sldId id="411" r:id="rId31"/>
    <p:sldId id="398" r:id="rId32"/>
    <p:sldId id="414" r:id="rId33"/>
    <p:sldId id="415" r:id="rId34"/>
    <p:sldId id="416" r:id="rId35"/>
    <p:sldId id="419" r:id="rId36"/>
    <p:sldId id="417" r:id="rId37"/>
    <p:sldId id="423" r:id="rId38"/>
    <p:sldId id="424" r:id="rId39"/>
    <p:sldId id="425" r:id="rId40"/>
    <p:sldId id="420" r:id="rId41"/>
    <p:sldId id="368" r:id="rId42"/>
    <p:sldId id="430" r:id="rId43"/>
    <p:sldId id="429" r:id="rId44"/>
    <p:sldId id="431" r:id="rId45"/>
    <p:sldId id="377" r:id="rId46"/>
    <p:sldId id="375" r:id="rId47"/>
    <p:sldId id="376" r:id="rId48"/>
    <p:sldId id="428" r:id="rId49"/>
    <p:sldId id="422" r:id="rId50"/>
    <p:sldId id="421" r:id="rId51"/>
    <p:sldId id="432" r:id="rId52"/>
    <p:sldId id="426" r:id="rId53"/>
    <p:sldId id="427" r:id="rId54"/>
  </p:sldIdLst>
  <p:sldSz cx="9144000" cy="6858000" type="screen4x3"/>
  <p:notesSz cx="6797675" cy="9926638"/>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7115"/>
    <a:srgbClr val="34C32D"/>
    <a:srgbClr val="4BD525"/>
    <a:srgbClr val="0C346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75273" autoAdjust="0"/>
  </p:normalViewPr>
  <p:slideViewPr>
    <p:cSldViewPr>
      <p:cViewPr varScale="1">
        <p:scale>
          <a:sx n="55" d="100"/>
          <a:sy n="55"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6A63052-74F4-4A76-8934-F933F677B6A5}" type="datetimeFigureOut">
              <a:rPr lang="it-IT" smtClean="0"/>
              <a:t>25/02/2018</a:t>
            </a:fld>
            <a:endParaRPr lang="it-IT"/>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DA302F-3CCE-44B4-8C01-4C3C4F40B525}" type="slidenum">
              <a:rPr lang="it-IT" smtClean="0"/>
              <a:t>‹#›</a:t>
            </a:fld>
            <a:endParaRPr lang="it-IT"/>
          </a:p>
        </p:txBody>
      </p:sp>
    </p:spTree>
    <p:extLst>
      <p:ext uri="{BB962C8B-B14F-4D97-AF65-F5344CB8AC3E}">
        <p14:creationId xmlns:p14="http://schemas.microsoft.com/office/powerpoint/2010/main" val="20400690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it-IT" altLang="it-IT"/>
          </a:p>
        </p:txBody>
      </p:sp>
      <p:sp>
        <p:nvSpPr>
          <p:cNvPr id="10243"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endParaRPr lang="it-IT" altLang="it-IT"/>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1024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it-IT" altLang="it-IT"/>
          </a:p>
        </p:txBody>
      </p:sp>
      <p:sp>
        <p:nvSpPr>
          <p:cNvPr id="1024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cs typeface="Arial" panose="020B0604020202020204" pitchFamily="34" charset="0"/>
              </a:defRPr>
            </a:lvl1pPr>
          </a:lstStyle>
          <a:p>
            <a:pPr>
              <a:defRPr/>
            </a:pPr>
            <a:fld id="{53557CAA-EA0C-4805-942B-38F4133A21A9}" type="slidenum">
              <a:rPr lang="it-IT" altLang="it-IT"/>
              <a:pPr>
                <a:defRPr/>
              </a:pPr>
              <a:t>‹#›</a:t>
            </a:fld>
            <a:endParaRPr lang="it-IT" altLang="it-IT"/>
          </a:p>
        </p:txBody>
      </p:sp>
    </p:spTree>
    <p:extLst>
      <p:ext uri="{BB962C8B-B14F-4D97-AF65-F5344CB8AC3E}">
        <p14:creationId xmlns:p14="http://schemas.microsoft.com/office/powerpoint/2010/main" val="49211900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a:ln/>
        </p:spPr>
      </p:sp>
      <p:sp>
        <p:nvSpPr>
          <p:cNvPr id="819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smtClean="0">
              <a:latin typeface="Arial" panose="020B0604020202020204" pitchFamily="34" charset="0"/>
              <a:ea typeface="ＭＳ Ｐゴシック" panose="020B0600070205080204" pitchFamily="34" charset="-128"/>
            </a:endParaRPr>
          </a:p>
        </p:txBody>
      </p:sp>
      <p:sp>
        <p:nvSpPr>
          <p:cNvPr id="819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903B76-99D2-4DF0-B337-5CCEEB342E5A}" type="slidenum">
              <a:rPr lang="it-IT" altLang="it-IT" smtClean="0"/>
              <a:pPr>
                <a:spcBef>
                  <a:spcPct val="0"/>
                </a:spcBef>
              </a:pPr>
              <a:t>1</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99783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This slide</a:t>
            </a:r>
            <a:r>
              <a:rPr lang="en-US" altLang="it-IT" baseline="0" dirty="0" smtClean="0">
                <a:latin typeface="Arial" panose="020B0604020202020204" pitchFamily="34" charset="0"/>
                <a:ea typeface="ＭＳ Ｐゴシック" panose="020B0600070205080204" pitchFamily="34" charset="-128"/>
              </a:rPr>
              <a:t> is just to better understand the type of signal that composed the </a:t>
            </a:r>
            <a:r>
              <a:rPr lang="en-US" altLang="it-IT" baseline="0" dirty="0" err="1" smtClean="0">
                <a:latin typeface="Arial" panose="020B0604020202020204" pitchFamily="34" charset="0"/>
                <a:ea typeface="ＭＳ Ｐゴシック" panose="020B0600070205080204" pitchFamily="34" charset="-128"/>
              </a:rPr>
              <a:t>datatset</a:t>
            </a:r>
            <a:r>
              <a:rPr lang="en-US" altLang="it-IT" baseline="0" dirty="0" smtClean="0">
                <a:latin typeface="Arial" panose="020B0604020202020204" pitchFamily="34" charset="0"/>
                <a:ea typeface="ＭＳ Ｐゴシック" panose="020B0600070205080204" pitchFamily="34" charset="-128"/>
              </a:rPr>
              <a:t>.</a:t>
            </a:r>
          </a:p>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Figure</a:t>
            </a:r>
            <a:r>
              <a:rPr lang="en-US" altLang="it-IT" baseline="0" dirty="0" smtClean="0">
                <a:latin typeface="Arial" panose="020B0604020202020204" pitchFamily="34" charset="0"/>
                <a:ea typeface="ＭＳ Ｐゴシック" panose="020B0600070205080204" pitchFamily="34" charset="-128"/>
              </a:rPr>
              <a:t> on the left shows </a:t>
            </a:r>
            <a:r>
              <a:rPr lang="en-GB" altLang="it-IT" dirty="0" smtClean="0">
                <a:latin typeface="Arial" panose="020B0604020202020204" pitchFamily="34" charset="0"/>
                <a:ea typeface="ＭＳ Ｐゴシック" panose="020B0600070205080204" pitchFamily="34" charset="-128"/>
              </a:rPr>
              <a:t>16 representative seconds of a raw </a:t>
            </a:r>
            <a:r>
              <a:rPr lang="en-GB" altLang="it-IT" dirty="0" err="1" smtClean="0">
                <a:latin typeface="Arial" panose="020B0604020202020204" pitchFamily="34" charset="0"/>
                <a:ea typeface="ＭＳ Ｐゴシック" panose="020B0600070205080204" pitchFamily="34" charset="-128"/>
              </a:rPr>
              <a:t>iEEG</a:t>
            </a:r>
            <a:r>
              <a:rPr lang="en-GB" altLang="it-IT" dirty="0" smtClean="0">
                <a:latin typeface="Arial" panose="020B0604020202020204" pitchFamily="34" charset="0"/>
                <a:ea typeface="ＭＳ Ｐゴシック" panose="020B0600070205080204" pitchFamily="34" charset="-128"/>
              </a:rPr>
              <a:t> signal </a:t>
            </a:r>
            <a:r>
              <a:rPr lang="en-US" altLang="it-IT" dirty="0" smtClean="0">
                <a:latin typeface="Arial" panose="020B0604020202020204" pitchFamily="34" charset="0"/>
                <a:ea typeface="ＭＳ Ｐゴシック" panose="020B0600070205080204" pitchFamily="34" charset="-128"/>
              </a:rPr>
              <a:t>in both WAKE and sleep condition</a:t>
            </a:r>
            <a:r>
              <a:rPr lang="en-GB" altLang="it-IT" dirty="0" smtClean="0">
                <a:latin typeface="Arial" panose="020B0604020202020204" pitchFamily="34" charset="0"/>
                <a:ea typeface="ＭＳ Ｐゴシック" panose="020B0600070205080204" pitchFamily="34" charset="-128"/>
              </a:rPr>
              <a:t>. Here 15 stimulation sessions, with the corresponding impulses, are reported. Epoch, in our definition, is the signal recorded in the 800 </a:t>
            </a:r>
            <a:r>
              <a:rPr lang="en-GB" altLang="it-IT" dirty="0" err="1" smtClean="0">
                <a:latin typeface="Arial" panose="020B0604020202020204" pitchFamily="34" charset="0"/>
                <a:ea typeface="ＭＳ Ｐゴシック" panose="020B0600070205080204" pitchFamily="34" charset="-128"/>
              </a:rPr>
              <a:t>ms</a:t>
            </a:r>
            <a:r>
              <a:rPr lang="en-GB" altLang="it-IT" dirty="0" smtClean="0">
                <a:latin typeface="Arial" panose="020B0604020202020204" pitchFamily="34" charset="0"/>
                <a:ea typeface="ＭＳ Ｐゴシック" panose="020B0600070205080204" pitchFamily="34" charset="-128"/>
              </a:rPr>
              <a:t> after each stimulation.</a:t>
            </a:r>
            <a:endParaRPr lang="it-IT" altLang="it-IT" i="1" dirty="0" smtClean="0">
              <a:latin typeface="Arial" panose="020B0604020202020204" pitchFamily="34" charset="0"/>
              <a:ea typeface="ＭＳ Ｐゴシック" panose="020B0600070205080204" pitchFamily="34" charset="-128"/>
            </a:endParaRPr>
          </a:p>
          <a:p>
            <a:r>
              <a:rPr lang="en-GB" altLang="it-IT" dirty="0" smtClean="0">
                <a:latin typeface="Arial" panose="020B0604020202020204" pitchFamily="34" charset="0"/>
                <a:ea typeface="ＭＳ Ｐゴシック" panose="020B0600070205080204" pitchFamily="34" charset="-128"/>
              </a:rPr>
              <a:t> </a:t>
            </a:r>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Figure on the right shows Minimum and maximum values of the signal in each epoch over time for one channel</a:t>
            </a:r>
            <a:r>
              <a:rPr lang="en-US" altLang="it-IT" baseline="0" dirty="0" smtClean="0">
                <a:latin typeface="Arial" panose="020B0604020202020204" pitchFamily="34" charset="0"/>
                <a:ea typeface="ＭＳ Ｐゴシック" panose="020B0600070205080204" pitchFamily="34" charset="-128"/>
              </a:rPr>
              <a:t> in both conditions.</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T</a:t>
            </a:r>
            <a:r>
              <a:rPr lang="en-US" altLang="it-IT" dirty="0" smtClean="0">
                <a:latin typeface="Arial" panose="020B0604020202020204" pitchFamily="34" charset="0"/>
                <a:ea typeface="ＭＳ Ｐゴシック" panose="020B0600070205080204" pitchFamily="34" charset="-128"/>
              </a:rPr>
              <a:t>his technique is the gold standard method to obtain precise spatial and temporal indications of signals ..but it has some limitations ..(</a:t>
            </a:r>
            <a:r>
              <a:rPr lang="en-US" altLang="it-IT" dirty="0" err="1" smtClean="0">
                <a:latin typeface="Arial" panose="020B0604020202020204" pitchFamily="34" charset="0"/>
                <a:ea typeface="ＭＳ Ｐゴシック" panose="020B0600070205080204" pitchFamily="34" charset="-128"/>
              </a:rPr>
              <a:t>gira</a:t>
            </a:r>
            <a:r>
              <a:rPr lang="en-US" altLang="it-IT" dirty="0" smtClean="0">
                <a:latin typeface="Arial" panose="020B0604020202020204" pitchFamily="34" charset="0"/>
                <a:ea typeface="ＭＳ Ｐゴシック" panose="020B0600070205080204" pitchFamily="34" charset="-128"/>
              </a:rPr>
              <a:t> slide)</a:t>
            </a:r>
          </a:p>
          <a:p>
            <a:endParaRPr lang="it-IT" altLang="it-IT" dirty="0" smtClean="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192173-7E06-4624-BDF5-65F928DEAFBD}" type="slidenum">
              <a:rPr lang="it-IT" altLang="it-IT" sz="1200" smtClean="0"/>
              <a:pPr/>
              <a:t>10</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86922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We worked on two macroareas;</a:t>
            </a:r>
            <a:r>
              <a:rPr lang="it-IT" altLang="it-IT" baseline="0" dirty="0" smtClean="0">
                <a:latin typeface="Arial" panose="020B0604020202020204" pitchFamily="34" charset="0"/>
                <a:ea typeface="ＭＳ Ｐゴシック" panose="020B0600070205080204" pitchFamily="34" charset="-128"/>
              </a:rPr>
              <a:t> the main one is the directional connectivity analysis; the Feature Extraction analysis was a parallel project. </a:t>
            </a:r>
          </a:p>
          <a:p>
            <a:r>
              <a:rPr lang="it-IT" altLang="it-IT" baseline="0" dirty="0" smtClean="0">
                <a:latin typeface="Arial" panose="020B0604020202020204" pitchFamily="34" charset="0"/>
                <a:ea typeface="ＭＳ Ｐゴシック" panose="020B0600070205080204" pitchFamily="34" charset="-128"/>
              </a:rPr>
              <a:t>In the next slieds We will focus our attention on the connectivity analysis, the second method will be quickly discussed at the end of the presentation.</a:t>
            </a:r>
          </a:p>
          <a:p>
            <a:r>
              <a:rPr lang="it-IT" altLang="it-IT" baseline="0" dirty="0" smtClean="0">
                <a:latin typeface="Arial" panose="020B0604020202020204" pitchFamily="34" charset="0"/>
                <a:ea typeface="ＭＳ Ｐゴシック" panose="020B0600070205080204" pitchFamily="34" charset="-128"/>
              </a:rPr>
              <a:t>This slide will be better detailed</a:t>
            </a:r>
          </a:p>
          <a:p>
            <a:endParaRPr lang="it-IT" altLang="it-IT"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FAF8C-9046-4D17-8376-3061CFDF4B1F}" type="slidenum">
              <a:rPr lang="it-IT" altLang="it-IT" sz="1200" smtClean="0"/>
              <a:pPr/>
              <a:t>11</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02132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ea typeface="ＭＳ Ｐゴシック" panose="020B0600070205080204" pitchFamily="34" charset="-128"/>
              </a:rPr>
              <a:t>First method:</a:t>
            </a:r>
          </a:p>
          <a:p>
            <a:r>
              <a:rPr lang="it-IT" altLang="it-IT" dirty="0" smtClean="0">
                <a:latin typeface="Arial" panose="020B0604020202020204" pitchFamily="34" charset="0"/>
                <a:ea typeface="ＭＳ Ｐゴシック" panose="020B0600070205080204" pitchFamily="34" charset="-128"/>
              </a:rPr>
              <a:t>We Proposed the directional connectivity method as a model to compare conscious states and as a way to capture information on network dynamics. Directed Transfer Function</a:t>
            </a:r>
            <a:r>
              <a:rPr lang="it-IT" altLang="it-IT" baseline="0" dirty="0" smtClean="0">
                <a:latin typeface="Arial" panose="020B0604020202020204" pitchFamily="34" charset="0"/>
                <a:ea typeface="ＭＳ Ｐゴシック" panose="020B0600070205080204" pitchFamily="34" charset="-128"/>
              </a:rPr>
              <a:t> and </a:t>
            </a:r>
            <a:r>
              <a:rPr lang="it-IT" altLang="it-IT" dirty="0" smtClean="0">
                <a:latin typeface="Arial" panose="020B0604020202020204" pitchFamily="34" charset="0"/>
                <a:ea typeface="ＭＳ Ｐゴシック" panose="020B0600070205080204" pitchFamily="34" charset="-128"/>
              </a:rPr>
              <a:t>Adaptive directed Transfer Function, are</a:t>
            </a:r>
            <a:r>
              <a:rPr lang="it-IT" altLang="it-IT" baseline="0" dirty="0" smtClean="0">
                <a:latin typeface="Arial" panose="020B0604020202020204" pitchFamily="34" charset="0"/>
                <a:ea typeface="ＭＳ Ｐゴシック" panose="020B0600070205080204" pitchFamily="34" charset="-128"/>
              </a:rPr>
              <a:t> used to </a:t>
            </a:r>
            <a:r>
              <a:rPr lang="it-IT" altLang="it-IT" dirty="0" smtClean="0">
                <a:latin typeface="Arial" panose="020B0604020202020204" pitchFamily="34" charset="0"/>
                <a:ea typeface="ＭＳ Ｐゴシック" panose="020B0600070205080204" pitchFamily="34" charset="-128"/>
              </a:rPr>
              <a:t>reveal directional</a:t>
            </a:r>
            <a:r>
              <a:rPr lang="it-IT" altLang="it-IT" baseline="0" dirty="0" smtClean="0">
                <a:latin typeface="Arial" panose="020B0604020202020204" pitchFamily="34" charset="0"/>
                <a:ea typeface="ＭＳ Ｐゴシック" panose="020B0600070205080204" pitchFamily="34" charset="-128"/>
              </a:rPr>
              <a:t> interactions between signals</a:t>
            </a:r>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We</a:t>
            </a:r>
            <a:r>
              <a:rPr lang="it-IT" altLang="it-IT" baseline="0" dirty="0" smtClean="0">
                <a:latin typeface="Arial" panose="020B0604020202020204" pitchFamily="34" charset="0"/>
                <a:ea typeface="ＭＳ Ｐゴシック" panose="020B0600070205080204" pitchFamily="34" charset="-128"/>
              </a:rPr>
              <a:t> evaluate brain network changes according time and frequency variables. </a:t>
            </a:r>
          </a:p>
          <a:p>
            <a:r>
              <a:rPr lang="it-IT" altLang="it-IT" baseline="0" dirty="0" smtClean="0">
                <a:latin typeface="Arial" panose="020B0604020202020204" pitchFamily="34" charset="0"/>
                <a:ea typeface="ＭＳ Ｐゴシック" panose="020B0600070205080204" pitchFamily="34" charset="-128"/>
              </a:rPr>
              <a:t>We did this work focusing our attention on </a:t>
            </a:r>
            <a:r>
              <a:rPr lang="it-IT" altLang="it-IT" dirty="0" smtClean="0">
                <a:latin typeface="Arial" panose="020B0604020202020204" pitchFamily="34" charset="0"/>
                <a:ea typeface="ＭＳ Ｐゴシック" panose="020B0600070205080204" pitchFamily="34" charset="-128"/>
              </a:rPr>
              <a:t>two frequency ranges :</a:t>
            </a:r>
            <a:r>
              <a:rPr lang="it-IT" altLang="it-IT" baseline="0" dirty="0" smtClean="0">
                <a:latin typeface="Arial" panose="020B0604020202020204" pitchFamily="34" charset="0"/>
                <a:ea typeface="ＭＳ Ｐゴシック" panose="020B0600070205080204" pitchFamily="34" charset="-128"/>
              </a:rPr>
              <a:t> </a:t>
            </a:r>
            <a:r>
              <a:rPr lang="it-IT" altLang="it-IT" dirty="0" smtClean="0">
                <a:latin typeface="Arial" panose="020B0604020202020204" pitchFamily="34" charset="0"/>
                <a:ea typeface="ＭＳ Ｐゴシック" panose="020B0600070205080204" pitchFamily="34" charset="-128"/>
              </a:rPr>
              <a:t>Gamma and Delta</a:t>
            </a:r>
            <a:r>
              <a:rPr lang="it-IT" altLang="it-IT" baseline="0" dirty="0" smtClean="0">
                <a:latin typeface="Arial" panose="020B0604020202020204" pitchFamily="34" charset="0"/>
                <a:ea typeface="ＭＳ Ｐゴシック" panose="020B0600070205080204" pitchFamily="34" charset="-128"/>
              </a:rPr>
              <a:t> </a:t>
            </a:r>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Gamma (30-100Hz) because </a:t>
            </a:r>
            <a:r>
              <a:rPr lang="en-US" altLang="it-IT" sz="1200" kern="1200" dirty="0" smtClean="0">
                <a:solidFill>
                  <a:schemeClr val="tx1"/>
                </a:solidFill>
                <a:effectLst/>
                <a:latin typeface="Arial" pitchFamily="-105" charset="0"/>
                <a:ea typeface="ＭＳ Ｐゴシック" pitchFamily="-105" charset="-128"/>
              </a:rPr>
              <a:t>these</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 oscillations have functional role in human episodic memory  and cognitive tasks.</a:t>
            </a:r>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Delta (0,5-4Hz)</a:t>
            </a:r>
            <a:r>
              <a:rPr lang="it-IT" altLang="it-IT" baseline="0" dirty="0" smtClean="0">
                <a:latin typeface="Arial" panose="020B0604020202020204" pitchFamily="34" charset="0"/>
                <a:ea typeface="ＭＳ Ｐゴシック" panose="020B0600070205080204" pitchFamily="34" charset="-128"/>
              </a:rPr>
              <a:t> oscillations are interesting to study </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NREM sleep, stage 3, that is also called slow wave sleep given</a:t>
            </a:r>
            <a:r>
              <a:rPr lang="en-US" sz="1200" kern="1200" baseline="0" dirty="0" smtClean="0">
                <a:solidFill>
                  <a:schemeClr val="tx1"/>
                </a:solidFill>
                <a:effectLst/>
                <a:latin typeface="Arial" pitchFamily="-105" charset="0"/>
                <a:ea typeface="ＭＳ Ｐゴシック" pitchFamily="-105" charset="-128"/>
                <a:cs typeface="ＭＳ Ｐゴシック" pitchFamily="-105" charset="-128"/>
              </a:rPr>
              <a:t> that</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 Delta waves prevail</a:t>
            </a:r>
            <a:endParaRPr lang="it-IT" altLang="it-IT" baseline="0"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In particular by</a:t>
            </a:r>
            <a:r>
              <a:rPr lang="it-IT" altLang="it-IT" baseline="0" dirty="0" smtClean="0">
                <a:latin typeface="Arial" panose="020B0604020202020204" pitchFamily="34" charset="0"/>
                <a:ea typeface="ＭＳ Ｐゴシック" panose="020B0600070205080204" pitchFamily="34" charset="-128"/>
              </a:rPr>
              <a:t> means of DTF we analyzes.. (leggo main aims)</a:t>
            </a: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With ADTF, in particular, we Explored the phenomena known from literature as down-state and re-activation </a:t>
            </a: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FAF8C-9046-4D17-8376-3061CFDF4B1F}" type="slidenum">
              <a:rPr lang="it-IT" altLang="it-IT" sz="1200" smtClean="0"/>
              <a:pPr/>
              <a:t>12</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157667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The connectivity</a:t>
            </a:r>
            <a:r>
              <a:rPr lang="en-US" altLang="it-IT" baseline="0" dirty="0" smtClean="0">
                <a:latin typeface="Arial" panose="020B0604020202020204" pitchFamily="34" charset="0"/>
                <a:ea typeface="ＭＳ Ｐゴシック" panose="020B0600070205080204" pitchFamily="34" charset="-128"/>
              </a:rPr>
              <a:t> model chosen is MVAR That permits  </a:t>
            </a:r>
            <a:r>
              <a:rPr lang="en-US" altLang="it-IT" dirty="0" smtClean="0">
                <a:latin typeface="Arial" panose="020B0604020202020204" pitchFamily="34" charset="0"/>
                <a:ea typeface="ＭＳ Ｐゴシック" panose="020B0600070205080204" pitchFamily="34" charset="-128"/>
              </a:rPr>
              <a:t>the study of  signal’s interdependence:</a:t>
            </a:r>
            <a:r>
              <a:rPr lang="en-US" altLang="it-IT" baseline="0" dirty="0" smtClean="0">
                <a:latin typeface="Arial" panose="020B0604020202020204" pitchFamily="34" charset="0"/>
                <a:ea typeface="ＭＳ Ｐゴシック" panose="020B0600070205080204" pitchFamily="34" charset="-128"/>
              </a:rPr>
              <a:t> in fact, </a:t>
            </a:r>
            <a:r>
              <a:rPr lang="en-US" altLang="it-IT" dirty="0" smtClean="0">
                <a:latin typeface="Arial" panose="020B0604020202020204" pitchFamily="34" charset="0"/>
                <a:ea typeface="ＭＳ Ｐゴシック" panose="020B0600070205080204" pitchFamily="34" charset="-128"/>
              </a:rPr>
              <a:t>the form of multichannel autoregressive models, is capable to identify the causal relationships between signals allowing to recognize the direction of propagation.</a:t>
            </a:r>
          </a:p>
          <a:p>
            <a:r>
              <a:rPr lang="en-US" altLang="it-IT" dirty="0" smtClean="0">
                <a:latin typeface="Arial" panose="020B0604020202020204" pitchFamily="34" charset="0"/>
                <a:ea typeface="ＭＳ Ｐゴシック" panose="020B0600070205080204" pitchFamily="34" charset="-128"/>
              </a:rPr>
              <a:t>Autoregressive models (AR) are useful to model time series; they estimate the variable of interest using their past values.</a:t>
            </a:r>
          </a:p>
          <a:p>
            <a:r>
              <a:rPr lang="en-US" altLang="it-IT" dirty="0" smtClean="0">
                <a:latin typeface="Arial" panose="020B0604020202020204" pitchFamily="34" charset="0"/>
                <a:ea typeface="ＭＳ Ｐゴシック" panose="020B0600070205080204" pitchFamily="34" charset="-128"/>
              </a:rPr>
              <a:t>An MVAR model  allows to derive time/frequency domain images by using model coefficients and their spectral properties.</a:t>
            </a:r>
          </a:p>
          <a:p>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endParaRPr lang="en-US" altLang="it-IT" dirty="0" smtClean="0">
              <a:latin typeface="Arial" panose="020B0604020202020204" pitchFamily="34"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C317B5-8AED-4481-8A89-73CEAE10E0D2}" type="slidenum">
              <a:rPr lang="it-IT" altLang="it-IT" sz="1200" smtClean="0"/>
              <a:pPr/>
              <a:t>13</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05845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ltLang="it-IT" dirty="0" smtClean="0">
              <a:latin typeface="Arial" panose="020B0604020202020204" pitchFamily="34" charset="0"/>
              <a:ea typeface="ＭＳ Ｐゴシック" panose="020B0600070205080204" pitchFamily="34" charset="-128"/>
            </a:endParaRPr>
          </a:p>
          <a:p>
            <a:r>
              <a:rPr lang="en-US" dirty="0" smtClean="0"/>
              <a:t>y (t) is a vector of stochastic processes (in our case, time series). therefore given the formula……, y (t) is the vector that contains the t-</a:t>
            </a:r>
            <a:r>
              <a:rPr lang="en-US" dirty="0" err="1" smtClean="0"/>
              <a:t>th</a:t>
            </a:r>
            <a:r>
              <a:rPr lang="en-US" dirty="0" smtClean="0"/>
              <a:t> sample of the N time series, p is the order of the model and represents the number of previous instants of each process, A (k) is an </a:t>
            </a:r>
            <a:r>
              <a:rPr lang="en-US" dirty="0" err="1" smtClean="0"/>
              <a:t>NxN</a:t>
            </a:r>
            <a:r>
              <a:rPr lang="en-US" dirty="0" smtClean="0"/>
              <a:t> matrix that contains the coefficients of the model, each referred to the k-</a:t>
            </a:r>
            <a:r>
              <a:rPr lang="en-US" dirty="0" err="1" smtClean="0"/>
              <a:t>th</a:t>
            </a:r>
            <a:r>
              <a:rPr lang="en-US" dirty="0" smtClean="0"/>
              <a:t> delay.</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La definizione</a:t>
            </a:r>
            <a:r>
              <a:rPr lang="it-IT" altLang="it-IT" baseline="0" dirty="0" smtClean="0">
                <a:latin typeface="Arial" panose="020B0604020202020204" pitchFamily="34" charset="0"/>
                <a:ea typeface="ＭＳ Ｐゴシック" panose="020B0600070205080204" pitchFamily="34" charset="-128"/>
              </a:rPr>
              <a:t> corretta del modello MVAR è:</a:t>
            </a:r>
          </a:p>
          <a:p>
            <a:endParaRPr lang="it-IT" altLang="it-IT" baseline="0" dirty="0" smtClean="0">
              <a:latin typeface="Arial" panose="020B0604020202020204" pitchFamily="34" charset="0"/>
              <a:ea typeface="ＭＳ Ｐゴシック" panose="020B0600070205080204" pitchFamily="34" charset="-128"/>
            </a:endParaRPr>
          </a:p>
          <a:p>
            <a:r>
              <a:rPr lang="it-IT" altLang="it-IT" baseline="0" dirty="0" smtClean="0">
                <a:latin typeface="Arial" panose="020B0604020202020204" pitchFamily="34" charset="0"/>
                <a:ea typeface="ＭＳ Ｐゴシック" panose="020B0600070205080204" pitchFamily="34" charset="-128"/>
              </a:rPr>
              <a:t> y(t) è un vettore di processi stocastici (nel nostro caso serie temporali). </a:t>
            </a:r>
          </a:p>
          <a:p>
            <a:r>
              <a:rPr lang="it-IT" altLang="it-IT" baseline="0" dirty="0" smtClean="0">
                <a:latin typeface="Arial" panose="020B0604020202020204" pitchFamily="34" charset="0"/>
                <a:ea typeface="ＭＳ Ｐゴシック" panose="020B0600070205080204" pitchFamily="34" charset="-128"/>
              </a:rPr>
              <a:t>Dunque </a:t>
            </a:r>
          </a:p>
          <a:p>
            <a:endParaRPr lang="it-IT" altLang="it-IT" baseline="0" dirty="0" smtClean="0">
              <a:latin typeface="Arial" panose="020B0604020202020204" pitchFamily="34" charset="0"/>
              <a:ea typeface="ＭＳ Ｐゴシック" panose="020B0600070205080204" pitchFamily="34" charset="-128"/>
            </a:endParaRPr>
          </a:p>
          <a:p>
            <a:r>
              <a:rPr lang="it-IT" altLang="it-IT" baseline="0" dirty="0" smtClean="0">
                <a:latin typeface="Arial" panose="020B0604020202020204" pitchFamily="34" charset="0"/>
                <a:ea typeface="ＭＳ Ｐゴシック" panose="020B0600070205080204" pitchFamily="34" charset="-128"/>
              </a:rPr>
              <a:t>data la  formula, y(t) è il vettore che contiene il t-esimo campione delle N serie temporali, </a:t>
            </a:r>
          </a:p>
          <a:p>
            <a:r>
              <a:rPr lang="it-IT" altLang="it-IT" baseline="0" dirty="0" smtClean="0">
                <a:latin typeface="Arial" panose="020B0604020202020204" pitchFamily="34" charset="0"/>
                <a:ea typeface="ＭＳ Ｐゴシック" panose="020B0600070205080204" pitchFamily="34" charset="-128"/>
              </a:rPr>
              <a:t>p è l’ordine del modello e rappresenta il numero di istanti precedenti di ciascun processo,</a:t>
            </a:r>
          </a:p>
          <a:p>
            <a:r>
              <a:rPr lang="it-IT" altLang="it-IT" baseline="0" dirty="0" smtClean="0">
                <a:latin typeface="Arial" panose="020B0604020202020204" pitchFamily="34" charset="0"/>
                <a:ea typeface="ＭＳ Ｐゴシック" panose="020B0600070205080204" pitchFamily="34" charset="-128"/>
              </a:rPr>
              <a:t>A(k) è una matrice </a:t>
            </a:r>
            <a:r>
              <a:rPr lang="it-IT" altLang="it-IT" baseline="0" dirty="0" err="1" smtClean="0">
                <a:latin typeface="Arial" panose="020B0604020202020204" pitchFamily="34" charset="0"/>
                <a:ea typeface="ＭＳ Ｐゴシック" panose="020B0600070205080204" pitchFamily="34" charset="-128"/>
              </a:rPr>
              <a:t>NxN</a:t>
            </a:r>
            <a:r>
              <a:rPr lang="it-IT" altLang="it-IT" baseline="0" dirty="0" smtClean="0">
                <a:latin typeface="Arial" panose="020B0604020202020204" pitchFamily="34" charset="0"/>
                <a:ea typeface="ＭＳ Ｐゴシック" panose="020B0600070205080204" pitchFamily="34" charset="-128"/>
              </a:rPr>
              <a:t> che contiene i coefficienti del modello, ciascuno riferito al ritardo k-esimo.</a:t>
            </a: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en-US" altLang="it-IT" i="0" baseline="0"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INFO in più da non dire in discussione:</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Da ref. PICCOLO:</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i dati sono generati per mezzo di un modello MVAR e poi utilizzati come ingressi al modello stesso per l’analisi della connettività. (ECCO la definizione del LOOP!)</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ARFIT: Esso consiste in una serie di moduli che, dati in ingresso i processi e l’ordine ottimo del modello, forniscono i valori dei parametri del modello basandosi su un algoritmo di stima ai minimi quadrati. </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P rappresenta il numero di istanti di ciascun processo coinvolto nel modello, precedenti all’istante attuale che si sta descrivendo. il numero di coefficienti aij di un modello MVAR da stimare è m·m·p, dove m è il numero di processi coinvolti, si ha che il numero di parametri da stimare incrementa linearmente con l’aumentare dell’ordine del modello.</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l’errore di predizione è una stima del rumore bianco dato in ingresso, se il modello fornisce una rappresentazione adeguata dei dati allora e(n) approssima una realizzazione di rumore bianco u(n).</a:t>
            </a:r>
          </a:p>
          <a:p>
            <a:endParaRPr lang="it-IT" altLang="it-IT" baseline="0" dirty="0" smtClean="0">
              <a:latin typeface="Arial" panose="020B0604020202020204" pitchFamily="34" charset="0"/>
              <a:ea typeface="ＭＳ Ｐゴシック" panose="020B0600070205080204" pitchFamily="34" charset="-128"/>
            </a:endParaRPr>
          </a:p>
          <a:p>
            <a:endParaRPr lang="it-IT" altLang="it-IT" baseline="0"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a:t>
            </a:r>
            <a:r>
              <a:rPr lang="en-US" altLang="it-IT" dirty="0" err="1" smtClean="0">
                <a:latin typeface="Arial" panose="020B0604020202020204" pitchFamily="34" charset="0"/>
                <a:ea typeface="ＭＳ Ｐゴシック" panose="020B0600070205080204" pitchFamily="34" charset="-128"/>
              </a:rPr>
              <a:t>seguono</a:t>
            </a:r>
            <a:r>
              <a:rPr lang="en-US" altLang="it-IT" baseline="0" dirty="0" smtClean="0">
                <a:latin typeface="Arial" panose="020B0604020202020204" pitchFamily="34" charset="0"/>
                <a:ea typeface="ＭＳ Ｐゴシック" panose="020B0600070205080204" pitchFamily="34" charset="-128"/>
              </a:rPr>
              <a:t> </a:t>
            </a:r>
            <a:r>
              <a:rPr lang="en-US" altLang="it-IT" baseline="0" dirty="0" err="1" smtClean="0">
                <a:latin typeface="Arial" panose="020B0604020202020204" pitchFamily="34" charset="0"/>
                <a:ea typeface="ＭＳ Ｐゴシック" panose="020B0600070205080204" pitchFamily="34" charset="-128"/>
              </a:rPr>
              <a:t>frasi</a:t>
            </a:r>
            <a:r>
              <a:rPr lang="en-US" altLang="it-IT" baseline="0" dirty="0" smtClean="0">
                <a:latin typeface="Arial" panose="020B0604020202020204" pitchFamily="34" charset="0"/>
                <a:ea typeface="ＭＳ Ｐゴシック" panose="020B0600070205080204" pitchFamily="34" charset="-128"/>
              </a:rPr>
              <a:t> da</a:t>
            </a:r>
            <a:r>
              <a:rPr lang="en-US" altLang="it-IT" dirty="0" smtClean="0">
                <a:latin typeface="Arial" panose="020B0604020202020204" pitchFamily="34" charset="0"/>
                <a:ea typeface="ＭＳ Ｐゴシック" panose="020B0600070205080204" pitchFamily="34" charset="-128"/>
              </a:rPr>
              <a:t> non dire ma </a:t>
            </a:r>
            <a:r>
              <a:rPr lang="en-US" altLang="it-IT" dirty="0" err="1" smtClean="0">
                <a:latin typeface="Arial" panose="020B0604020202020204" pitchFamily="34" charset="0"/>
                <a:ea typeface="ＭＳ Ｐゴシック" panose="020B0600070205080204" pitchFamily="34" charset="-128"/>
              </a:rPr>
              <a:t>scritte</a:t>
            </a:r>
            <a:r>
              <a:rPr lang="en-US" altLang="it-IT" dirty="0" smtClean="0">
                <a:latin typeface="Arial" panose="020B0604020202020204" pitchFamily="34" charset="0"/>
                <a:ea typeface="ＭＳ Ｐゴシック" panose="020B0600070205080204" pitchFamily="34" charset="-128"/>
              </a:rPr>
              <a:t> qui solo come </a:t>
            </a:r>
            <a:r>
              <a:rPr lang="en-US" altLang="it-IT" dirty="0" err="1" smtClean="0">
                <a:latin typeface="Arial" panose="020B0604020202020204" pitchFamily="34" charset="0"/>
                <a:ea typeface="ＭＳ Ｐゴシック" panose="020B0600070205080204" pitchFamily="34" charset="-128"/>
              </a:rPr>
              <a:t>promemoria</a:t>
            </a:r>
            <a:r>
              <a:rPr lang="en-US" altLang="it-IT" dirty="0" smtClean="0">
                <a:latin typeface="Arial" panose="020B0604020202020204" pitchFamily="34" charset="0"/>
                <a:ea typeface="ＭＳ Ｐゴシック" panose="020B0600070205080204" pitchFamily="34" charset="-128"/>
              </a:rPr>
              <a:t>..</a:t>
            </a:r>
          </a:p>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where 𝑦</a:t>
            </a:r>
            <a:r>
              <a:rPr lang="it-IT" altLang="it-IT" dirty="0" smtClean="0">
                <a:latin typeface="Arial" panose="020B0604020202020204" pitchFamily="34" charset="0"/>
                <a:ea typeface="ＭＳ Ｐゴシック" panose="020B0600070205080204" pitchFamily="34" charset="-128"/>
              </a:rPr>
              <a:t>(</a:t>
            </a:r>
            <a:r>
              <a:rPr lang="en-US" altLang="it-IT" dirty="0" smtClean="0">
                <a:latin typeface="Arial" panose="020B0604020202020204" pitchFamily="34" charset="0"/>
                <a:ea typeface="ＭＳ Ｐゴシック" panose="020B0600070205080204" pitchFamily="34" charset="-128"/>
              </a:rPr>
              <a:t>𝑡)=</a:t>
            </a:r>
            <a:r>
              <a:rPr lang="it-IT" altLang="it-IT" dirty="0" smtClean="0">
                <a:latin typeface="Arial" panose="020B0604020202020204" pitchFamily="34" charset="0"/>
                <a:ea typeface="ＭＳ Ｐゴシック" panose="020B0600070205080204" pitchFamily="34" charset="-128"/>
              </a:rPr>
              <a:t>[</a:t>
            </a:r>
            <a:r>
              <a:rPr lang="en-US" altLang="it-IT" dirty="0" smtClean="0">
                <a:latin typeface="Arial" panose="020B0604020202020204" pitchFamily="34" charset="0"/>
                <a:ea typeface="ＭＳ Ｐゴシック" panose="020B0600070205080204" pitchFamily="34" charset="-128"/>
              </a:rPr>
              <a:t>𝑦1</a:t>
            </a:r>
            <a:r>
              <a:rPr lang="it-IT" altLang="it-IT"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𝑡),𝑦2</a:t>
            </a:r>
            <a:r>
              <a:rPr lang="it-IT" altLang="it-IT"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𝑡),..,𝑦</a:t>
            </a:r>
            <a:r>
              <a:rPr lang="it-IT" altLang="it-IT" dirty="0" smtClean="0">
                <a:latin typeface="Arial" panose="020B0604020202020204" pitchFamily="34" charset="0"/>
                <a:ea typeface="ＭＳ Ｐゴシック" panose="020B0600070205080204" pitchFamily="34" charset="-128"/>
              </a:rPr>
              <a:t>N (</a:t>
            </a:r>
            <a:r>
              <a:rPr lang="en-US" altLang="it-IT" dirty="0" smtClean="0">
                <a:latin typeface="Arial" panose="020B0604020202020204" pitchFamily="34" charset="0"/>
                <a:ea typeface="ＭＳ Ｐゴシック" panose="020B0600070205080204" pitchFamily="34" charset="-128"/>
              </a:rPr>
              <a:t>𝑡)]</a:t>
            </a:r>
            <a:r>
              <a:rPr lang="en-US" altLang="it-IT" baseline="30000" dirty="0" smtClean="0">
                <a:latin typeface="Arial" panose="020B0604020202020204" pitchFamily="34" charset="0"/>
                <a:ea typeface="ＭＳ Ｐゴシック" panose="020B0600070205080204" pitchFamily="34" charset="-128"/>
              </a:rPr>
              <a:t>T  </a:t>
            </a:r>
            <a:r>
              <a:rPr lang="en-US" altLang="it-IT" dirty="0" smtClean="0">
                <a:latin typeface="Arial" panose="020B0604020202020204" pitchFamily="34" charset="0"/>
                <a:ea typeface="ＭＳ Ｐゴシック" panose="020B0600070205080204" pitchFamily="34" charset="-128"/>
              </a:rPr>
              <a:t>is the</a:t>
            </a:r>
            <a:r>
              <a:rPr lang="en-US" altLang="it-IT" baseline="3000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 vector containing the </a:t>
            </a:r>
            <a:r>
              <a:rPr lang="en-US" altLang="it-IT" i="1" dirty="0" smtClean="0">
                <a:latin typeface="Arial" panose="020B0604020202020204" pitchFamily="34" charset="0"/>
                <a:ea typeface="ＭＳ Ｐゴシック" panose="020B0600070205080204" pitchFamily="34" charset="-128"/>
              </a:rPr>
              <a:t>N </a:t>
            </a:r>
            <a:r>
              <a:rPr lang="en-US" altLang="it-IT" dirty="0" smtClean="0">
                <a:latin typeface="Arial" panose="020B0604020202020204" pitchFamily="34" charset="0"/>
                <a:ea typeface="ＭＳ Ｐゴシック" panose="020B0600070205080204" pitchFamily="34" charset="-128"/>
              </a:rPr>
              <a:t>scalar processes at the time </a:t>
            </a:r>
            <a:r>
              <a:rPr lang="en-US" altLang="it-IT" i="1" dirty="0" smtClean="0">
                <a:latin typeface="Arial" panose="020B0604020202020204" pitchFamily="34" charset="0"/>
                <a:ea typeface="ＭＳ Ｐゴシック" panose="020B0600070205080204" pitchFamily="34" charset="-128"/>
              </a:rPr>
              <a:t>t</a:t>
            </a:r>
            <a:r>
              <a:rPr lang="en-US" altLang="it-IT" dirty="0" smtClean="0">
                <a:latin typeface="Arial" panose="020B0604020202020204" pitchFamily="34" charset="0"/>
                <a:ea typeface="ＭＳ Ｐゴシック" panose="020B0600070205080204" pitchFamily="34" charset="-128"/>
              </a:rPr>
              <a:t> and</a:t>
            </a:r>
            <a:r>
              <a:rPr lang="en-US" altLang="it-IT" i="1" dirty="0" smtClean="0">
                <a:latin typeface="Arial" panose="020B0604020202020204" pitchFamily="34" charset="0"/>
                <a:ea typeface="ＭＳ Ｐゴシック" panose="020B0600070205080204" pitchFamily="34" charset="-128"/>
              </a:rPr>
              <a:t> T</a:t>
            </a:r>
            <a:r>
              <a:rPr lang="en-US" altLang="it-IT" dirty="0" smtClean="0">
                <a:latin typeface="Arial" panose="020B0604020202020204" pitchFamily="34" charset="0"/>
                <a:ea typeface="ＭＳ Ｐゴシック" panose="020B0600070205080204" pitchFamily="34" charset="-128"/>
              </a:rPr>
              <a:t> is the transpose operator. </a:t>
            </a:r>
            <a:r>
              <a:rPr lang="en-US" altLang="it-IT" i="1" dirty="0" smtClean="0">
                <a:latin typeface="Arial" panose="020B0604020202020204" pitchFamily="34" charset="0"/>
                <a:ea typeface="ＭＳ Ｐゴシック" panose="020B0600070205080204" pitchFamily="34" charset="-128"/>
              </a:rPr>
              <a:t>p</a:t>
            </a:r>
            <a:r>
              <a:rPr lang="en-US" altLang="it-IT" dirty="0" smtClean="0">
                <a:latin typeface="Arial" panose="020B0604020202020204" pitchFamily="34" charset="0"/>
                <a:ea typeface="ＭＳ Ｐゴシック" panose="020B0600070205080204" pitchFamily="34" charset="-128"/>
              </a:rPr>
              <a:t> is the model order that represents the number of the previous outputs involved in the description of the current output. </a:t>
            </a:r>
            <a:r>
              <a:rPr lang="en-US" altLang="it-IT" i="1" dirty="0" smtClean="0">
                <a:latin typeface="Arial" panose="020B0604020202020204" pitchFamily="34" charset="0"/>
                <a:ea typeface="ＭＳ Ｐゴシック" panose="020B0600070205080204" pitchFamily="34" charset="-128"/>
              </a:rPr>
              <a:t>A(k)</a:t>
            </a:r>
            <a:r>
              <a:rPr lang="en-US" altLang="it-IT" dirty="0" smtClean="0">
                <a:latin typeface="Arial" panose="020B0604020202020204" pitchFamily="34" charset="0"/>
                <a:ea typeface="ＭＳ Ｐゴシック" panose="020B0600070205080204" pitchFamily="34" charset="-128"/>
              </a:rPr>
              <a:t> is the matrix </a:t>
            </a:r>
            <a:r>
              <a:rPr lang="en-US" altLang="it-IT" dirty="0" err="1" smtClean="0">
                <a:latin typeface="Arial" panose="020B0604020202020204" pitchFamily="34" charset="0"/>
                <a:ea typeface="ＭＳ Ｐゴシック" panose="020B0600070205080204" pitchFamily="34" charset="-128"/>
              </a:rPr>
              <a:t>NxN</a:t>
            </a:r>
            <a:r>
              <a:rPr lang="en-US" altLang="it-IT" dirty="0" smtClean="0">
                <a:latin typeface="Arial" panose="020B0604020202020204" pitchFamily="34" charset="0"/>
                <a:ea typeface="ＭＳ Ｐゴシック" panose="020B0600070205080204" pitchFamily="34" charset="-128"/>
              </a:rPr>
              <a:t> with coefficients from the AR model at the lag </a:t>
            </a:r>
            <a:r>
              <a:rPr lang="en-US" altLang="it-IT" i="1" dirty="0" smtClean="0">
                <a:latin typeface="Arial" panose="020B0604020202020204" pitchFamily="34" charset="0"/>
                <a:ea typeface="ＭＳ Ｐゴシック" panose="020B0600070205080204" pitchFamily="34" charset="-128"/>
              </a:rPr>
              <a:t>k, u(t) </a:t>
            </a:r>
            <a:r>
              <a:rPr lang="en-US" altLang="it-IT" dirty="0" smtClean="0">
                <a:latin typeface="Arial" panose="020B0604020202020204" pitchFamily="34" charset="0"/>
                <a:ea typeface="ＭＳ Ｐゴシック" panose="020B0600070205080204" pitchFamily="34" charset="-128"/>
              </a:rPr>
              <a:t>is a zero-mean white noise process with non-singular covariance. </a:t>
            </a:r>
          </a:p>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Element 𝑎</a:t>
            </a:r>
            <a:r>
              <a:rPr lang="it-IT" altLang="it-IT" dirty="0" smtClean="0">
                <a:latin typeface="Arial" panose="020B0604020202020204" pitchFamily="34" charset="0"/>
                <a:ea typeface="ＭＳ Ｐゴシック" panose="020B0600070205080204" pitchFamily="34" charset="-128"/>
              </a:rPr>
              <a:t>_</a:t>
            </a:r>
            <a:r>
              <a:rPr lang="en-US" altLang="it-IT" dirty="0" smtClean="0">
                <a:latin typeface="Arial" panose="020B0604020202020204" pitchFamily="34" charset="0"/>
                <a:ea typeface="ＭＳ Ｐゴシック" panose="020B0600070205080204" pitchFamily="34" charset="-128"/>
              </a:rPr>
              <a:t>𝑖𝑗 (𝑘) of the </a:t>
            </a:r>
            <a:r>
              <a:rPr lang="en-US" altLang="it-IT" i="1" dirty="0" smtClean="0">
                <a:latin typeface="Arial" panose="020B0604020202020204" pitchFamily="34" charset="0"/>
                <a:ea typeface="ＭＳ Ｐゴシック" panose="020B0600070205080204" pitchFamily="34" charset="-128"/>
              </a:rPr>
              <a:t>A(k)</a:t>
            </a:r>
            <a:r>
              <a:rPr lang="en-US" altLang="it-IT" dirty="0" smtClean="0">
                <a:latin typeface="Arial" panose="020B0604020202020204" pitchFamily="34" charset="0"/>
                <a:ea typeface="ＭＳ Ｐゴシック" panose="020B0600070205080204" pitchFamily="34" charset="-128"/>
              </a:rPr>
              <a:t> matrix describes the dependence of 𝑦</a:t>
            </a:r>
            <a:r>
              <a:rPr lang="it-IT" altLang="it-IT" dirty="0" smtClean="0">
                <a:latin typeface="Arial" panose="020B0604020202020204" pitchFamily="34" charset="0"/>
                <a:ea typeface="ＭＳ Ｐゴシック" panose="020B0600070205080204" pitchFamily="34" charset="-128"/>
              </a:rPr>
              <a:t>_</a:t>
            </a:r>
            <a:r>
              <a:rPr lang="en-US" altLang="it-IT" dirty="0" smtClean="0">
                <a:latin typeface="Arial" panose="020B0604020202020204" pitchFamily="34" charset="0"/>
                <a:ea typeface="ＭＳ Ｐゴシック" panose="020B0600070205080204" pitchFamily="34" charset="-128"/>
              </a:rPr>
              <a:t>𝑖</a:t>
            </a:r>
            <a:r>
              <a:rPr lang="en-US" altLang="it-IT" i="1" dirty="0" smtClean="0">
                <a:latin typeface="Arial" panose="020B0604020202020204" pitchFamily="34" charset="0"/>
                <a:ea typeface="ＭＳ Ｐゴシック" panose="020B0600070205080204" pitchFamily="34" charset="-128"/>
              </a:rPr>
              <a:t>(t)</a:t>
            </a:r>
            <a:r>
              <a:rPr lang="en-US" altLang="it-IT" dirty="0" smtClean="0">
                <a:latin typeface="Arial" panose="020B0604020202020204" pitchFamily="34" charset="0"/>
                <a:ea typeface="ＭＳ Ｐゴシック" panose="020B0600070205080204" pitchFamily="34" charset="-128"/>
              </a:rPr>
              <a:t> on 𝑦</a:t>
            </a:r>
            <a:r>
              <a:rPr lang="it-IT" altLang="it-IT" dirty="0" smtClean="0">
                <a:latin typeface="Arial" panose="020B0604020202020204" pitchFamily="34" charset="0"/>
                <a:ea typeface="ＭＳ Ｐゴシック" panose="020B0600070205080204" pitchFamily="34" charset="-128"/>
              </a:rPr>
              <a:t>_</a:t>
            </a:r>
            <a:r>
              <a:rPr lang="en-US" altLang="it-IT" dirty="0" smtClean="0">
                <a:latin typeface="Arial" panose="020B0604020202020204" pitchFamily="34" charset="0"/>
                <a:ea typeface="ＭＳ Ｐゴシック" panose="020B0600070205080204" pitchFamily="34" charset="-128"/>
              </a:rPr>
              <a:t>𝑗</a:t>
            </a:r>
            <a:r>
              <a:rPr lang="en-US" altLang="it-IT" i="1" dirty="0" smtClean="0">
                <a:latin typeface="Arial" panose="020B0604020202020204" pitchFamily="34" charset="0"/>
                <a:ea typeface="ＭＳ Ｐゴシック" panose="020B0600070205080204" pitchFamily="34" charset="-128"/>
              </a:rPr>
              <a:t>(t-k) </a:t>
            </a:r>
            <a:r>
              <a:rPr lang="en-US" altLang="it-IT" dirty="0" smtClean="0">
                <a:latin typeface="Arial" panose="020B0604020202020204" pitchFamily="34" charset="0"/>
                <a:ea typeface="ＭＳ Ｐゴシック" panose="020B0600070205080204" pitchFamily="34" charset="-128"/>
              </a:rPr>
              <a:t>. </a:t>
            </a:r>
          </a:p>
          <a:p>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Schwarz</a:t>
            </a:r>
            <a:r>
              <a:rPr lang="en-US" altLang="it-IT" baseline="0" dirty="0" smtClean="0">
                <a:latin typeface="Arial" panose="020B0604020202020204" pitchFamily="34" charset="0"/>
                <a:ea typeface="ＭＳ Ｐゴシック" panose="020B0600070205080204" pitchFamily="34" charset="-128"/>
              </a:rPr>
              <a:t> Bayesian Criterion</a:t>
            </a:r>
            <a:r>
              <a:rPr lang="en-US" altLang="it-IT" dirty="0" smtClean="0">
                <a:latin typeface="Arial" panose="020B0604020202020204" pitchFamily="34" charset="0"/>
                <a:ea typeface="ＭＳ Ｐゴシック" panose="020B0600070205080204" pitchFamily="34" charset="-128"/>
              </a:rPr>
              <a:t>  </a:t>
            </a: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The MVAR model describes the value of each time series at the instant </a:t>
            </a:r>
            <a:r>
              <a:rPr lang="it-IT" altLang="it-IT" i="1" dirty="0" smtClean="0">
                <a:latin typeface="Arial" panose="020B0604020202020204" pitchFamily="34" charset="0"/>
                <a:ea typeface="ＭＳ Ｐゴシック" panose="020B0600070205080204" pitchFamily="34" charset="-128"/>
              </a:rPr>
              <a:t>t</a:t>
            </a:r>
            <a:r>
              <a:rPr lang="it-IT" altLang="it-IT" dirty="0" smtClean="0">
                <a:latin typeface="Arial" panose="020B0604020202020204" pitchFamily="34" charset="0"/>
                <a:ea typeface="ＭＳ Ｐゴシック" panose="020B0600070205080204" pitchFamily="34" charset="-128"/>
              </a:rPr>
              <a:t> as the weighted linear sum of the </a:t>
            </a:r>
            <a:r>
              <a:rPr lang="it-IT" altLang="it-IT" i="1" dirty="0" smtClean="0">
                <a:latin typeface="Arial" panose="020B0604020202020204" pitchFamily="34" charset="0"/>
                <a:ea typeface="ＭＳ Ｐゴシック" panose="020B0600070205080204" pitchFamily="34" charset="-128"/>
              </a:rPr>
              <a:t>t-1,…t-p</a:t>
            </a:r>
            <a:r>
              <a:rPr lang="it-IT" altLang="it-IT" dirty="0" smtClean="0">
                <a:latin typeface="Arial" panose="020B0604020202020204" pitchFamily="34" charset="0"/>
                <a:ea typeface="ＭＳ Ｐゴシック" panose="020B0600070205080204" pitchFamily="34" charset="-128"/>
              </a:rPr>
              <a:t> previous values ​​from all inputs with weights given by the coefficients </a:t>
            </a:r>
            <a:r>
              <a:rPr lang="en-US" altLang="it-IT" dirty="0" smtClean="0">
                <a:latin typeface="Arial" panose="020B0604020202020204" pitchFamily="34" charset="0"/>
                <a:ea typeface="ＭＳ Ｐゴシック" panose="020B0600070205080204" pitchFamily="34" charset="-128"/>
              </a:rPr>
              <a:t>𝑎</a:t>
            </a:r>
            <a:r>
              <a:rPr lang="it-IT" altLang="it-IT" dirty="0" smtClean="0">
                <a:latin typeface="Arial" panose="020B0604020202020204" pitchFamily="34" charset="0"/>
                <a:ea typeface="ＭＳ Ｐゴシック" panose="020B0600070205080204" pitchFamily="34" charset="-128"/>
              </a:rPr>
              <a:t>_</a:t>
            </a:r>
            <a:r>
              <a:rPr lang="en-US" altLang="it-IT" dirty="0" smtClean="0">
                <a:latin typeface="Arial" panose="020B0604020202020204" pitchFamily="34" charset="0"/>
                <a:ea typeface="ＭＳ Ｐゴシック" panose="020B0600070205080204" pitchFamily="34" charset="-128"/>
              </a:rPr>
              <a:t>𝑖𝑗. </a:t>
            </a:r>
            <a:r>
              <a:rPr lang="it-IT" altLang="it-IT" dirty="0" smtClean="0">
                <a:latin typeface="Arial" panose="020B0604020202020204" pitchFamily="34" charset="0"/>
                <a:ea typeface="ＭＳ Ｐゴシック" panose="020B0600070205080204" pitchFamily="34" charset="-128"/>
              </a:rPr>
              <a:t>Coefficients on the diagonal reflect the weight that each signal has in its future self-description (auto-influence), while other elements describe cross-influences. The input covariance matrix is diagonal because the individual input processes are assumed to be uncorrelated with each other.</a:t>
            </a:r>
          </a:p>
          <a:p>
            <a:endParaRPr lang="it-IT" dirty="0" smtClean="0"/>
          </a:p>
          <a:p>
            <a:endParaRPr lang="it-IT" dirty="0" smtClean="0"/>
          </a:p>
          <a:p>
            <a:endParaRPr lang="it-IT" dirty="0" smtClean="0"/>
          </a:p>
          <a:p>
            <a:r>
              <a:rPr lang="en-US" dirty="0" smtClean="0"/>
              <a:t>The advantages of MVAR modeling of multichannel EEG signals were stressed recently (</a:t>
            </a:r>
            <a:r>
              <a:rPr lang="en-US" dirty="0" err="1" smtClean="0"/>
              <a:t>Kus</a:t>
            </a:r>
            <a:r>
              <a:rPr lang="en-US" dirty="0" smtClean="0"/>
              <a:t> et al.,2004), by demonstrating the advantages of multivariate methods with respect to the pairwise autoregressive approach, both in terms of accuracy and of computational cost.</a:t>
            </a:r>
            <a:endParaRPr lang="it-IT" dirty="0"/>
          </a:p>
        </p:txBody>
      </p:sp>
      <p:sp>
        <p:nvSpPr>
          <p:cNvPr id="4" name="Slide Number Placeholder 3"/>
          <p:cNvSpPr>
            <a:spLocks noGrp="1"/>
          </p:cNvSpPr>
          <p:nvPr>
            <p:ph type="sldNum" sz="quarter" idx="10"/>
          </p:nvPr>
        </p:nvSpPr>
        <p:spPr/>
        <p:txBody>
          <a:bodyPr/>
          <a:lstStyle/>
          <a:p>
            <a:pPr>
              <a:defRPr/>
            </a:pPr>
            <a:fld id="{53557CAA-EA0C-4805-942B-38F4133A21A9}" type="slidenum">
              <a:rPr lang="it-IT" altLang="it-IT" smtClean="0"/>
              <a:pPr>
                <a:defRPr/>
              </a:pPr>
              <a:t>14</a:t>
            </a:fld>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Tree>
    <p:extLst>
      <p:ext uri="{BB962C8B-B14F-4D97-AF65-F5344CB8AC3E}">
        <p14:creationId xmlns:p14="http://schemas.microsoft.com/office/powerpoint/2010/main" val="19658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dirty="0" smtClean="0">
                <a:latin typeface="Arial" panose="020B0604020202020204" pitchFamily="34" charset="0"/>
                <a:ea typeface="ＭＳ Ｐゴシック" panose="020B0600070205080204" pitchFamily="34" charset="-128"/>
              </a:rPr>
              <a:t>OK  : The estimator used is  </a:t>
            </a:r>
          </a:p>
          <a:p>
            <a:r>
              <a:rPr lang="en-GB" altLang="it-IT" dirty="0" smtClean="0">
                <a:latin typeface="Arial" panose="020B0604020202020204" pitchFamily="34" charset="0"/>
                <a:ea typeface="ＭＳ Ｐゴシック" panose="020B0600070205080204" pitchFamily="34" charset="-128"/>
              </a:rPr>
              <a:t>DTF is defined by the elements of the transfer matrix </a:t>
            </a:r>
            <a:r>
              <a:rPr lang="it-IT" altLang="it-IT" dirty="0" smtClean="0">
                <a:latin typeface="Arial" panose="020B0604020202020204" pitchFamily="34" charset="0"/>
                <a:ea typeface="ＭＳ Ｐゴシック" panose="020B0600070205080204" pitchFamily="34" charset="-128"/>
              </a:rPr>
              <a:t>H(f)</a:t>
            </a:r>
            <a:r>
              <a:rPr lang="it-IT" altLang="it-IT" baseline="0" dirty="0" smtClean="0">
                <a:latin typeface="Arial" panose="020B0604020202020204" pitchFamily="34" charset="0"/>
                <a:ea typeface="ＭＳ Ｐゴシック" panose="020B0600070205080204" pitchFamily="34" charset="-128"/>
              </a:rPr>
              <a:t> i</a:t>
            </a:r>
            <a:r>
              <a:rPr lang="en-GB" altLang="it-IT" dirty="0" smtClean="0">
                <a:latin typeface="Arial" panose="020B0604020202020204" pitchFamily="34" charset="0"/>
                <a:ea typeface="ＭＳ Ｐゴシック" panose="020B0600070205080204" pitchFamily="34" charset="-128"/>
              </a:rPr>
              <a:t>n the spectrum domain</a:t>
            </a:r>
            <a:r>
              <a:rPr lang="en-GB" altLang="it-IT" baseline="0" dirty="0" smtClean="0">
                <a:latin typeface="Arial" panose="020B0604020202020204" pitchFamily="34" charset="0"/>
                <a:ea typeface="ＭＳ Ｐゴシック" panose="020B0600070205080204" pitchFamily="34" charset="-128"/>
              </a:rPr>
              <a:t>. H(f) is the inverse of </a:t>
            </a:r>
            <a:r>
              <a:rPr lang="en-GB" altLang="it-IT" dirty="0" smtClean="0">
                <a:latin typeface="Arial" panose="020B0604020202020204" pitchFamily="34" charset="0"/>
                <a:ea typeface="ＭＳ Ｐゴシック" panose="020B0600070205080204" pitchFamily="34" charset="-128"/>
              </a:rPr>
              <a:t>A (f), which represents </a:t>
            </a:r>
            <a:r>
              <a:rPr lang="en-GB" altLang="it-IT" baseline="0" dirty="0" smtClean="0">
                <a:latin typeface="Arial" panose="020B0604020202020204" pitchFamily="34" charset="0"/>
                <a:ea typeface="ＭＳ Ｐゴシック" panose="020B0600070205080204" pitchFamily="34" charset="-128"/>
              </a:rPr>
              <a:t>the Fourier Transform of model coefficients.</a:t>
            </a:r>
          </a:p>
          <a:p>
            <a:r>
              <a:rPr lang="en-GB" altLang="it-IT" baseline="0" dirty="0" smtClean="0">
                <a:latin typeface="Arial" panose="020B0604020202020204" pitchFamily="34" charset="0"/>
                <a:ea typeface="ＭＳ Ｐゴシック" panose="020B0600070205080204" pitchFamily="34" charset="-128"/>
              </a:rPr>
              <a:t> </a:t>
            </a:r>
            <a:endParaRPr lang="en-GB"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Tesi</a:t>
            </a:r>
            <a:r>
              <a:rPr lang="it-IT" altLang="it-IT" baseline="0" dirty="0" smtClean="0">
                <a:latin typeface="Arial" panose="020B0604020202020204" pitchFamily="34" charset="0"/>
                <a:ea typeface="ＭＳ Ｐゴシック" panose="020B0600070205080204" pitchFamily="34" charset="-128"/>
              </a:rPr>
              <a:t> PICCOLO:</a:t>
            </a:r>
          </a:p>
          <a:p>
            <a:r>
              <a:rPr lang="it-IT" altLang="it-IT" dirty="0" smtClean="0">
                <a:latin typeface="Arial" panose="020B0604020202020204" pitchFamily="34" charset="0"/>
                <a:ea typeface="ＭＳ Ｐゴシック" panose="020B0600070205080204" pitchFamily="34" charset="-128"/>
              </a:rPr>
              <a:t>A(f) rappresenta la trasformata di Fourier dei coefficienti del modello.</a:t>
            </a:r>
          </a:p>
          <a:p>
            <a:r>
              <a:rPr lang="it-IT" altLang="it-IT" dirty="0" smtClean="0">
                <a:latin typeface="Arial" panose="020B0604020202020204" pitchFamily="34" charset="0"/>
                <a:ea typeface="ＭＳ Ｐゴシック" panose="020B0600070205080204" pitchFamily="34" charset="-128"/>
              </a:rPr>
              <a:t>H(f) e A(f) sono matrici m×m. L’elemento Hij(f) rappresenta la funzione di trasferimento tra l’i-esimo ingresso e la j-esima uscita del filtro generatore MVAR alla frequenza f con Hij(f) ?= </a:t>
            </a:r>
            <a:r>
              <a:rPr lang="it-IT" altLang="it-IT" dirty="0" err="1" smtClean="0">
                <a:latin typeface="Arial" panose="020B0604020202020204" pitchFamily="34" charset="0"/>
                <a:ea typeface="ＭＳ Ｐゴシック" panose="020B0600070205080204" pitchFamily="34" charset="-128"/>
              </a:rPr>
              <a:t>Hji</a:t>
            </a:r>
            <a:r>
              <a:rPr lang="it-IT" altLang="it-IT" dirty="0" smtClean="0">
                <a:latin typeface="Arial" panose="020B0604020202020204" pitchFamily="34" charset="0"/>
                <a:ea typeface="ＭＳ Ｐゴシック" panose="020B0600070205080204" pitchFamily="34" charset="-128"/>
              </a:rPr>
              <a:t>(f).  Sì ,qui doveva invertire gli indici</a:t>
            </a:r>
            <a:endParaRPr lang="en-GB" altLang="it-IT" dirty="0" smtClean="0">
              <a:latin typeface="Arial" panose="020B0604020202020204" pitchFamily="34" charset="0"/>
              <a:ea typeface="ＭＳ Ｐゴシック" panose="020B0600070205080204" pitchFamily="34" charset="-128"/>
            </a:endParaRPr>
          </a:p>
          <a:p>
            <a:endParaRPr lang="en-GB" altLang="it-IT" dirty="0" smtClean="0">
              <a:latin typeface="Arial" panose="020B0604020202020204" pitchFamily="34" charset="0"/>
              <a:ea typeface="ＭＳ Ｐゴシック" panose="020B0600070205080204" pitchFamily="34" charset="-128"/>
            </a:endParaRPr>
          </a:p>
          <a:p>
            <a:r>
              <a:rPr lang="en-GB" altLang="it-IT" dirty="0" err="1" smtClean="0">
                <a:latin typeface="Arial" panose="020B0604020202020204" pitchFamily="34" charset="0"/>
                <a:ea typeface="ＭＳ Ｐゴシック" panose="020B0600070205080204" pitchFamily="34" charset="-128"/>
              </a:rPr>
              <a:t>Appunti</a:t>
            </a:r>
            <a:r>
              <a:rPr lang="en-GB" altLang="it-IT" baseline="0" dirty="0" smtClean="0">
                <a:latin typeface="Arial" panose="020B0604020202020204" pitchFamily="34" charset="0"/>
                <a:ea typeface="ＭＳ Ｐゴシック" panose="020B0600070205080204" pitchFamily="34" charset="-128"/>
              </a:rPr>
              <a:t> per me:  Transfer Function=</a:t>
            </a:r>
            <a:r>
              <a:rPr lang="en-GB" altLang="it-IT" baseline="0" dirty="0" err="1" smtClean="0">
                <a:latin typeface="Arial" panose="020B0604020202020204" pitchFamily="34" charset="0"/>
                <a:ea typeface="ＭＳ Ｐゴシック" panose="020B0600070205080204" pitchFamily="34" charset="-128"/>
              </a:rPr>
              <a:t>Definizione</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generale</a:t>
            </a:r>
            <a:r>
              <a:rPr lang="en-GB" altLang="it-IT" baseline="0" dirty="0" smtClean="0">
                <a:latin typeface="Arial" panose="020B0604020202020204" pitchFamily="34" charset="0"/>
                <a:ea typeface="ＭＳ Ｐゴシック" panose="020B0600070205080204" pitchFamily="34" charset="-128"/>
              </a:rPr>
              <a:t>=</a:t>
            </a:r>
            <a:r>
              <a:rPr lang="en-US" dirty="0" smtClean="0"/>
              <a:t>a mathematical function relating the output or response of a system such as a filter circuit to the input or stimulus.</a:t>
            </a:r>
          </a:p>
          <a:p>
            <a:r>
              <a:rPr lang="en-US" altLang="it-IT" dirty="0" smtClean="0">
                <a:latin typeface="Arial" panose="020B0604020202020204" pitchFamily="34" charset="0"/>
                <a:ea typeface="ＭＳ Ｐゴシック" panose="020B0600070205080204" pitchFamily="34" charset="-128"/>
              </a:rPr>
              <a:t>How the output is related to the input</a:t>
            </a:r>
            <a:r>
              <a:rPr lang="it-IT" altLang="it-IT" dirty="0" smtClean="0">
                <a:latin typeface="Arial" panose="020B0604020202020204" pitchFamily="34" charset="0"/>
                <a:ea typeface="ＭＳ Ｐゴシック" panose="020B0600070205080204" pitchFamily="34" charset="-128"/>
              </a:rPr>
              <a:t/>
            </a:r>
            <a:br>
              <a:rPr lang="it-IT" altLang="it-IT" dirty="0" smtClean="0">
                <a:latin typeface="Arial" panose="020B0604020202020204" pitchFamily="34" charset="0"/>
                <a:ea typeface="ＭＳ Ｐゴシック" panose="020B0600070205080204" pitchFamily="34" charset="-128"/>
              </a:rPr>
            </a:br>
            <a:endParaRPr lang="it-IT" altLang="it-IT" dirty="0" smtClean="0">
              <a:latin typeface="Arial" panose="020B0604020202020204" pitchFamily="34"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E7E86B-C627-4F7D-8C5A-68DD149D51A8}" type="slidenum">
              <a:rPr lang="it-IT" altLang="it-IT" sz="1200" smtClean="0"/>
              <a:pPr/>
              <a:t>15</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01671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it-IT" dirty="0" smtClean="0">
                <a:latin typeface="Arial" panose="020B0604020202020204" pitchFamily="34" charset="0"/>
                <a:ea typeface="ＭＳ Ｐゴシック" panose="020B0600070205080204" pitchFamily="34" charset="-128"/>
              </a:rPr>
              <a:t>In particular</a:t>
            </a:r>
            <a:r>
              <a:rPr lang="en-GB" altLang="it-IT" baseline="0" dirty="0" smtClean="0">
                <a:latin typeface="Arial" panose="020B0604020202020204" pitchFamily="34" charset="0"/>
                <a:ea typeface="ＭＳ Ｐゴシック" panose="020B0600070205080204" pitchFamily="34" charset="-128"/>
              </a:rPr>
              <a:t> </a:t>
            </a:r>
            <a:r>
              <a:rPr lang="en-GB" altLang="it-IT" dirty="0" smtClean="0">
                <a:latin typeface="Arial" panose="020B0604020202020204" pitchFamily="34" charset="0"/>
                <a:ea typeface="ＭＳ Ｐゴシック" panose="020B0600070205080204" pitchFamily="34" charset="-128"/>
              </a:rPr>
              <a:t>DTF  provides the percentage of power of signal </a:t>
            </a:r>
            <a:r>
              <a:rPr lang="en-GB" altLang="it-IT" dirty="0" err="1" smtClean="0">
                <a:latin typeface="Arial" panose="020B0604020202020204" pitchFamily="34" charset="0"/>
                <a:ea typeface="ＭＳ Ｐゴシック" panose="020B0600070205080204" pitchFamily="34" charset="-128"/>
              </a:rPr>
              <a:t>i</a:t>
            </a:r>
            <a:r>
              <a:rPr lang="en-GB" altLang="it-IT" dirty="0" smtClean="0">
                <a:latin typeface="Arial" panose="020B0604020202020204" pitchFamily="34" charset="0"/>
                <a:ea typeface="ＭＳ Ｐゴシック" panose="020B0600070205080204" pitchFamily="34" charset="-128"/>
              </a:rPr>
              <a:t> caused by j .</a:t>
            </a:r>
          </a:p>
          <a:p>
            <a:endParaRPr lang="en-GB"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In order to compare the results obtained for cortical waveforms with different power spectra</a:t>
            </a:r>
            <a:r>
              <a:rPr lang="en-US" altLang="it-IT" baseline="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a normalization can be performed by dividing each estimated DTF by the squared sums of all elements of the row, thus obtaining the so-called normalized DTF</a:t>
            </a:r>
            <a:r>
              <a:rPr lang="en-GB" altLang="it-IT" baseline="0" dirty="0" smtClean="0">
                <a:latin typeface="Arial" panose="020B0604020202020204" pitchFamily="34" charset="0"/>
                <a:ea typeface="ＭＳ Ｐゴシック" panose="020B0600070205080204" pitchFamily="34" charset="-128"/>
              </a:rPr>
              <a:t>  (da </a:t>
            </a:r>
            <a:r>
              <a:rPr lang="en-GB" altLang="it-IT" baseline="0" dirty="0" err="1" smtClean="0">
                <a:latin typeface="Arial" panose="020B0604020202020204" pitchFamily="34" charset="0"/>
                <a:ea typeface="ＭＳ Ｐゴシック" panose="020B0600070205080204" pitchFamily="34" charset="-128"/>
              </a:rPr>
              <a:t>tesi</a:t>
            </a:r>
            <a:r>
              <a:rPr lang="en-GB" altLang="it-IT" baseline="0" dirty="0" smtClean="0">
                <a:latin typeface="Arial" panose="020B0604020202020204" pitchFamily="34" charset="0"/>
                <a:ea typeface="ＭＳ Ｐゴシック" panose="020B0600070205080204" pitchFamily="34" charset="-128"/>
              </a:rPr>
              <a:t> ASTOLFI)</a:t>
            </a:r>
          </a:p>
          <a:p>
            <a:endParaRPr lang="it-IT" altLang="it-IT" dirty="0" smtClean="0">
              <a:latin typeface="Arial" panose="020B0604020202020204" pitchFamily="34" charset="0"/>
              <a:ea typeface="ＭＳ Ｐゴシック" panose="020B0600070205080204" pitchFamily="34" charset="-128"/>
            </a:endParaRPr>
          </a:p>
          <a:p>
            <a:endParaRPr lang="it-IT" b="1" baseline="0" dirty="0" smtClean="0">
              <a:effectLst/>
            </a:endParaRPr>
          </a:p>
          <a:p>
            <a:endParaRPr lang="it-IT" b="1" baseline="0" dirty="0" smtClean="0">
              <a:effectLst/>
            </a:endParaRPr>
          </a:p>
          <a:p>
            <a:r>
              <a:rPr lang="en-GB" altLang="it-IT" dirty="0" err="1" smtClean="0">
                <a:latin typeface="Arial" panose="020B0604020202020204" pitchFamily="34" charset="0"/>
                <a:ea typeface="ＭＳ Ｐゴシック" panose="020B0600070205080204" pitchFamily="34" charset="-128"/>
              </a:rPr>
              <a:t>miei</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appunti</a:t>
            </a:r>
            <a:r>
              <a:rPr lang="en-GB" altLang="it-IT" dirty="0" smtClean="0">
                <a:latin typeface="Arial" panose="020B0604020202020204" pitchFamily="34" charset="0"/>
                <a:ea typeface="ＭＳ Ｐゴシック" panose="020B0600070205080204" pitchFamily="34" charset="-128"/>
              </a:rPr>
              <a:t> : Il </a:t>
            </a:r>
            <a:r>
              <a:rPr lang="en-GB" altLang="it-IT" dirty="0" err="1" smtClean="0">
                <a:latin typeface="Arial" panose="020B0604020202020204" pitchFamily="34" charset="0"/>
                <a:ea typeface="ＭＳ Ｐゴシック" panose="020B0600070205080204" pitchFamily="34" charset="-128"/>
              </a:rPr>
              <a:t>denominatore</a:t>
            </a:r>
            <a:r>
              <a:rPr lang="en-GB" altLang="it-IT" baseline="0" dirty="0" smtClean="0">
                <a:latin typeface="Arial" panose="020B0604020202020204" pitchFamily="34" charset="0"/>
                <a:ea typeface="ＭＳ Ｐゴシック" panose="020B0600070205080204" pitchFamily="34" charset="-128"/>
              </a:rPr>
              <a:t> è la </a:t>
            </a:r>
            <a:r>
              <a:rPr lang="en-GB" altLang="it-IT" baseline="0" dirty="0" err="1" smtClean="0">
                <a:latin typeface="Arial" panose="020B0604020202020204" pitchFamily="34" charset="0"/>
                <a:ea typeface="ＭＳ Ｐゴシック" panose="020B0600070205080204" pitchFamily="34" charset="-128"/>
              </a:rPr>
              <a:t>sommatoria</a:t>
            </a:r>
            <a:r>
              <a:rPr lang="en-GB" altLang="it-IT" baseline="0" dirty="0" smtClean="0">
                <a:latin typeface="Arial" panose="020B0604020202020204" pitchFamily="34" charset="0"/>
                <a:ea typeface="ＭＳ Ｐゴシック" panose="020B0600070205080204" pitchFamily="34" charset="-128"/>
              </a:rPr>
              <a:t> di </a:t>
            </a:r>
            <a:r>
              <a:rPr lang="en-GB" altLang="it-IT" baseline="0" dirty="0" err="1" smtClean="0">
                <a:latin typeface="Arial" panose="020B0604020202020204" pitchFamily="34" charset="0"/>
                <a:ea typeface="ＭＳ Ｐゴシック" panose="020B0600070205080204" pitchFamily="34" charset="-128"/>
              </a:rPr>
              <a:t>tutti</a:t>
            </a:r>
            <a:r>
              <a:rPr lang="en-GB" altLang="it-IT" baseline="0" dirty="0" smtClean="0">
                <a:latin typeface="Arial" panose="020B0604020202020204" pitchFamily="34" charset="0"/>
                <a:ea typeface="ＭＳ Ｐゴシック" panose="020B0600070205080204" pitchFamily="34" charset="-128"/>
              </a:rPr>
              <a:t> I </a:t>
            </a:r>
            <a:r>
              <a:rPr lang="en-GB" altLang="it-IT" baseline="0" dirty="0" err="1" smtClean="0">
                <a:latin typeface="Arial" panose="020B0604020202020204" pitchFamily="34" charset="0"/>
                <a:ea typeface="ＭＳ Ｐゴシック" panose="020B0600070205080204" pitchFamily="34" charset="-128"/>
              </a:rPr>
              <a:t>flussi</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uscenti</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dai</a:t>
            </a:r>
            <a:r>
              <a:rPr lang="en-GB" altLang="it-IT" baseline="0" dirty="0" smtClean="0">
                <a:latin typeface="Arial" panose="020B0604020202020204" pitchFamily="34" charset="0"/>
                <a:ea typeface="ＭＳ Ｐゴシック" panose="020B0600070205080204" pitchFamily="34" charset="-128"/>
              </a:rPr>
              <a:t> j </a:t>
            </a:r>
            <a:r>
              <a:rPr lang="en-GB" altLang="it-IT" baseline="0" dirty="0" err="1" smtClean="0">
                <a:latin typeface="Arial" panose="020B0604020202020204" pitchFamily="34" charset="0"/>
                <a:ea typeface="ＭＳ Ｐゴシック" panose="020B0600070205080204" pitchFamily="34" charset="-128"/>
              </a:rPr>
              <a:t>tenendo</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fermo</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il</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canale</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ricevente</a:t>
            </a:r>
            <a:r>
              <a:rPr lang="en-GB" altLang="it-IT" baseline="0" dirty="0" smtClean="0">
                <a:latin typeface="Arial" panose="020B0604020202020204" pitchFamily="34" charset="0"/>
                <a:ea typeface="ＭＳ Ｐゴシック" panose="020B0600070205080204" pitchFamily="34" charset="-128"/>
              </a:rPr>
              <a:t> </a:t>
            </a:r>
            <a:r>
              <a:rPr lang="en-GB" altLang="it-IT" baseline="0" dirty="0" err="1" smtClean="0">
                <a:latin typeface="Arial" panose="020B0604020202020204" pitchFamily="34" charset="0"/>
                <a:ea typeface="ＭＳ Ｐゴシック" panose="020B0600070205080204" pitchFamily="34" charset="-128"/>
              </a:rPr>
              <a:t>i</a:t>
            </a:r>
            <a:r>
              <a:rPr lang="en-GB" altLang="it-IT" baseline="0" dirty="0" smtClean="0">
                <a:latin typeface="Arial" panose="020B0604020202020204" pitchFamily="34" charset="0"/>
                <a:ea typeface="ＭＳ Ｐゴシック" panose="020B0600070205080204" pitchFamily="34" charset="-128"/>
              </a:rPr>
              <a:t>. </a:t>
            </a:r>
            <a:endParaRPr lang="it-IT" b="1" dirty="0"/>
          </a:p>
        </p:txBody>
      </p:sp>
      <p:sp>
        <p:nvSpPr>
          <p:cNvPr id="4" name="Slide Number Placeholder 3"/>
          <p:cNvSpPr>
            <a:spLocks noGrp="1"/>
          </p:cNvSpPr>
          <p:nvPr>
            <p:ph type="sldNum" sz="quarter" idx="10"/>
          </p:nvPr>
        </p:nvSpPr>
        <p:spPr/>
        <p:txBody>
          <a:bodyPr/>
          <a:lstStyle/>
          <a:p>
            <a:pPr>
              <a:defRPr/>
            </a:pPr>
            <a:fld id="{53557CAA-EA0C-4805-942B-38F4133A21A9}" type="slidenum">
              <a:rPr lang="it-IT" altLang="it-IT" smtClean="0"/>
              <a:pPr>
                <a:defRPr/>
              </a:pPr>
              <a:t>16</a:t>
            </a:fld>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Tree>
    <p:extLst>
      <p:ext uri="{BB962C8B-B14F-4D97-AF65-F5344CB8AC3E}">
        <p14:creationId xmlns:p14="http://schemas.microsoft.com/office/powerpoint/2010/main" val="400074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smtClean="0">
              <a:latin typeface="Arial" panose="020B0604020202020204" pitchFamily="34" charset="0"/>
              <a:ea typeface="ＭＳ Ｐゴシック" panose="020B0600070205080204" pitchFamily="34" charset="-128"/>
            </a:endParaRPr>
          </a:p>
          <a:p>
            <a:r>
              <a:rPr lang="en-GB" altLang="it-IT" dirty="0" smtClean="0">
                <a:latin typeface="Arial" panose="020B0604020202020204" pitchFamily="34" charset="0"/>
                <a:ea typeface="ＭＳ Ｐゴシック" panose="020B0600070205080204" pitchFamily="34" charset="-128"/>
              </a:rPr>
              <a:t>The second connectivity</a:t>
            </a:r>
            <a:r>
              <a:rPr lang="en-GB" altLang="it-IT" baseline="0" dirty="0" smtClean="0">
                <a:latin typeface="Arial" panose="020B0604020202020204" pitchFamily="34" charset="0"/>
                <a:ea typeface="ＭＳ Ｐゴシック" panose="020B0600070205080204" pitchFamily="34" charset="-128"/>
              </a:rPr>
              <a:t> estimator used is:</a:t>
            </a:r>
          </a:p>
          <a:p>
            <a:r>
              <a:rPr lang="en-GB" altLang="it-IT" dirty="0" smtClean="0">
                <a:latin typeface="Arial" panose="020B0604020202020204" pitchFamily="34" charset="0"/>
                <a:ea typeface="ＭＳ Ｐゴシック" panose="020B0600070205080204" pitchFamily="34" charset="-128"/>
              </a:rPr>
              <a:t>The adaptive DTF (ADTF), a time-varying multivariate method, has been developed for the estimation of rapidly changing connectivity influences between cortical areas of the human brain [70][71]. </a:t>
            </a:r>
            <a:r>
              <a:rPr lang="en-US" altLang="it-IT" dirty="0" smtClean="0">
                <a:latin typeface="Arial" panose="020B0604020202020204" pitchFamily="34" charset="0"/>
                <a:ea typeface="ＭＳ Ｐゴシック" panose="020B0600070205080204" pitchFamily="34" charset="-128"/>
              </a:rPr>
              <a:t>The Adaptive DTF (ADTF) values are then defined as a function of both time and frequency. The </a:t>
            </a:r>
            <a:r>
              <a:rPr lang="en-US" altLang="it-IT" dirty="0" err="1" smtClean="0">
                <a:latin typeface="Arial" panose="020B0604020202020204" pitchFamily="34" charset="0"/>
                <a:ea typeface="ＭＳ Ｐゴシック" panose="020B0600070205080204" pitchFamily="34" charset="-128"/>
              </a:rPr>
              <a:t>formule</a:t>
            </a:r>
            <a:r>
              <a:rPr lang="en-US" altLang="it-IT" dirty="0" smtClean="0">
                <a:latin typeface="Arial" panose="020B0604020202020204" pitchFamily="34" charset="0"/>
                <a:ea typeface="ＭＳ Ｐゴシック" panose="020B0600070205080204" pitchFamily="34" charset="-128"/>
              </a:rPr>
              <a:t> is the same previously mentioned considering the 4dimension.</a:t>
            </a:r>
          </a:p>
          <a:p>
            <a:endParaRPr lang="en-GB" altLang="it-IT" dirty="0" smtClean="0">
              <a:latin typeface="Arial" panose="020B0604020202020204" pitchFamily="34" charset="0"/>
              <a:ea typeface="ＭＳ Ｐゴシック" panose="020B0600070205080204" pitchFamily="34" charset="-128"/>
            </a:endParaRPr>
          </a:p>
          <a:p>
            <a:endParaRPr lang="en-GB"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r>
              <a:rPr lang="en-US" altLang="it-IT" dirty="0" err="1" smtClean="0">
                <a:latin typeface="Arial" panose="020B0604020202020204" pitchFamily="34" charset="0"/>
                <a:ea typeface="ＭＳ Ｐゴシック" panose="020B0600070205080204" pitchFamily="34" charset="-128"/>
              </a:rPr>
              <a:t>Miei</a:t>
            </a:r>
            <a:r>
              <a:rPr lang="en-US" altLang="it-IT" dirty="0" smtClean="0">
                <a:latin typeface="Arial" panose="020B0604020202020204" pitchFamily="34" charset="0"/>
                <a:ea typeface="ＭＳ Ｐゴシック" panose="020B0600070205080204" pitchFamily="34" charset="-128"/>
              </a:rPr>
              <a:t> </a:t>
            </a:r>
            <a:r>
              <a:rPr lang="en-US" altLang="it-IT" dirty="0" err="1" smtClean="0">
                <a:latin typeface="Arial" panose="020B0604020202020204" pitchFamily="34" charset="0"/>
                <a:ea typeface="ＭＳ Ｐゴシック" panose="020B0600070205080204" pitchFamily="34" charset="-128"/>
              </a:rPr>
              <a:t>appunti</a:t>
            </a:r>
            <a:r>
              <a:rPr lang="en-US" altLang="it-IT" dirty="0" smtClean="0">
                <a:latin typeface="Arial" panose="020B0604020202020204" pitchFamily="34" charset="0"/>
                <a:ea typeface="ＭＳ Ｐゴシック" panose="020B0600070205080204" pitchFamily="34" charset="-128"/>
              </a:rPr>
              <a:t>,</a:t>
            </a:r>
            <a:r>
              <a:rPr lang="en-US" altLang="it-IT" baseline="0" dirty="0" smtClean="0">
                <a:latin typeface="Arial" panose="020B0604020202020204" pitchFamily="34" charset="0"/>
                <a:ea typeface="ＭＳ Ｐゴシック" panose="020B0600070205080204" pitchFamily="34" charset="-128"/>
              </a:rPr>
              <a:t> da non dire:</a:t>
            </a:r>
          </a:p>
          <a:p>
            <a:r>
              <a:rPr lang="en-US" altLang="it-IT" dirty="0" smtClean="0">
                <a:latin typeface="Arial" panose="020B0604020202020204" pitchFamily="34" charset="0"/>
                <a:ea typeface="ＭＳ Ｐゴシック" panose="020B0600070205080204" pitchFamily="34" charset="-128"/>
              </a:rPr>
              <a:t>The time-varying coefficient matrices of the AMVAR were tracked by using the </a:t>
            </a:r>
            <a:r>
              <a:rPr lang="en-US" altLang="it-IT" dirty="0" err="1" smtClean="0">
                <a:latin typeface="Arial" panose="020B0604020202020204" pitchFamily="34" charset="0"/>
                <a:ea typeface="ＭＳ Ｐゴシック" panose="020B0600070205080204" pitchFamily="34" charset="-128"/>
              </a:rPr>
              <a:t>Kalman</a:t>
            </a:r>
            <a:r>
              <a:rPr lang="en-US" altLang="it-IT" dirty="0" smtClean="0">
                <a:latin typeface="Arial" panose="020B0604020202020204" pitchFamily="34" charset="0"/>
                <a:ea typeface="ＭＳ Ｐゴシック" panose="020B0600070205080204" pitchFamily="34" charset="-128"/>
              </a:rPr>
              <a:t> filter algorithm [64] that provides instantaneous estimations of the spectral densities in terms of AR coefficient matrices</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 </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422989-01E4-4567-9F5D-BC274D9B34D6}" type="slidenum">
              <a:rPr lang="it-IT" altLang="it-IT" sz="1200" smtClean="0"/>
              <a:pPr/>
              <a:t>17</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6284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it-IT" dirty="0" smtClean="0">
                <a:latin typeface="Arial" panose="020B0604020202020204" pitchFamily="34" charset="0"/>
                <a:ea typeface="ＭＳ Ｐゴシック" panose="020B0600070205080204" pitchFamily="34" charset="-128"/>
              </a:rPr>
              <a:t>Talking about our results:</a:t>
            </a:r>
          </a:p>
          <a:p>
            <a:r>
              <a:rPr lang="it-IT" altLang="it-IT" dirty="0" smtClean="0">
                <a:latin typeface="Arial" panose="020B0604020202020204" pitchFamily="34" charset="0"/>
                <a:ea typeface="ＭＳ Ｐゴシック" panose="020B0600070205080204" pitchFamily="34" charset="-128"/>
              </a:rPr>
              <a:t>We</a:t>
            </a:r>
            <a:r>
              <a:rPr lang="it-IT" altLang="it-IT" baseline="0" dirty="0" smtClean="0">
                <a:latin typeface="Arial" panose="020B0604020202020204" pitchFamily="34" charset="0"/>
                <a:ea typeface="ＭＳ Ｐゴシック" panose="020B0600070205080204" pitchFamily="34" charset="-128"/>
              </a:rPr>
              <a:t> teste </a:t>
            </a:r>
            <a:r>
              <a:rPr lang="it-IT" altLang="it-IT" dirty="0" smtClean="0">
                <a:latin typeface="Arial" panose="020B0604020202020204" pitchFamily="34" charset="0"/>
                <a:ea typeface="ＭＳ Ｐゴシック" panose="020B0600070205080204" pitchFamily="34" charset="-128"/>
              </a:rPr>
              <a:t>Two conditions: WAKEfulness (WAKE) and SLEEP and t</a:t>
            </a:r>
            <a:r>
              <a:rPr lang="it-IT" altLang="it-IT" baseline="0" dirty="0" smtClean="0">
                <a:latin typeface="Arial" panose="020B0604020202020204" pitchFamily="34" charset="0"/>
                <a:ea typeface="ＭＳ Ｐゴシック" panose="020B0600070205080204" pitchFamily="34" charset="-128"/>
              </a:rPr>
              <a:t>wo frequency ; here Gamma is involved in the analysis</a:t>
            </a: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Square</a:t>
            </a:r>
            <a:r>
              <a:rPr lang="it-IT" altLang="it-IT" baseline="0" dirty="0" smtClean="0">
                <a:latin typeface="Arial" panose="020B0604020202020204" pitchFamily="34" charset="0"/>
                <a:ea typeface="ＭＳ Ｐゴシック" panose="020B0600070205080204" pitchFamily="34" charset="-128"/>
              </a:rPr>
              <a:t> matrices 8x8 (becasue we selected 8 channel/subject) were colours indicate the DTF levels, Wake status on the left and Sleep one on the right.  Here just 3 representative subjects are reported. Information flow goes from j (columns)  to i (rows). </a:t>
            </a:r>
            <a:r>
              <a:rPr lang="en-GB" altLang="it-IT" dirty="0" smtClean="0">
                <a:latin typeface="Arial" panose="020B0604020202020204" pitchFamily="34" charset="0"/>
                <a:ea typeface="ＭＳ Ｐゴシック" panose="020B0600070205080204" pitchFamily="34" charset="-128"/>
              </a:rPr>
              <a:t>Only statistical significant (p &lt; 0.05) connectivity measures coming from the procedure were considered (this has been done</a:t>
            </a:r>
            <a:r>
              <a:rPr lang="en-GB" altLang="it-IT" baseline="0" dirty="0" smtClean="0">
                <a:latin typeface="Arial" panose="020B0604020202020204" pitchFamily="34" charset="0"/>
                <a:ea typeface="ＭＳ Ｐゴシック" panose="020B0600070205080204" pitchFamily="34" charset="-128"/>
              </a:rPr>
              <a:t> </a:t>
            </a:r>
            <a:r>
              <a:rPr lang="en-GB" altLang="it-IT" dirty="0" smtClean="0">
                <a:latin typeface="Arial" panose="020B0604020202020204" pitchFamily="34" charset="0"/>
                <a:ea typeface="ＭＳ Ｐゴシック" panose="020B0600070205080204" pitchFamily="34" charset="-128"/>
              </a:rPr>
              <a:t>both for DTF and ADTF)</a:t>
            </a:r>
            <a:endParaRPr lang="it-IT" altLang="it-IT" baseline="0" dirty="0" smtClean="0">
              <a:latin typeface="Arial" panose="020B0604020202020204" pitchFamily="34" charset="0"/>
              <a:ea typeface="ＭＳ Ｐゴシック" panose="020B0600070205080204" pitchFamily="34" charset="-128"/>
            </a:endParaRPr>
          </a:p>
          <a:p>
            <a:endParaRPr lang="it-IT" altLang="it-IT" baseline="0" dirty="0" smtClean="0">
              <a:latin typeface="Arial" panose="020B0604020202020204" pitchFamily="34" charset="0"/>
              <a:ea typeface="ＭＳ Ｐゴシック" panose="020B0600070205080204" pitchFamily="34" charset="-128"/>
            </a:endParaRPr>
          </a:p>
          <a:p>
            <a:pPr algn="l" rtl="0" eaLnBrk="0" fontAlgn="base" hangingPunct="0">
              <a:spcBef>
                <a:spcPct val="30000"/>
              </a:spcBef>
              <a:spcAft>
                <a:spcPct val="0"/>
              </a:spcAft>
            </a:pPr>
            <a:r>
              <a:rPr lang="it-IT" altLang="it-IT" baseline="0" dirty="0" smtClean="0">
                <a:latin typeface="Arial" panose="020B0604020202020204" pitchFamily="34" charset="0"/>
                <a:ea typeface="ＭＳ Ｐゴシック" panose="020B0600070205080204" pitchFamily="34" charset="-128"/>
              </a:rPr>
              <a:t>Notable is that in SLEEP condition source channels (column</a:t>
            </a:r>
            <a:r>
              <a:rPr lang="it-IT" altLang="it-IT" u="none" baseline="0" dirty="0" smtClean="0">
                <a:solidFill>
                  <a:schemeClr val="tx1"/>
                </a:solidFill>
                <a:latin typeface="Arial" panose="020B0604020202020204" pitchFamily="34" charset="0"/>
                <a:ea typeface="ＭＳ Ｐゴシック" panose="020B0600070205080204" pitchFamily="34" charset="-128"/>
              </a:rPr>
              <a:t>) </a:t>
            </a:r>
            <a:r>
              <a:rPr lang="it-IT" altLang="it-IT" sz="1200" u="none" kern="1200" baseline="0" dirty="0" smtClean="0">
                <a:solidFill>
                  <a:schemeClr val="tx1"/>
                </a:solidFill>
                <a:latin typeface="Arial" panose="020B0604020202020204" pitchFamily="34" charset="0"/>
                <a:ea typeface="ＭＳ Ｐゴシック" panose="020B0600070205080204" pitchFamily="34" charset="-128"/>
                <a:cs typeface="ＭＳ Ｐゴシック" pitchFamily="-105" charset="-128"/>
              </a:rPr>
              <a:t>are </a:t>
            </a:r>
            <a:r>
              <a:rPr lang="it-IT" sz="1200" u="none" kern="1200" baseline="0" dirty="0" smtClean="0">
                <a:solidFill>
                  <a:schemeClr val="tx1"/>
                </a:solidFill>
                <a:latin typeface="Arial" panose="020B0604020202020204" pitchFamily="34" charset="0"/>
                <a:ea typeface="ＭＳ Ｐゴシック" panose="020B0600070205080204" pitchFamily="34" charset="-128"/>
                <a:cs typeface="ＭＳ Ｐゴシック" pitchFamily="-105" charset="-128"/>
              </a:rPr>
              <a:t>clearly distinguishable; this observation gives the idea that only some source channels are of foundamental importance and are able to influence (reach) many sinks positioned in many different brain areas.</a:t>
            </a:r>
          </a:p>
          <a:p>
            <a:pPr algn="l" rtl="0" eaLnBrk="0" fontAlgn="base" hangingPunct="0">
              <a:spcBef>
                <a:spcPct val="30000"/>
              </a:spcBef>
              <a:spcAft>
                <a:spcPct val="0"/>
              </a:spcAft>
            </a:pPr>
            <a:r>
              <a:rPr lang="it-IT" altLang="it-IT" u="none" dirty="0" smtClean="0">
                <a:solidFill>
                  <a:schemeClr val="tx1"/>
                </a:solidFill>
                <a:latin typeface="Arial" panose="020B0604020202020204" pitchFamily="34" charset="0"/>
                <a:ea typeface="ＭＳ Ｐゴシック" panose="020B0600070205080204" pitchFamily="34" charset="-128"/>
              </a:rPr>
              <a:t>Interestly, and opposite then</a:t>
            </a:r>
            <a:r>
              <a:rPr lang="it-IT" altLang="it-IT" u="none" baseline="0" dirty="0" smtClean="0">
                <a:solidFill>
                  <a:schemeClr val="tx1"/>
                </a:solidFill>
                <a:latin typeface="Arial" panose="020B0604020202020204" pitchFamily="34" charset="0"/>
                <a:ea typeface="ＭＳ Ｐゴシック" panose="020B0600070205080204" pitchFamily="34" charset="-128"/>
              </a:rPr>
              <a:t> expected, </a:t>
            </a:r>
            <a:r>
              <a:rPr lang="it-IT" altLang="it-IT" u="none" dirty="0" smtClean="0">
                <a:solidFill>
                  <a:schemeClr val="tx1"/>
                </a:solidFill>
                <a:latin typeface="Arial" panose="020B0604020202020204" pitchFamily="34" charset="0"/>
                <a:ea typeface="ＭＳ Ｐゴシック" panose="020B0600070205080204" pitchFamily="34" charset="-128"/>
              </a:rPr>
              <a:t>A</a:t>
            </a:r>
            <a:r>
              <a:rPr lang="it-IT" altLang="it-IT" u="none" baseline="0" dirty="0" smtClean="0">
                <a:solidFill>
                  <a:schemeClr val="tx1"/>
                </a:solidFill>
                <a:latin typeface="Arial" panose="020B0604020202020204" pitchFamily="34" charset="0"/>
                <a:ea typeface="ＭＳ Ｐゴシック" panose="020B0600070205080204" pitchFamily="34" charset="-128"/>
              </a:rPr>
              <a:t> quantitative assessment indicates that 4 over 5 subjects show higher DTF values in sleep than wake. This is interstly because Gamma oscillation are linked to the cognitive tasks and so to the wake status.</a:t>
            </a:r>
          </a:p>
          <a:p>
            <a:pPr algn="l" rtl="0" eaLnBrk="0" fontAlgn="base" hangingPunct="0">
              <a:spcBef>
                <a:spcPct val="30000"/>
              </a:spcBef>
              <a:spcAft>
                <a:spcPct val="0"/>
              </a:spcAft>
            </a:pPr>
            <a:endParaRPr lang="it-IT" altLang="it-IT" u="none" dirty="0" smtClean="0">
              <a:solidFill>
                <a:schemeClr val="tx1"/>
              </a:solidFill>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53557CAA-EA0C-4805-942B-38F4133A21A9}" type="slidenum">
              <a:rPr lang="it-IT" altLang="it-IT" smtClean="0"/>
              <a:pPr>
                <a:defRPr/>
              </a:pPr>
              <a:t>18</a:t>
            </a:fld>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Tree>
    <p:extLst>
      <p:ext uri="{BB962C8B-B14F-4D97-AF65-F5344CB8AC3E}">
        <p14:creationId xmlns:p14="http://schemas.microsoft.com/office/powerpoint/2010/main" val="167875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0" fontAlgn="base" hangingPunct="0">
              <a:spcBef>
                <a:spcPct val="30000"/>
              </a:spcBef>
              <a:spcAft>
                <a:spcPct val="0"/>
              </a:spcAft>
            </a:pPr>
            <a:r>
              <a:rPr lang="it-IT" altLang="it-IT" baseline="0" dirty="0" smtClean="0">
                <a:latin typeface="Arial" panose="020B0604020202020204" pitchFamily="34" charset="0"/>
                <a:ea typeface="ＭＳ Ｐゴシック" panose="020B0600070205080204" pitchFamily="34" charset="-128"/>
              </a:rPr>
              <a:t>During </a:t>
            </a:r>
            <a:r>
              <a:rPr lang="it-IT" altLang="it-IT" baseline="0" smtClean="0">
                <a:latin typeface="Arial" panose="020B0604020202020204" pitchFamily="34" charset="0"/>
                <a:ea typeface="ＭＳ Ｐゴシック" panose="020B0600070205080204" pitchFamily="34" charset="-128"/>
              </a:rPr>
              <a:t>slow oscillations( her reported ad Delta frequencies), </a:t>
            </a:r>
            <a:r>
              <a:rPr lang="it-IT" altLang="it-IT" baseline="0" dirty="0" smtClean="0">
                <a:latin typeface="Arial" panose="020B0604020202020204" pitchFamily="34" charset="0"/>
                <a:ea typeface="ＭＳ Ｐゴシック" panose="020B0600070205080204" pitchFamily="34" charset="-128"/>
              </a:rPr>
              <a:t>feature of SLEEP expecially after an eletrical stimulation, </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latin typeface="Arial" panose="020B0604020202020204" pitchFamily="34" charset="0"/>
                <a:ea typeface="ＭＳ Ｐゴシック" panose="020B0600070205080204" pitchFamily="34" charset="-128"/>
              </a:rPr>
              <a:t>SLEEP and Wake statuses have very few COMMON channels involved: could be that these Uncommon are the peculiar sites (inidicando in wake) for consciousness? Infact the source channels in wake with higher intensity of connection are localized in Brodmann (that has the </a:t>
            </a:r>
            <a:r>
              <a:rPr lang="en-US" dirty="0" smtClean="0"/>
              <a:t>function to produce a meaningful perceptual experience, enable us to interact effectively, and support abstract thinking and language) </a:t>
            </a:r>
            <a:r>
              <a:rPr lang="it-IT" altLang="it-IT" baseline="0" dirty="0" smtClean="0">
                <a:latin typeface="Arial" panose="020B0604020202020204" pitchFamily="34" charset="0"/>
                <a:ea typeface="ＭＳ Ｐゴシック" panose="020B0600070205080204" pitchFamily="34" charset="-128"/>
              </a:rPr>
              <a:t> and parietal area  (that has the function of </a:t>
            </a:r>
            <a:r>
              <a:rPr lang="en-US" dirty="0" smtClean="0"/>
              <a:t>integrate sensory information and information stored in memory)</a:t>
            </a:r>
            <a:endParaRPr lang="it-IT" altLang="it-IT" baseline="0" dirty="0" smtClean="0">
              <a:latin typeface="Arial" panose="020B0604020202020204" pitchFamily="34" charset="0"/>
              <a:ea typeface="ＭＳ Ｐゴシック" panose="020B0600070205080204" pitchFamily="34" charset="-128"/>
            </a:endParaRPr>
          </a:p>
          <a:p>
            <a:pPr algn="l" rtl="0" eaLnBrk="0" fontAlgn="base" hangingPunct="0">
              <a:spcBef>
                <a:spcPct val="30000"/>
              </a:spcBef>
              <a:spcAft>
                <a:spcPct val="0"/>
              </a:spcAft>
            </a:pPr>
            <a:endParaRPr lang="it-IT" altLang="it-IT" u="none" baseline="0" dirty="0" smtClean="0">
              <a:solidFill>
                <a:schemeClr val="tx1"/>
              </a:solidFill>
              <a:latin typeface="Arial" panose="020B0604020202020204" pitchFamily="34" charset="0"/>
              <a:ea typeface="ＭＳ Ｐゴシック" panose="020B0600070205080204" pitchFamily="34" charset="-128"/>
            </a:endParaRPr>
          </a:p>
          <a:p>
            <a:pPr algn="l" rtl="0" eaLnBrk="0" fontAlgn="base" hangingPunct="0">
              <a:spcBef>
                <a:spcPct val="30000"/>
              </a:spcBef>
              <a:spcAft>
                <a:spcPct val="0"/>
              </a:spcAft>
            </a:pPr>
            <a:r>
              <a:rPr lang="it-IT" altLang="it-IT" u="none" dirty="0" smtClean="0">
                <a:solidFill>
                  <a:schemeClr val="tx1"/>
                </a:solidFill>
                <a:latin typeface="Arial" panose="020B0604020202020204" pitchFamily="34" charset="0"/>
                <a:ea typeface="ＭＳ Ｐゴシック" panose="020B0600070205080204" pitchFamily="34" charset="-128"/>
              </a:rPr>
              <a:t>A</a:t>
            </a:r>
            <a:r>
              <a:rPr lang="it-IT" altLang="it-IT" u="none" baseline="0" dirty="0" smtClean="0">
                <a:solidFill>
                  <a:schemeClr val="tx1"/>
                </a:solidFill>
                <a:latin typeface="Arial" panose="020B0604020202020204" pitchFamily="34" charset="0"/>
                <a:ea typeface="ＭＳ Ｐゴシック" panose="020B0600070205080204" pitchFamily="34" charset="-128"/>
              </a:rPr>
              <a:t> quantitative assessment indicates that 4 over 5 subjects show higher DTF values in WAKE than NREM, again..opposite then expected</a:t>
            </a:r>
            <a:endParaRPr lang="it-IT" altLang="it-IT" u="none" dirty="0" smtClean="0">
              <a:solidFill>
                <a:schemeClr val="tx1"/>
              </a:solidFill>
              <a:latin typeface="Arial" panose="020B0604020202020204" pitchFamily="34" charset="0"/>
              <a:ea typeface="ＭＳ Ｐゴシック" panose="020B0600070205080204" pitchFamily="34" charset="-128"/>
            </a:endParaRPr>
          </a:p>
          <a:p>
            <a:endParaRPr lang="it-IT" dirty="0"/>
          </a:p>
        </p:txBody>
      </p:sp>
      <p:sp>
        <p:nvSpPr>
          <p:cNvPr id="4" name="Slide Number Placeholder 3"/>
          <p:cNvSpPr>
            <a:spLocks noGrp="1"/>
          </p:cNvSpPr>
          <p:nvPr>
            <p:ph type="sldNum" sz="quarter" idx="10"/>
          </p:nvPr>
        </p:nvSpPr>
        <p:spPr/>
        <p:txBody>
          <a:bodyPr/>
          <a:lstStyle/>
          <a:p>
            <a:pPr>
              <a:defRPr/>
            </a:pPr>
            <a:fld id="{53557CAA-EA0C-4805-942B-38F4133A21A9}" type="slidenum">
              <a:rPr lang="it-IT" altLang="it-IT" smtClean="0"/>
              <a:pPr>
                <a:defRPr/>
              </a:pPr>
              <a:t>19</a:t>
            </a:fld>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Tree>
    <p:extLst>
      <p:ext uri="{BB962C8B-B14F-4D97-AF65-F5344CB8AC3E}">
        <p14:creationId xmlns:p14="http://schemas.microsoft.com/office/powerpoint/2010/main" val="16655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i="0" dirty="0" smtClean="0">
              <a:latin typeface="Arial" panose="020B0604020202020204" pitchFamily="34" charset="0"/>
              <a:ea typeface="ＭＳ Ｐゴシック" panose="020B0600070205080204" pitchFamily="34" charset="-128"/>
            </a:endParaRPr>
          </a:p>
          <a:p>
            <a:r>
              <a:rPr lang="en-US" altLang="it-IT" i="0" dirty="0" smtClean="0">
                <a:latin typeface="Arial" panose="020B0604020202020204" pitchFamily="34" charset="0"/>
                <a:ea typeface="ＭＳ Ｐゴシック" panose="020B0600070205080204" pitchFamily="34" charset="-128"/>
              </a:rPr>
              <a:t>Brain research</a:t>
            </a:r>
            <a:r>
              <a:rPr lang="en-US" altLang="it-IT" i="0" baseline="0" dirty="0" smtClean="0">
                <a:latin typeface="Arial" panose="020B0604020202020204" pitchFamily="34" charset="0"/>
                <a:ea typeface="ＭＳ Ｐゴシック" panose="020B0600070205080204" pitchFamily="34" charset="-128"/>
              </a:rPr>
              <a:t> Is interdisciplinary, its challenges are many and different </a:t>
            </a:r>
            <a:r>
              <a:rPr lang="en-US" altLang="it-IT" i="0" baseline="0" dirty="0" err="1" smtClean="0">
                <a:latin typeface="Arial" panose="020B0604020202020204" pitchFamily="34" charset="0"/>
                <a:ea typeface="ＭＳ Ｐゴシック" panose="020B0600070205080204" pitchFamily="34" charset="-128"/>
              </a:rPr>
              <a:t>expertises</a:t>
            </a:r>
            <a:r>
              <a:rPr lang="en-US" altLang="it-IT" i="0" baseline="0" dirty="0" smtClean="0">
                <a:latin typeface="Arial" panose="020B0604020202020204" pitchFamily="34" charset="0"/>
                <a:ea typeface="ＭＳ Ｐゴシック" panose="020B0600070205080204" pitchFamily="34" charset="-128"/>
              </a:rPr>
              <a:t> are required.</a:t>
            </a:r>
          </a:p>
          <a:p>
            <a:r>
              <a:rPr lang="en-US" altLang="it-IT" i="0" dirty="0" smtClean="0">
                <a:latin typeface="Arial" panose="020B0604020202020204" pitchFamily="34" charset="0"/>
                <a:ea typeface="ＭＳ Ｐゴシック" panose="020B0600070205080204" pitchFamily="34" charset="-128"/>
              </a:rPr>
              <a:t>One of the challenge is to investigate the so called Connectome</a:t>
            </a:r>
            <a:r>
              <a:rPr lang="en-US" altLang="it-IT" i="0" baseline="0" dirty="0" smtClean="0">
                <a:latin typeface="Arial" panose="020B0604020202020204" pitchFamily="34" charset="0"/>
                <a:ea typeface="ＭＳ Ｐゴシック" panose="020B0600070205080204" pitchFamily="34" charset="-128"/>
              </a:rPr>
              <a:t> (=the wiring diagram of the brain) and to describe cognitive mechanisms.  </a:t>
            </a:r>
            <a:endParaRPr lang="en-US" altLang="it-IT" i="0" dirty="0" smtClean="0">
              <a:latin typeface="Arial" panose="020B0604020202020204" pitchFamily="34" charset="0"/>
              <a:ea typeface="ＭＳ Ｐゴシック" panose="020B0600070205080204" pitchFamily="34" charset="-128"/>
            </a:endParaRPr>
          </a:p>
          <a:p>
            <a:r>
              <a:rPr lang="en-US" altLang="it-IT" i="0" dirty="0" smtClean="0">
                <a:latin typeface="Arial" panose="020B0604020202020204" pitchFamily="34" charset="0"/>
                <a:ea typeface="ＭＳ Ｐゴシック" panose="020B0600070205080204" pitchFamily="34" charset="-128"/>
              </a:rPr>
              <a:t>Novel tools and approaches are needed in order to integrate and advance in neuroscience knowledge</a:t>
            </a:r>
          </a:p>
          <a:p>
            <a:endParaRPr lang="en-US" altLang="it-IT" i="0" dirty="0" smtClean="0">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FD00BB5-7FC2-4121-A047-B897D2533D4E}" type="slidenum">
              <a:rPr lang="it-IT" altLang="it-IT" smtClean="0"/>
              <a:pPr>
                <a:spcBef>
                  <a:spcPct val="0"/>
                </a:spcBef>
              </a:pPr>
              <a:t>2</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88361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a:t>
            </a:r>
            <a:r>
              <a:rPr lang="it-IT" baseline="0" dirty="0" smtClean="0"/>
              <a:t> the previous two slides</a:t>
            </a:r>
            <a:r>
              <a:rPr lang="it-IT" dirty="0" smtClean="0"/>
              <a:t> the two statuses (WAKE and NREM) are compared. In this slide a comparison is added: we have the comparion </a:t>
            </a:r>
            <a:r>
              <a:rPr lang="it-IT" baseline="0" dirty="0" smtClean="0"/>
              <a:t>between the frequency bands and between states. Arrow in yellows show directional connection in conscious state, in blu the uncoscious one.</a:t>
            </a:r>
          </a:p>
          <a:p>
            <a:endParaRPr lang="it-IT" baseline="0" dirty="0" smtClean="0"/>
          </a:p>
          <a:p>
            <a:r>
              <a:rPr lang="it-IT" baseline="0" dirty="0" smtClean="0"/>
              <a:t>We did not find a common path able to explain different behavior. Also considering macro areas of the brain it was not possible to define a common direction of the information flow.</a:t>
            </a:r>
          </a:p>
          <a:p>
            <a:endParaRPr lang="it-IT" baseline="0" dirty="0" smtClean="0"/>
          </a:p>
          <a:p>
            <a:r>
              <a:rPr lang="it-IT" baseline="0" dirty="0" smtClean="0"/>
              <a:t>Interesting is that, in gamma band, the connections have the same direction in both conscious states (giallo e blu hanno stessa direzione). The opposite happens in Delta way where networks have opposite directions.—this coul be an indication for the re-elaboration work of our memory during night</a:t>
            </a:r>
          </a:p>
          <a:p>
            <a:endParaRPr lang="it-IT" baseline="0" dirty="0" smtClean="0"/>
          </a:p>
          <a:p>
            <a:r>
              <a:rPr lang="it-IT" baseline="0" dirty="0" smtClean="0"/>
              <a:t>Also the distances between nodes and the location of contacts with regard to the stimulation site do not lead to common </a:t>
            </a:r>
            <a:r>
              <a:rPr lang="it-IT" baseline="0" dirty="0" err="1" smtClean="0"/>
              <a:t>conclusion</a:t>
            </a:r>
            <a:r>
              <a:rPr lang="it-IT" baseline="0" dirty="0" smtClean="0"/>
              <a:t>.</a:t>
            </a:r>
          </a:p>
          <a:p>
            <a:endParaRPr lang="it-IT" baseline="0" dirty="0" smtClean="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20</a:t>
            </a:fld>
            <a:endParaRPr lang="it-IT" altLang="it-IT"/>
          </a:p>
        </p:txBody>
      </p:sp>
    </p:spTree>
    <p:extLst>
      <p:ext uri="{BB962C8B-B14F-4D97-AF65-F5344CB8AC3E}">
        <p14:creationId xmlns:p14="http://schemas.microsoft.com/office/powerpoint/2010/main" val="386499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leggo</a:t>
            </a:r>
            <a:endParaRPr lang="it-IT" dirty="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21</a:t>
            </a:fld>
            <a:endParaRPr lang="it-IT" altLang="it-IT"/>
          </a:p>
        </p:txBody>
      </p:sp>
    </p:spTree>
    <p:extLst>
      <p:ext uri="{BB962C8B-B14F-4D97-AF65-F5344CB8AC3E}">
        <p14:creationId xmlns:p14="http://schemas.microsoft.com/office/powerpoint/2010/main" val="96897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pitchFamily="-105" charset="0"/>
                <a:ea typeface="ＭＳ Ｐゴシック" pitchFamily="-105" charset="-128"/>
                <a:cs typeface="ＭＳ Ｐゴシック" pitchFamily="-105" charset="-128"/>
              </a:rPr>
              <a:t>How much the re-referencing style can affect the connectivity result?</a:t>
            </a:r>
          </a:p>
          <a:p>
            <a:r>
              <a:rPr lang="en-GB" altLang="it-IT" sz="1200" kern="1200" dirty="0" smtClean="0">
                <a:solidFill>
                  <a:schemeClr val="tx1"/>
                </a:solidFill>
                <a:effectLst/>
                <a:latin typeface="Arial" pitchFamily="-105" charset="0"/>
                <a:ea typeface="ＭＳ Ｐゴシック" pitchFamily="-105" charset="-128"/>
              </a:rPr>
              <a:t>We performed DTF analysis</a:t>
            </a:r>
            <a:r>
              <a:rPr lang="en-GB" altLang="it-IT" sz="1200" kern="1200" baseline="0" dirty="0" smtClean="0">
                <a:solidFill>
                  <a:schemeClr val="tx1"/>
                </a:solidFill>
                <a:effectLst/>
                <a:latin typeface="Arial" pitchFamily="-105" charset="0"/>
                <a:ea typeface="ＭＳ Ｐゴシック" pitchFamily="-105" charset="-128"/>
              </a:rPr>
              <a:t> using 3 different re-referencing </a:t>
            </a:r>
            <a:r>
              <a:rPr lang="en-GB" altLang="it-IT" sz="1200" kern="1200" baseline="0" dirty="0" err="1" smtClean="0">
                <a:solidFill>
                  <a:schemeClr val="tx1"/>
                </a:solidFill>
                <a:effectLst/>
                <a:latin typeface="Arial" pitchFamily="-105" charset="0"/>
                <a:ea typeface="ＭＳ Ｐゴシック" pitchFamily="-105" charset="-128"/>
              </a:rPr>
              <a:t>syles</a:t>
            </a:r>
            <a:r>
              <a:rPr lang="en-GB" altLang="it-IT" sz="1200" kern="1200" baseline="0" dirty="0" smtClean="0">
                <a:solidFill>
                  <a:schemeClr val="tx1"/>
                </a:solidFill>
                <a:effectLst/>
                <a:latin typeface="Arial" pitchFamily="-105" charset="0"/>
                <a:ea typeface="ＭＳ Ｐゴシック" pitchFamily="-105" charset="-128"/>
              </a:rPr>
              <a:t>..</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FAF8C-9046-4D17-8376-3061CFDF4B1F}" type="slidenum">
              <a:rPr lang="it-IT" altLang="it-IT" sz="1200" smtClean="0"/>
              <a:pPr/>
              <a:t>22</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58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SEEG recordings were analysed with a referential montage in which every single intracranial channel was referenced to a single channels placed into the white matter (electrically inactive).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We compared: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Bipolar (BP), Moving</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average (MA), closest white contact (CW) montages</a:t>
            </a:r>
            <a:endParaRPr lang="en-GB"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The most commonly used in literature</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is bipolar one . We adopted this method to avoid additive variables in our studies.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5" charset="0"/>
                <a:ea typeface="ＭＳ Ｐゴシック" pitchFamily="-105" charset="-128"/>
                <a:cs typeface="ＭＳ Ｐゴシック" pitchFamily="-105" charset="-128"/>
              </a:rPr>
              <a:t>BP  minimizes common electrical noise and it maximizes spatial resolution, but one limitation is the removing or the alteration of information common to the two referential time-series.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5" charset="0"/>
                <a:ea typeface="ＭＳ Ｐゴシック" pitchFamily="-105" charset="-128"/>
                <a:cs typeface="ＭＳ Ｐゴシック" pitchFamily="-105" charset="-128"/>
              </a:rPr>
              <a:t>common average  [87]  (MA): the mean value of every voltage from all channels is subtracted performing a spatial formatting to reduce differences in amplitude.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Our initial choice was to do not apply a re-</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referential montage.</a:t>
            </a:r>
            <a:r>
              <a:rPr lang="en-US" sz="1200" kern="1200" baseline="0" dirty="0" smtClean="0">
                <a:solidFill>
                  <a:schemeClr val="tx1"/>
                </a:solidFill>
                <a:effectLst/>
                <a:latin typeface="Arial" pitchFamily="-105" charset="0"/>
                <a:ea typeface="ＭＳ Ｐゴシック" pitchFamily="-105" charset="-128"/>
                <a:cs typeface="ＭＳ Ｐゴシック" pitchFamily="-105" charset="-128"/>
              </a:rPr>
              <a:t> </a:t>
            </a: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Monopolar</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montage (without a re-referencing step) is preferred for  evaluating possible connections between distant areas, in fact the spatial specificity of the recordings is preserved when using </a:t>
            </a: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monopolar</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approach </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 can produce a spectral power map influenced by reference activity . BUT its limitations is the fact that the referential montage can produce a spectral power map influenced by reference activity . So, investigating the literature we found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effectLst/>
                <a:latin typeface="Arial" pitchFamily="-105" charset="0"/>
                <a:ea typeface="ＭＳ Ｐゴシック" pitchFamily="-105" charset="-128"/>
                <a:cs typeface="ＭＳ Ｐゴシック" pitchFamily="-105" charset="-128"/>
              </a:rPr>
              <a:t>Arnulfo et al. [48] paper where</a:t>
            </a:r>
            <a:r>
              <a:rPr lang="it-IT" sz="1200" kern="1200" baseline="0" dirty="0" smtClean="0">
                <a:solidFill>
                  <a:schemeClr val="tx1"/>
                </a:solidFill>
                <a:effectLst/>
                <a:latin typeface="Arial" pitchFamily="-105" charset="0"/>
                <a:ea typeface="ＭＳ Ｐゴシック" pitchFamily="-105" charset="-128"/>
                <a:cs typeface="ＭＳ Ｐゴシック" pitchFamily="-105" charset="-128"/>
              </a:rPr>
              <a:t> they </a:t>
            </a:r>
            <a:r>
              <a:rPr lang="it-IT" sz="1200" kern="1200" dirty="0" smtClean="0">
                <a:solidFill>
                  <a:schemeClr val="tx1"/>
                </a:solidFill>
                <a:effectLst/>
                <a:latin typeface="Arial" pitchFamily="-105" charset="0"/>
                <a:ea typeface="ＭＳ Ｐゴシック" pitchFamily="-105" charset="-128"/>
                <a:cs typeface="ＭＳ Ｐゴシック" pitchFamily="-105" charset="-128"/>
              </a:rPr>
              <a:t>proposed a novel reference method where electrodes into the grey-matter are referenced to the closest white-matter electrodes (CW), where the white contact is “silent”. </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CW montage has similar characteristics of MP but its limitation due to volume conduction seems to be overcome</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endParaRPr lang="it-IT" dirty="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23</a:t>
            </a:fld>
            <a:endParaRPr lang="it-IT" altLang="it-IT"/>
          </a:p>
        </p:txBody>
      </p:sp>
    </p:spTree>
    <p:extLst>
      <p:ext uri="{BB962C8B-B14F-4D97-AF65-F5344CB8AC3E}">
        <p14:creationId xmlns:p14="http://schemas.microsoft.com/office/powerpoint/2010/main" val="389510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105" charset="0"/>
                <a:ea typeface="ＭＳ Ｐゴシック" pitchFamily="-105" charset="-128"/>
                <a:cs typeface="ＭＳ Ｐゴシック" pitchFamily="-105" charset="-128"/>
              </a:rPr>
              <a:t>main connection, over the threshold (95°percentile) for each subject (1:5) are reported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It is immediately observable that the connections involved in the three re-referencing styles are often not comparable. Results also varied in respect of the signal dataset of every subject. The usage of a specific montage has to be selected according to the type of analysis to be performed [96]. These results corroborate the idea that the method re-referencing deeply influence the result.</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CW and MA montages appear to provide more similar results with respect to BP.</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5" charset="0"/>
                <a:ea typeface="ＭＳ Ｐゴシック" pitchFamily="-105" charset="-128"/>
                <a:cs typeface="ＭＳ Ｐゴシック" pitchFamily="-105" charset="-128"/>
              </a:rPr>
              <a:t>We have a better confidence in CW montage (published by Arnulfo et al. [48]) because it has the same benefits of the unipolar montage together with less drawbacks.</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endParaRPr lang="it-IT" dirty="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24</a:t>
            </a:fld>
            <a:endParaRPr lang="it-IT" altLang="it-IT"/>
          </a:p>
        </p:txBody>
      </p:sp>
    </p:spTree>
    <p:extLst>
      <p:ext uri="{BB962C8B-B14F-4D97-AF65-F5344CB8AC3E}">
        <p14:creationId xmlns:p14="http://schemas.microsoft.com/office/powerpoint/2010/main" val="26357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ea typeface="ＭＳ Ｐゴシック" panose="020B0600070205080204" pitchFamily="34" charset="-128"/>
              </a:rPr>
              <a:t>Going</a:t>
            </a:r>
            <a:r>
              <a:rPr lang="it-IT" altLang="it-IT" baseline="0" dirty="0" smtClean="0">
                <a:latin typeface="Arial" panose="020B0604020202020204" pitchFamily="34" charset="0"/>
                <a:ea typeface="ＭＳ Ｐゴシック" panose="020B0600070205080204" pitchFamily="34" charset="-128"/>
              </a:rPr>
              <a:t> on </a:t>
            </a:r>
          </a:p>
          <a:p>
            <a:r>
              <a:rPr lang="it-IT" altLang="it-IT" baseline="0" dirty="0" smtClean="0">
                <a:latin typeface="Arial" panose="020B0604020202020204" pitchFamily="34" charset="0"/>
                <a:ea typeface="ＭＳ Ｐゴシック" panose="020B0600070205080204" pitchFamily="34" charset="-128"/>
              </a:rPr>
              <a:t> netx results are obtained by Adaptive directed transform function where the main aim is to investigate the downstate and the presence of the reactivation phenomenon.</a:t>
            </a:r>
            <a:endParaRPr lang="it-IT" altLang="it-IT"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FAF8C-9046-4D17-8376-3061CFDF4B1F}" type="slidenum">
              <a:rPr lang="it-IT" altLang="it-IT" sz="1200" smtClean="0"/>
              <a:pPr/>
              <a:t>25</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373564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ea typeface="ＭＳ Ｐゴシック" panose="020B0600070205080204" pitchFamily="34" charset="-128"/>
              </a:rPr>
              <a:t>Here I show the ADTF plots , where in y axis there is the inflow</a:t>
            </a:r>
            <a:r>
              <a:rPr lang="it-IT" altLang="it-IT" baseline="0" dirty="0" smtClean="0">
                <a:latin typeface="Arial" panose="020B0604020202020204" pitchFamily="34" charset="0"/>
                <a:ea typeface="ＭＳ Ｐゴシック" panose="020B0600070205080204" pitchFamily="34" charset="-128"/>
              </a:rPr>
              <a:t> </a:t>
            </a:r>
            <a:r>
              <a:rPr lang="it-IT" altLang="it-IT" dirty="0" smtClean="0">
                <a:latin typeface="Arial" panose="020B0604020202020204" pitchFamily="34" charset="0"/>
                <a:ea typeface="ＭＳ Ｐゴシック" panose="020B0600070205080204" pitchFamily="34" charset="-128"/>
              </a:rPr>
              <a:t>and on x axis the time (ms)</a:t>
            </a:r>
          </a:p>
          <a:p>
            <a:r>
              <a:rPr lang="it-IT" altLang="it-IT" dirty="0" smtClean="0">
                <a:latin typeface="Arial" panose="020B0604020202020204" pitchFamily="34" charset="0"/>
                <a:ea typeface="ＭＳ Ｐゴシック" panose="020B0600070205080204" pitchFamily="34" charset="-128"/>
              </a:rPr>
              <a:t>SignalS from many channel are reported, we  colored just one in blue to follow its changes.</a:t>
            </a:r>
          </a:p>
          <a:p>
            <a:r>
              <a:rPr lang="it-IT" altLang="it-IT" dirty="0" smtClean="0">
                <a:latin typeface="Arial" panose="020B0604020202020204" pitchFamily="34" charset="0"/>
                <a:ea typeface="ＭＳ Ｐゴシック" panose="020B0600070205080204" pitchFamily="34" charset="-128"/>
              </a:rPr>
              <a:t>We worked on the portion of the signal outlined by the red box because this is the time window in which the re activation phenomenon</a:t>
            </a:r>
            <a:r>
              <a:rPr lang="it-IT" altLang="it-IT" baseline="0" dirty="0" smtClean="0">
                <a:latin typeface="Arial" panose="020B0604020202020204" pitchFamily="34" charset="0"/>
                <a:ea typeface="ＭＳ Ｐゴシック" panose="020B0600070205080204" pitchFamily="34" charset="-128"/>
              </a:rPr>
              <a:t> is expected</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r>
              <a:rPr lang="en-GB" sz="1200" kern="1200" dirty="0" smtClean="0">
                <a:solidFill>
                  <a:schemeClr val="tx1"/>
                </a:solidFill>
                <a:effectLst/>
                <a:latin typeface="Arial" pitchFamily="-105" charset="0"/>
                <a:ea typeface="ＭＳ Ｐゴシック" pitchFamily="-105" charset="-128"/>
                <a:cs typeface="ＭＳ Ｐゴシック" pitchFamily="-105" charset="-128"/>
              </a:rPr>
              <a:t>We proceeded creating two windows on ADTF values (lasting 100 </a:t>
            </a: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ms</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each) containing ADTF values: one immediately before the known down-state point (orange</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and the other one immediately after (yellow). </a:t>
            </a:r>
            <a:endParaRPr lang="it-IT" altLang="it-IT" dirty="0" smtClean="0">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54EE37C-01CE-4A3E-B424-F1B3BD8E9B2D}" type="slidenum">
              <a:rPr lang="it-IT" altLang="it-IT" smtClean="0"/>
              <a:pPr>
                <a:spcBef>
                  <a:spcPct val="0"/>
                </a:spcBef>
              </a:pPr>
              <a:t>26</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581469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We calculated the frequency mean obtaining a 3D matrix (</a:t>
            </a: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ADTF.matrix</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(time, sink, source)), then we calculated the influence of all source channels in each sink channel obtaining a 2-D matrix . As last step, the mean was extracted from values in time, and this mean for each sink channel was considered as a descriptive feature and utilized in statistical analysis.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We worked on sink, an so on inflow, to test the hypothesis that the re-activation is given by a feedback activity (</a:t>
            </a:r>
            <a:r>
              <a:rPr lang="it-IT" altLang="it-IT" dirty="0" smtClean="0">
                <a:latin typeface="Arial" panose="020B0604020202020204" pitchFamily="34" charset="0"/>
                <a:ea typeface="ＭＳ Ｐゴシック" panose="020B0600070205080204" pitchFamily="34" charset="-128"/>
              </a:rPr>
              <a:t>directional switching</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from the network.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27</a:t>
            </a:fld>
            <a:endParaRPr lang="it-IT" altLang="it-IT"/>
          </a:p>
        </p:txBody>
      </p:sp>
    </p:spTree>
    <p:extLst>
      <p:ext uri="{BB962C8B-B14F-4D97-AF65-F5344CB8AC3E}">
        <p14:creationId xmlns:p14="http://schemas.microsoft.com/office/powerpoint/2010/main" val="280143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105" charset="0"/>
                <a:ea typeface="ＭＳ Ｐゴシック" pitchFamily="-105" charset="-128"/>
                <a:cs typeface="ＭＳ Ｐゴシック" pitchFamily="-105" charset="-128"/>
              </a:rPr>
              <a:t>Given that the down-state is not peculiar of </a:t>
            </a: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i</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a single subject or ii) some particular channels or iii) particular position of the channels, but is peculiar of NREM situation, we pooled data of all patients and all electrodes. The only distinction taken into account was the conscious state. We designed the experiment considering 4 groups of 40 elements each (40 means of ADTF values). The four groups (later called INPUT groups) were: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lvl="0"/>
            <a:r>
              <a:rPr lang="en-GB" sz="1200" kern="1200" dirty="0" smtClean="0">
                <a:solidFill>
                  <a:schemeClr val="tx1"/>
                </a:solidFill>
                <a:effectLst/>
                <a:latin typeface="Arial" pitchFamily="-105" charset="0"/>
                <a:ea typeface="ＭＳ Ｐゴシック" pitchFamily="-105" charset="-128"/>
                <a:cs typeface="ＭＳ Ｐゴシック" pitchFamily="-105" charset="-128"/>
              </a:rPr>
              <a:t>Means of ADTF values calculated on the window BEFORE the down-state in WAKE situation;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lvl="0"/>
            <a:r>
              <a:rPr lang="en-GB" sz="1200" kern="1200" dirty="0" smtClean="0">
                <a:solidFill>
                  <a:schemeClr val="tx1"/>
                </a:solidFill>
                <a:effectLst/>
                <a:latin typeface="Arial" pitchFamily="-105" charset="0"/>
                <a:ea typeface="ＭＳ Ｐゴシック" pitchFamily="-105" charset="-128"/>
                <a:cs typeface="ＭＳ Ｐゴシック" pitchFamily="-105" charset="-128"/>
              </a:rPr>
              <a:t>Means calculated on the window AFTER the down-state in WAKE situation;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lvl="0"/>
            <a:r>
              <a:rPr lang="en-GB" sz="1200" kern="1200" dirty="0" smtClean="0">
                <a:solidFill>
                  <a:schemeClr val="tx1"/>
                </a:solidFill>
                <a:effectLst/>
                <a:latin typeface="Arial" pitchFamily="-105" charset="0"/>
                <a:ea typeface="ＭＳ Ｐゴシック" pitchFamily="-105" charset="-128"/>
                <a:cs typeface="ＭＳ Ｐゴシック" pitchFamily="-105" charset="-128"/>
              </a:rPr>
              <a:t>Means calculated on the window BEFORE the down-state in NREM situation;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r>
              <a:rPr lang="en-GB" sz="1200" kern="1200" dirty="0" smtClean="0">
                <a:solidFill>
                  <a:schemeClr val="tx1"/>
                </a:solidFill>
                <a:effectLst/>
                <a:latin typeface="Arial" pitchFamily="-105" charset="0"/>
                <a:ea typeface="ＭＳ Ｐゴシック" pitchFamily="-105" charset="-128"/>
                <a:cs typeface="ＭＳ Ｐゴシック" pitchFamily="-105" charset="-128"/>
              </a:rPr>
              <a:t>Means calculated on the window AFTER the down-state in NREM situation</a:t>
            </a:r>
          </a:p>
          <a:p>
            <a:endParaRPr lang="en-GB" sz="1200" kern="1200" dirty="0" smtClean="0">
              <a:solidFill>
                <a:schemeClr val="tx1"/>
              </a:solidFill>
              <a:effectLst/>
              <a:latin typeface="Arial" pitchFamily="-105" charset="0"/>
              <a:ea typeface="ＭＳ Ｐゴシック" pitchFamily="-105" charset="-128"/>
            </a:endParaRPr>
          </a:p>
          <a:p>
            <a:endParaRPr lang="en-GB" sz="1200" kern="1200" dirty="0" smtClean="0">
              <a:solidFill>
                <a:schemeClr val="tx1"/>
              </a:solidFill>
              <a:effectLst/>
              <a:latin typeface="Arial" pitchFamily="-105" charset="0"/>
              <a:ea typeface="ＭＳ Ｐゴシック" pitchFamily="-105" charset="-128"/>
            </a:endParaRP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28</a:t>
            </a:fld>
            <a:endParaRPr lang="it-IT" altLang="it-IT"/>
          </a:p>
        </p:txBody>
      </p:sp>
    </p:spTree>
    <p:extLst>
      <p:ext uri="{BB962C8B-B14F-4D97-AF65-F5344CB8AC3E}">
        <p14:creationId xmlns:p14="http://schemas.microsoft.com/office/powerpoint/2010/main" val="2955705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105" charset="0"/>
                <a:ea typeface="ＭＳ Ｐゴシック" pitchFamily="-105" charset="-128"/>
                <a:cs typeface="ＭＳ Ｐゴシック" pitchFamily="-105" charset="-128"/>
              </a:rPr>
              <a:t>We aimed to test if some conditions (BEFORE/AFTER the down-state corresponding to a particular conscious state) have significantly higher means than others. </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endParaRPr lang="it-IT" altLang="it-IT" dirty="0" smtClean="0">
              <a:latin typeface="Arial" panose="020B0604020202020204" pitchFamily="34" charset="0"/>
              <a:ea typeface="ＭＳ Ｐゴシック" panose="020B0600070205080204" pitchFamily="34" charset="-128"/>
            </a:endParaRPr>
          </a:p>
          <a:p>
            <a:r>
              <a:rPr lang="en-GB" sz="1200" kern="1200" dirty="0" smtClean="0">
                <a:solidFill>
                  <a:schemeClr val="tx1"/>
                </a:solidFill>
                <a:effectLst/>
                <a:latin typeface="Arial" pitchFamily="-105" charset="0"/>
                <a:ea typeface="ＭＳ Ｐゴシック" pitchFamily="-105" charset="-128"/>
                <a:cs typeface="ＭＳ Ｐゴシック" pitchFamily="-105" charset="-128"/>
              </a:rPr>
              <a:t>For the significance evaluation we applied </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Analysis of variance (ANOVA), where the null hypothesis was that all the averages do not differ from each other. In particular we adopted The two-way ANOVA that compares the mean differences between groups that have been split on two independent variables (factors). The two-way ANOVA tests hypotheses about the effects of factors </a:t>
            </a:r>
            <a:r>
              <a:rPr lang="en-US" sz="1200" i="1" kern="1200" dirty="0" smtClean="0">
                <a:solidFill>
                  <a:schemeClr val="tx1"/>
                </a:solidFill>
                <a:effectLst/>
                <a:latin typeface="Arial" pitchFamily="-105" charset="0"/>
                <a:ea typeface="ＭＳ Ｐゴシック" pitchFamily="-105" charset="-128"/>
                <a:cs typeface="ＭＳ Ｐゴシック" pitchFamily="-105" charset="-128"/>
              </a:rPr>
              <a:t>A</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 and </a:t>
            </a:r>
            <a:r>
              <a:rPr lang="en-US" sz="1200" i="1" kern="1200" dirty="0" smtClean="0">
                <a:solidFill>
                  <a:schemeClr val="tx1"/>
                </a:solidFill>
                <a:effectLst/>
                <a:latin typeface="Arial" pitchFamily="-105" charset="0"/>
                <a:ea typeface="ＭＳ Ｐゴシック" pitchFamily="-105" charset="-128"/>
                <a:cs typeface="ＭＳ Ｐゴシック" pitchFamily="-105" charset="-128"/>
              </a:rPr>
              <a:t>B</a:t>
            </a:r>
            <a:r>
              <a:rPr lang="en-US" sz="1200" kern="1200" dirty="0" smtClean="0">
                <a:solidFill>
                  <a:schemeClr val="tx1"/>
                </a:solidFill>
                <a:effectLst/>
                <a:latin typeface="Arial" pitchFamily="-105" charset="0"/>
                <a:ea typeface="ＭＳ Ｐゴシック" pitchFamily="-105" charset="-128"/>
                <a:cs typeface="ＭＳ Ｐゴシック" pitchFamily="-105" charset="-128"/>
              </a:rPr>
              <a:t>, and their interaction on the response variable where A are the</a:t>
            </a:r>
            <a:r>
              <a:rPr lang="en-US" sz="1200" kern="1200" baseline="0" dirty="0" smtClean="0">
                <a:solidFill>
                  <a:schemeClr val="tx1"/>
                </a:solidFill>
                <a:effectLst/>
                <a:latin typeface="Arial" pitchFamily="-105" charset="0"/>
                <a:ea typeface="ＭＳ Ｐゴシック" pitchFamily="-105" charset="-128"/>
                <a:cs typeface="ＭＳ Ｐゴシック" pitchFamily="-105" charset="-128"/>
              </a:rPr>
              <a:t> mentioned features and B the organization in WAKE/sleep/before/AFTER</a:t>
            </a:r>
            <a:endParaRPr lang="it-IT" altLang="it-IT" dirty="0" smtClean="0">
              <a:latin typeface="Arial" panose="020B0604020202020204" pitchFamily="34" charset="0"/>
              <a:ea typeface="ＭＳ Ｐゴシック" panose="020B0600070205080204"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1A39C8-98D6-4979-974A-CEF920B95CF4}" type="slidenum">
              <a:rPr lang="it-IT" altLang="it-IT" sz="1200" smtClean="0"/>
              <a:pPr/>
              <a:t>29</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111969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i="0" dirty="0" smtClean="0">
                <a:latin typeface="Arial" panose="020B0604020202020204" pitchFamily="34" charset="0"/>
                <a:ea typeface="ＭＳ Ｐゴシック" panose="020B0600070205080204" pitchFamily="34" charset="-128"/>
              </a:rPr>
              <a:t>What is connectome? How is it related to consciousness?</a:t>
            </a:r>
          </a:p>
          <a:p>
            <a:endParaRPr lang="en-US" altLang="it-IT" i="1"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The </a:t>
            </a:r>
            <a:r>
              <a:rPr lang="en-US" altLang="it-IT" b="0" dirty="0" smtClean="0">
                <a:latin typeface="Arial" panose="020B0604020202020204" pitchFamily="34" charset="0"/>
                <a:ea typeface="ＭＳ Ｐゴシック" panose="020B0600070205080204" pitchFamily="34" charset="-128"/>
              </a:rPr>
              <a:t>connectome</a:t>
            </a:r>
            <a:r>
              <a:rPr lang="en-US" altLang="it-IT" dirty="0" smtClean="0">
                <a:latin typeface="Arial" panose="020B0604020202020204" pitchFamily="34" charset="0"/>
                <a:ea typeface="ＭＳ Ｐゴシック" panose="020B0600070205080204" pitchFamily="34" charset="-128"/>
              </a:rPr>
              <a:t> is the complete description of the structural and</a:t>
            </a:r>
            <a:r>
              <a:rPr lang="en-US" altLang="it-IT" baseline="0" dirty="0" smtClean="0">
                <a:latin typeface="Arial" panose="020B0604020202020204" pitchFamily="34" charset="0"/>
                <a:ea typeface="ＭＳ Ｐゴシック" panose="020B0600070205080204" pitchFamily="34" charset="-128"/>
              </a:rPr>
              <a:t> functional </a:t>
            </a:r>
            <a:r>
              <a:rPr lang="en-US" altLang="it-IT" dirty="0" smtClean="0">
                <a:latin typeface="Arial" panose="020B0604020202020204" pitchFamily="34" charset="0"/>
                <a:ea typeface="ＭＳ Ｐゴシック" panose="020B0600070205080204" pitchFamily="34" charset="-128"/>
              </a:rPr>
              <a:t>connectivity of the</a:t>
            </a:r>
            <a:r>
              <a:rPr lang="en-US" altLang="it-IT" baseline="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nervous system. Connectome</a:t>
            </a:r>
            <a:r>
              <a:rPr lang="en-US" altLang="it-IT" baseline="0" dirty="0" smtClean="0">
                <a:latin typeface="Arial" panose="020B0604020202020204" pitchFamily="34" charset="0"/>
                <a:ea typeface="ＭＳ Ｐゴシック" panose="020B0600070205080204" pitchFamily="34" charset="-128"/>
              </a:rPr>
              <a:t> is the description of how neurons interact and how brain areas communicate.</a:t>
            </a:r>
            <a:endParaRPr lang="en-US" altLang="it-IT" i="1" dirty="0" smtClean="0">
              <a:latin typeface="Arial" panose="020B0604020202020204" pitchFamily="34" charset="0"/>
              <a:ea typeface="ＭＳ Ｐゴシック" panose="020B0600070205080204" pitchFamily="34" charset="-128"/>
            </a:endParaRPr>
          </a:p>
          <a:p>
            <a:endParaRPr lang="en-US" altLang="it-IT" i="1" dirty="0" smtClean="0">
              <a:latin typeface="Arial" panose="020B0604020202020204" pitchFamily="34" charset="0"/>
              <a:ea typeface="ＭＳ Ｐゴシック" panose="020B0600070205080204" pitchFamily="34" charset="-128"/>
            </a:endParaRPr>
          </a:p>
          <a:p>
            <a:endParaRPr lang="fr-FR" altLang="it-IT" dirty="0" smtClean="0">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DF692A-5A47-4959-AAD4-C28F1B5E716D}" type="slidenum">
              <a:rPr lang="it-IT" altLang="it-IT" smtClean="0"/>
              <a:pPr>
                <a:spcBef>
                  <a:spcPct val="0"/>
                </a:spcBef>
              </a:pPr>
              <a:t>3</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267249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Arial" pitchFamily="-105" charset="0"/>
                <a:ea typeface="ＭＳ Ｐゴシック" pitchFamily="-105" charset="-128"/>
                <a:cs typeface="ＭＳ Ｐゴシック" pitchFamily="-105" charset="-128"/>
              </a:rPr>
              <a:t>Boxplot of means</a:t>
            </a:r>
            <a:r>
              <a:rPr lang="en-US" sz="1200" i="0" kern="1200" baseline="0" dirty="0" smtClean="0">
                <a:solidFill>
                  <a:schemeClr val="tx1"/>
                </a:solidFill>
                <a:effectLst/>
                <a:latin typeface="Arial" pitchFamily="-105" charset="0"/>
                <a:ea typeface="ＭＳ Ｐゴシック" pitchFamily="-105" charset="-128"/>
                <a:cs typeface="ＭＳ Ｐゴシック" pitchFamily="-105" charset="-128"/>
              </a:rPr>
              <a:t> distribution</a:t>
            </a:r>
          </a:p>
          <a:p>
            <a:r>
              <a:rPr lang="en-US" sz="1200" i="0" kern="1200" baseline="0" dirty="0" smtClean="0">
                <a:solidFill>
                  <a:schemeClr val="tx1"/>
                </a:solidFill>
                <a:effectLst/>
                <a:latin typeface="Arial" pitchFamily="-105" charset="0"/>
                <a:ea typeface="ＭＳ Ｐゴシック" pitchFamily="-105" charset="-128"/>
                <a:cs typeface="ＭＳ Ｐゴシック" pitchFamily="-105" charset="-128"/>
              </a:rPr>
              <a:t>ANOVA matrix is composed by condition (in columns) and ADTF values from all channels (in rows)</a:t>
            </a:r>
          </a:p>
          <a:p>
            <a:r>
              <a:rPr lang="en-US" sz="1200" i="0" kern="1200" dirty="0" smtClean="0">
                <a:solidFill>
                  <a:schemeClr val="tx1"/>
                </a:solidFill>
                <a:effectLst/>
                <a:latin typeface="Arial" pitchFamily="-105" charset="0"/>
                <a:ea typeface="ＭＳ Ｐゴシック" pitchFamily="-105" charset="-128"/>
                <a:cs typeface="ＭＳ Ｐゴシック" pitchFamily="-105" charset="-128"/>
              </a:rPr>
              <a:t>p-value is very low</a:t>
            </a:r>
            <a:r>
              <a:rPr lang="en-US" sz="1200" i="0" kern="1200" baseline="0" dirty="0" smtClean="0">
                <a:solidFill>
                  <a:schemeClr val="tx1"/>
                </a:solidFill>
                <a:effectLst/>
                <a:latin typeface="Arial" pitchFamily="-105" charset="0"/>
                <a:ea typeface="ＭＳ Ｐゴシック" pitchFamily="-105" charset="-128"/>
                <a:cs typeface="ＭＳ Ｐゴシック" pitchFamily="-105" charset="-128"/>
              </a:rPr>
              <a:t> both considering condition and ADTF values (inter patients variability).</a:t>
            </a:r>
            <a:r>
              <a:rPr lang="en-US" sz="1200" i="0" kern="1200" dirty="0" smtClean="0">
                <a:solidFill>
                  <a:schemeClr val="tx1"/>
                </a:solidFill>
                <a:effectLst/>
                <a:latin typeface="Arial" pitchFamily="-105" charset="0"/>
                <a:ea typeface="ＭＳ Ｐゴシック" pitchFamily="-105" charset="-128"/>
                <a:cs typeface="ＭＳ Ｐゴシック" pitchFamily="-105" charset="-128"/>
              </a:rPr>
              <a:t> This indicates that one factor (in both</a:t>
            </a:r>
            <a:r>
              <a:rPr lang="en-US" sz="1200" i="0" kern="1200" baseline="0" dirty="0" smtClean="0">
                <a:solidFill>
                  <a:schemeClr val="tx1"/>
                </a:solidFill>
                <a:effectLst/>
                <a:latin typeface="Arial" pitchFamily="-105" charset="0"/>
                <a:ea typeface="ＭＳ Ｐゴシック" pitchFamily="-105" charset="-128"/>
                <a:cs typeface="ＭＳ Ｐゴシック" pitchFamily="-105" charset="-128"/>
              </a:rPr>
              <a:t> variables</a:t>
            </a:r>
            <a:r>
              <a:rPr lang="en-US" sz="1200" i="0" kern="1200" dirty="0" smtClean="0">
                <a:solidFill>
                  <a:schemeClr val="tx1"/>
                </a:solidFill>
                <a:effectLst/>
                <a:latin typeface="Arial" pitchFamily="-105" charset="0"/>
                <a:ea typeface="ＭＳ Ｐゴシック" pitchFamily="-105" charset="-128"/>
                <a:cs typeface="ＭＳ Ｐゴシック" pitchFamily="-105" charset="-128"/>
              </a:rPr>
              <a:t>) is out-performing the other</a:t>
            </a:r>
          </a:p>
          <a:p>
            <a:endParaRPr lang="en-US" sz="1200" i="0" kern="1200" dirty="0" smtClean="0">
              <a:solidFill>
                <a:schemeClr val="tx1"/>
              </a:solidFill>
              <a:effectLst/>
              <a:latin typeface="Arial" pitchFamily="-105" charset="0"/>
              <a:ea typeface="ＭＳ Ｐゴシック" pitchFamily="-105" charset="-128"/>
            </a:endParaRP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30</a:t>
            </a:fld>
            <a:endParaRPr lang="it-IT" altLang="it-IT"/>
          </a:p>
        </p:txBody>
      </p:sp>
    </p:spTree>
    <p:extLst>
      <p:ext uri="{BB962C8B-B14F-4D97-AF65-F5344CB8AC3E}">
        <p14:creationId xmlns:p14="http://schemas.microsoft.com/office/powerpoint/2010/main" val="2299812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105" charset="0"/>
                <a:ea typeface="ＭＳ Ｐゴシック" pitchFamily="-105" charset="-128"/>
                <a:cs typeface="ＭＳ Ｐゴシック" pitchFamily="-105" charset="-128"/>
              </a:rPr>
              <a:t>On the left</a:t>
            </a:r>
          </a:p>
          <a:p>
            <a:r>
              <a:rPr lang="en-GB" sz="1200" kern="1200" dirty="0" smtClean="0">
                <a:solidFill>
                  <a:schemeClr val="tx1"/>
                </a:solidFill>
                <a:effectLst/>
                <a:latin typeface="Arial" pitchFamily="-105" charset="0"/>
                <a:ea typeface="ＭＳ Ｐゴシック" pitchFamily="-105" charset="-128"/>
                <a:cs typeface="ＭＳ Ｐゴシック" pitchFamily="-105" charset="-128"/>
              </a:rPr>
              <a:t>Group 2 (BLUE BAR) (means in WAKE condition calculated in the window following the down-state) differs from all the other three groups (RED ONES) (</a:t>
            </a:r>
            <a:r>
              <a:rPr lang="en-GB" sz="1200" i="1" kern="1200" dirty="0" smtClean="0">
                <a:solidFill>
                  <a:schemeClr val="tx1"/>
                </a:solidFill>
                <a:effectLst/>
                <a:latin typeface="Arial" pitchFamily="-105" charset="0"/>
                <a:ea typeface="ＭＳ Ｐゴシック" pitchFamily="-105" charset="-128"/>
                <a:cs typeface="ＭＳ Ｐゴシック" pitchFamily="-105" charset="-128"/>
              </a:rPr>
              <a:t>p</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&lt;0.00001 in all the comparisons). Group 2 is peculiar of the consciousness state: in fact, the means are calculated from the windowed data where the re-activation phenomenon is awaited. As expected, Group 2 differs from Group 4 where a completely different behaviour of the network is forecast.</a:t>
            </a:r>
          </a:p>
          <a:p>
            <a:endParaRPr lang="en-GB" sz="1200" kern="1200" dirty="0" smtClean="0">
              <a:solidFill>
                <a:schemeClr val="tx1"/>
              </a:solidFill>
              <a:effectLst/>
              <a:latin typeface="Arial" pitchFamily="-105" charset="0"/>
              <a:ea typeface="ＭＳ Ｐゴシック" pitchFamily="-105" charset="-128"/>
            </a:endParaRPr>
          </a:p>
          <a:p>
            <a:r>
              <a:rPr lang="en-GB" sz="1200" kern="1200" dirty="0" smtClean="0">
                <a:solidFill>
                  <a:schemeClr val="tx1"/>
                </a:solidFill>
                <a:effectLst/>
                <a:latin typeface="Arial" pitchFamily="-105" charset="0"/>
                <a:ea typeface="ＭＳ Ｐゴシック" pitchFamily="-105" charset="-128"/>
              </a:rPr>
              <a:t>On the right</a:t>
            </a:r>
          </a:p>
          <a:p>
            <a:r>
              <a:rPr lang="en-GB" sz="1200" kern="1200" dirty="0" smtClean="0">
                <a:solidFill>
                  <a:schemeClr val="tx1"/>
                </a:solidFill>
                <a:effectLst/>
                <a:latin typeface="Arial" pitchFamily="-105" charset="0"/>
                <a:ea typeface="ＭＳ Ｐゴシック" pitchFamily="-105" charset="-128"/>
                <a:cs typeface="ＭＳ Ｐゴシック" pitchFamily="-105" charset="-128"/>
              </a:rPr>
              <a:t>Group 1 (means in WAKE condition calculated in the window before the down-state) differs from the Group 2 (</a:t>
            </a:r>
            <a:r>
              <a:rPr lang="en-GB" sz="1200" i="1" kern="1200" dirty="0" smtClean="0">
                <a:solidFill>
                  <a:schemeClr val="tx1"/>
                </a:solidFill>
                <a:effectLst/>
                <a:latin typeface="Arial" pitchFamily="-105" charset="0"/>
                <a:ea typeface="ＭＳ Ｐゴシック" pitchFamily="-105" charset="-128"/>
                <a:cs typeface="ＭＳ Ｐゴシック" pitchFamily="-105" charset="-128"/>
              </a:rPr>
              <a:t>p</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=0.0477) and from the Group 4 (</a:t>
            </a:r>
            <a:r>
              <a:rPr lang="en-GB" sz="1200" i="1" kern="1200" dirty="0" smtClean="0">
                <a:solidFill>
                  <a:schemeClr val="tx1"/>
                </a:solidFill>
                <a:effectLst/>
                <a:latin typeface="Arial" pitchFamily="-105" charset="0"/>
                <a:ea typeface="ＭＳ Ｐゴシック" pitchFamily="-105" charset="-128"/>
                <a:cs typeface="ＭＳ Ｐゴシック" pitchFamily="-105" charset="-128"/>
              </a:rPr>
              <a:t>p</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0.0028). </a:t>
            </a:r>
          </a:p>
          <a:p>
            <a:r>
              <a:rPr lang="en-GB" sz="1200" kern="1200" dirty="0" smtClean="0">
                <a:solidFill>
                  <a:schemeClr val="tx1"/>
                </a:solidFill>
                <a:effectLst/>
                <a:latin typeface="Arial" pitchFamily="-105" charset="0"/>
                <a:ea typeface="ＭＳ Ｐゴシック" pitchFamily="-105" charset="-128"/>
              </a:rPr>
              <a:t>In</a:t>
            </a:r>
            <a:r>
              <a:rPr lang="en-GB" sz="1200" kern="1200" baseline="0" dirty="0" smtClean="0">
                <a:solidFill>
                  <a:schemeClr val="tx1"/>
                </a:solidFill>
                <a:effectLst/>
                <a:latin typeface="Arial" pitchFamily="-105" charset="0"/>
                <a:ea typeface="ＭＳ Ｐゴシック" pitchFamily="-105" charset="-128"/>
              </a:rPr>
              <a:t> gamma frequency band the difference is considering what happens before and after the downstate: </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Connectivity before and after the down-state changes in WAKE but also in NREM state</a:t>
            </a:r>
            <a:endParaRPr lang="en-GB" sz="1200" kern="1200" baseline="0" dirty="0" smtClean="0">
              <a:solidFill>
                <a:schemeClr val="tx1"/>
              </a:solidFill>
              <a:effectLst/>
              <a:latin typeface="Arial" pitchFamily="-105" charset="0"/>
              <a:ea typeface="ＭＳ Ｐゴシック" pitchFamily="-105" charset="-128"/>
            </a:endParaRPr>
          </a:p>
          <a:p>
            <a:endParaRPr lang="en-GB" sz="1200" kern="1200" baseline="0" dirty="0" smtClean="0">
              <a:solidFill>
                <a:schemeClr val="tx1"/>
              </a:solidFill>
              <a:effectLst/>
              <a:latin typeface="Arial" pitchFamily="-105" charset="0"/>
              <a:ea typeface="ＭＳ Ｐゴシック" pitchFamily="-105" charset="-128"/>
            </a:endParaRP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31</a:t>
            </a:fld>
            <a:endParaRPr lang="it-IT" altLang="it-IT"/>
          </a:p>
        </p:txBody>
      </p:sp>
    </p:spTree>
    <p:extLst>
      <p:ext uri="{BB962C8B-B14F-4D97-AF65-F5344CB8AC3E}">
        <p14:creationId xmlns:p14="http://schemas.microsoft.com/office/powerpoint/2010/main" val="3649313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Leggo</a:t>
            </a:r>
          </a:p>
          <a:p>
            <a:endParaRPr lang="it-IT" dirty="0" smtClean="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32</a:t>
            </a:fld>
            <a:endParaRPr lang="it-IT" altLang="it-IT"/>
          </a:p>
        </p:txBody>
      </p:sp>
    </p:spTree>
    <p:extLst>
      <p:ext uri="{BB962C8B-B14F-4D97-AF65-F5344CB8AC3E}">
        <p14:creationId xmlns:p14="http://schemas.microsoft.com/office/powerpoint/2010/main" val="3363254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ea typeface="ＭＳ Ｐゴシック" panose="020B0600070205080204" pitchFamily="34" charset="-128"/>
              </a:rPr>
              <a:t>Going</a:t>
            </a:r>
            <a:r>
              <a:rPr lang="it-IT" altLang="it-IT" baseline="0" dirty="0" smtClean="0">
                <a:latin typeface="Arial" panose="020B0604020202020204" pitchFamily="34" charset="0"/>
                <a:ea typeface="ＭＳ Ｐゴシック" panose="020B0600070205080204" pitchFamily="34" charset="-128"/>
              </a:rPr>
              <a:t> on </a:t>
            </a:r>
          </a:p>
          <a:p>
            <a:r>
              <a:rPr lang="it-IT" altLang="it-IT" baseline="0" dirty="0" smtClean="0">
                <a:latin typeface="Arial" panose="020B0604020202020204" pitchFamily="34" charset="0"/>
                <a:ea typeface="ＭＳ Ｐゴシック" panose="020B0600070205080204" pitchFamily="34" charset="-128"/>
              </a:rPr>
              <a:t> we applyed another method to the same dataset: we performed feature extraction</a:t>
            </a:r>
            <a:endParaRPr lang="it-IT" altLang="it-IT"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BFAF8C-9046-4D17-8376-3061CFDF4B1F}" type="slidenum">
              <a:rPr lang="it-IT" altLang="it-IT" sz="1200" smtClean="0"/>
              <a:pPr/>
              <a:t>33</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939301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err="1" smtClean="0"/>
              <a:t>Leggo</a:t>
            </a:r>
            <a:endParaRPr lang="en-US" dirty="0" smtClean="0"/>
          </a:p>
          <a:p>
            <a:pPr marL="0" indent="0" algn="just">
              <a:buNone/>
            </a:pPr>
            <a:r>
              <a:rPr lang="en-US" smtClean="0"/>
              <a:t>With…</a:t>
            </a:r>
            <a:endParaRPr lang="en-US" dirty="0" smtClean="0"/>
          </a:p>
          <a:p>
            <a:pPr marL="0" indent="0" algn="just">
              <a:buNone/>
            </a:pPr>
            <a:endParaRPr lang="en-US" sz="1200" dirty="0" smtClean="0"/>
          </a:p>
          <a:p>
            <a:pPr marL="0" indent="0" algn="just">
              <a:buNone/>
            </a:pPr>
            <a:endParaRPr lang="en-GB" sz="1200" dirty="0" smtClean="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34</a:t>
            </a:fld>
            <a:endParaRPr lang="it-IT" altLang="it-IT"/>
          </a:p>
        </p:txBody>
      </p:sp>
    </p:spTree>
    <p:extLst>
      <p:ext uri="{BB962C8B-B14F-4D97-AF65-F5344CB8AC3E}">
        <p14:creationId xmlns:p14="http://schemas.microsoft.com/office/powerpoint/2010/main" val="256354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err="1" smtClean="0"/>
              <a:t>leggo</a:t>
            </a:r>
            <a:endParaRPr lang="en-US" dirty="0" smtClean="0"/>
          </a:p>
          <a:p>
            <a:pPr marL="0" indent="0" algn="just">
              <a:buNone/>
            </a:pPr>
            <a:endParaRPr lang="en-US" sz="1200" dirty="0" smtClean="0"/>
          </a:p>
          <a:p>
            <a:pPr marL="0" indent="0">
              <a:buNone/>
            </a:pPr>
            <a:r>
              <a:rPr lang="en-GB" dirty="0" smtClean="0"/>
              <a:t>We determined the most meaningful channel computing the standard deviation (STD) for each epoch and channel. </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maximum absolute difference, considering the median STD values, between the two WAKE and NREM conditions.</a:t>
            </a:r>
          </a:p>
          <a:p>
            <a:pPr marL="0" indent="0">
              <a:buNone/>
            </a:pPr>
            <a:endParaRPr lang="en-GB" dirty="0" smtClean="0"/>
          </a:p>
          <a:p>
            <a:r>
              <a:rPr lang="en-GB" dirty="0" smtClean="0"/>
              <a:t>We performed Wavelet decomposition (</a:t>
            </a:r>
            <a:r>
              <a:rPr lang="en-GB" dirty="0" err="1" smtClean="0"/>
              <a:t>Daubechies</a:t>
            </a:r>
            <a:r>
              <a:rPr lang="en-GB" dirty="0" smtClean="0"/>
              <a:t> mother wavelet, level 6, order 4) to increase the frequency resolution</a:t>
            </a:r>
            <a:r>
              <a:rPr lang="en-GB" baseline="0" dirty="0" smtClean="0"/>
              <a:t> and to obtain other features from each channel</a:t>
            </a:r>
            <a:endParaRPr lang="it-IT" dirty="0" smtClean="0"/>
          </a:p>
          <a:p>
            <a:pPr lvl="0"/>
            <a:r>
              <a:rPr lang="en-GB" dirty="0" smtClean="0"/>
              <a:t>We employed an Artificial Neural Network (Multilayer</a:t>
            </a:r>
            <a:r>
              <a:rPr lang="en-GB" baseline="0" dirty="0" smtClean="0"/>
              <a:t> Perceptron  </a:t>
            </a:r>
            <a:r>
              <a:rPr lang="en-GB" u="sng" baseline="0" dirty="0" smtClean="0">
                <a:solidFill>
                  <a:srgbClr val="FF0000"/>
                </a:solidFill>
              </a:rPr>
              <a:t>mi </a:t>
            </a:r>
            <a:r>
              <a:rPr lang="en-GB" u="sng" baseline="0" dirty="0" err="1" smtClean="0">
                <a:solidFill>
                  <a:srgbClr val="FF0000"/>
                </a:solidFill>
              </a:rPr>
              <a:t>sembra</a:t>
            </a:r>
            <a:r>
              <a:rPr lang="en-GB" u="sng" baseline="0" dirty="0" smtClean="0">
                <a:solidFill>
                  <a:srgbClr val="FF0000"/>
                </a:solidFill>
              </a:rPr>
              <a:t>, </a:t>
            </a:r>
            <a:r>
              <a:rPr lang="en-GB" u="sng" baseline="0" dirty="0" err="1" smtClean="0">
                <a:solidFill>
                  <a:srgbClr val="FF0000"/>
                </a:solidFill>
              </a:rPr>
              <a:t>controlla</a:t>
            </a:r>
            <a:r>
              <a:rPr lang="en-GB" dirty="0" smtClean="0"/>
              <a:t>) as a classification method. We applied the ROC (Receiver Operating Characteristic) curve to evaluate the performance of the classifier.</a:t>
            </a:r>
          </a:p>
          <a:p>
            <a:r>
              <a:rPr lang="en-GB" dirty="0" smtClean="0"/>
              <a:t>We tested with the ANN a combination of features (STD, Ca, Cd6) in order to detect which one was capable of differentiating NREM and WAKE. Sensitivity (Se), Specificity (</a:t>
            </a:r>
            <a:r>
              <a:rPr lang="en-GB" dirty="0" err="1" smtClean="0"/>
              <a:t>Sp</a:t>
            </a:r>
            <a:r>
              <a:rPr lang="en-GB" dirty="0" smtClean="0"/>
              <a:t>) and Accuracy (</a:t>
            </a:r>
            <a:r>
              <a:rPr lang="en-GB" dirty="0" err="1" smtClean="0"/>
              <a:t>Acc</a:t>
            </a:r>
            <a:r>
              <a:rPr lang="en-GB" dirty="0" smtClean="0"/>
              <a:t>) were computed for each combination. </a:t>
            </a:r>
            <a:endParaRPr lang="it-IT" dirty="0" smtClean="0"/>
          </a:p>
          <a:p>
            <a:pPr lvl="0"/>
            <a:endParaRPr lang="it-IT" dirty="0" smtClean="0"/>
          </a:p>
          <a:p>
            <a:endParaRPr lang="it-IT" dirty="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35</a:t>
            </a:fld>
            <a:endParaRPr lang="it-IT" altLang="it-IT"/>
          </a:p>
        </p:txBody>
      </p:sp>
    </p:spTree>
    <p:extLst>
      <p:ext uri="{BB962C8B-B14F-4D97-AF65-F5344CB8AC3E}">
        <p14:creationId xmlns:p14="http://schemas.microsoft.com/office/powerpoint/2010/main" val="4080857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itchFamily="-105" charset="0"/>
                <a:ea typeface="ＭＳ Ｐゴシック" pitchFamily="-105" charset="-128"/>
                <a:cs typeface="ＭＳ Ｐゴシック" pitchFamily="-105" charset="-128"/>
              </a:rPr>
              <a:t>Ca, Cd6 (approximation and</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detail </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coefficients</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from wavelet) </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got similar accuracy performances in ANN classification, 95.71% and 92.85% respectively; the accuracy resulted to be higher when Ca and Cd6 are combined with STD or between them (98.57%) (Table 8).</a:t>
            </a:r>
            <a:endParaRPr lang="it-IT" sz="1100" kern="1200" dirty="0" smtClean="0">
              <a:solidFill>
                <a:schemeClr val="tx1"/>
              </a:solidFill>
              <a:effectLst/>
              <a:latin typeface="Arial" pitchFamily="-105" charset="0"/>
              <a:ea typeface="ＭＳ Ｐゴシック" pitchFamily="-105" charset="-128"/>
              <a:cs typeface="ＭＳ Ｐゴシック" pitchFamily="-105" charset="-128"/>
            </a:endParaRPr>
          </a:p>
          <a:p>
            <a:pPr lvl="0"/>
            <a:r>
              <a:rPr lang="en-GB" sz="1200" i="1" kern="1200" dirty="0" smtClean="0">
                <a:solidFill>
                  <a:schemeClr val="tx1"/>
                </a:solidFill>
                <a:effectLst/>
                <a:latin typeface="Arial" pitchFamily="-105" charset="0"/>
                <a:ea typeface="ＭＳ Ｐゴシック" pitchFamily="-105" charset="-128"/>
                <a:cs typeface="ＭＳ Ｐゴシック" pitchFamily="-105" charset="-128"/>
              </a:rPr>
              <a:t>t</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-test on AUC values gave the following information (Table 9): </a:t>
            </a:r>
          </a:p>
          <a:p>
            <a:pPr lvl="0"/>
            <a:r>
              <a:rPr lang="en-GB" sz="1200" kern="1200" dirty="0" smtClean="0">
                <a:solidFill>
                  <a:schemeClr val="tx1"/>
                </a:solidFill>
                <a:effectLst/>
                <a:latin typeface="Arial" pitchFamily="-105" charset="0"/>
                <a:ea typeface="ＭＳ Ｐゴシック" pitchFamily="-105" charset="-128"/>
                <a:cs typeface="ＭＳ Ｐゴシック" pitchFamily="-105" charset="-128"/>
              </a:rPr>
              <a:t>The AUC calculated on each NN output demonstrated the high performances of the ANN</a:t>
            </a:r>
            <a:endParaRPr lang="it-IT" sz="1100" kern="1200" dirty="0" smtClean="0">
              <a:solidFill>
                <a:schemeClr val="tx1"/>
              </a:solidFill>
              <a:effectLst/>
              <a:latin typeface="Arial" pitchFamily="-105" charset="0"/>
              <a:ea typeface="ＭＳ Ｐゴシック" pitchFamily="-105" charset="-128"/>
              <a:cs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pitchFamily="-105" charset="0"/>
                <a:ea typeface="ＭＳ Ｐゴシック" pitchFamily="-105" charset="-128"/>
                <a:cs typeface="ＭＳ Ｐゴシック" pitchFamily="-105" charset="-128"/>
              </a:rPr>
              <a:t>Analyzing</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the AUC results, we derived some interesting considerations from the comparison between parameters: there was no significant difference between Ca and Cd6 performances; and</a:t>
            </a:r>
            <a:r>
              <a:rPr lang="en-GB" sz="1200" kern="1200" baseline="0" dirty="0" smtClean="0">
                <a:solidFill>
                  <a:schemeClr val="tx1"/>
                </a:solidFill>
                <a:effectLst/>
                <a:latin typeface="Arial" pitchFamily="-105" charset="0"/>
                <a:ea typeface="ＭＳ Ｐゴシック" pitchFamily="-105" charset="-128"/>
                <a:cs typeface="ＭＳ Ｐゴシック" pitchFamily="-105" charset="-128"/>
              </a:rPr>
              <a:t> (3)</a:t>
            </a:r>
            <a:r>
              <a:rPr lang="en-GB" sz="1200" kern="1200" dirty="0" smtClean="0">
                <a:solidFill>
                  <a:schemeClr val="tx1"/>
                </a:solidFill>
                <a:effectLst/>
                <a:latin typeface="Arial" pitchFamily="-105" charset="0"/>
                <a:ea typeface="ＭＳ Ｐゴシック" pitchFamily="-105" charset="-128"/>
                <a:cs typeface="ＭＳ Ｐゴシック" pitchFamily="-105" charset="-128"/>
              </a:rPr>
              <a:t> the associations of more features did not improve the classification performances with respect to Ca or Cd6 alone.</a:t>
            </a:r>
            <a:endParaRPr lang="it-IT" sz="1200" kern="1200" dirty="0" smtClean="0">
              <a:solidFill>
                <a:schemeClr val="tx1"/>
              </a:solidFill>
              <a:effectLst/>
              <a:latin typeface="Arial" pitchFamily="-105" charset="0"/>
              <a:ea typeface="ＭＳ Ｐゴシック" pitchFamily="-105" charset="-128"/>
              <a:cs typeface="ＭＳ Ｐゴシック" pitchFamily="-105" charset="-128"/>
            </a:endParaRPr>
          </a:p>
          <a:p>
            <a:pPr lvl="0"/>
            <a:endParaRPr lang="en-GB" sz="1200" kern="1200" dirty="0" smtClean="0">
              <a:solidFill>
                <a:schemeClr val="tx1"/>
              </a:solidFill>
              <a:effectLst/>
              <a:latin typeface="Arial" pitchFamily="-105" charset="0"/>
              <a:ea typeface="ＭＳ Ｐゴシック" pitchFamily="-105" charset="-128"/>
              <a:cs typeface="+mn-cs"/>
            </a:endParaRP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36</a:t>
            </a:fld>
            <a:endParaRPr lang="it-IT" altLang="it-IT"/>
          </a:p>
        </p:txBody>
      </p:sp>
    </p:spTree>
    <p:extLst>
      <p:ext uri="{BB962C8B-B14F-4D97-AF65-F5344CB8AC3E}">
        <p14:creationId xmlns:p14="http://schemas.microsoft.com/office/powerpoint/2010/main" val="811714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leggo</a:t>
            </a:r>
            <a:endParaRPr lang="it-IT" dirty="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37</a:t>
            </a:fld>
            <a:endParaRPr lang="it-IT" altLang="it-IT"/>
          </a:p>
        </p:txBody>
      </p:sp>
    </p:spTree>
    <p:extLst>
      <p:ext uri="{BB962C8B-B14F-4D97-AF65-F5344CB8AC3E}">
        <p14:creationId xmlns:p14="http://schemas.microsoft.com/office/powerpoint/2010/main" val="281008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Leggo</a:t>
            </a:r>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38</a:t>
            </a:fld>
            <a:endParaRPr lang="it-IT" altLang="it-IT"/>
          </a:p>
        </p:txBody>
      </p:sp>
    </p:spTree>
    <p:extLst>
      <p:ext uri="{BB962C8B-B14F-4D97-AF65-F5344CB8AC3E}">
        <p14:creationId xmlns:p14="http://schemas.microsoft.com/office/powerpoint/2010/main" val="2694018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it-IT" dirty="0" smtClean="0"/>
              <a:t>Leggo</a:t>
            </a:r>
          </a:p>
          <a:p>
            <a:pPr>
              <a:defRPr/>
            </a:pPr>
            <a:r>
              <a:rPr lang="it-IT" dirty="0" smtClean="0"/>
              <a:t>BUT..</a:t>
            </a:r>
            <a:endParaRPr lang="it-IT" baseline="0" dirty="0" smtClean="0"/>
          </a:p>
          <a:p>
            <a:pPr>
              <a:defRPr/>
            </a:pPr>
            <a:endParaRPr lang="it-IT" b="1"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2989836-A3F0-4962-A940-14A53D06FFCD}" type="slidenum">
              <a:rPr lang="it-IT" altLang="it-IT" smtClean="0"/>
              <a:pPr>
                <a:spcBef>
                  <a:spcPct val="0"/>
                </a:spcBef>
              </a:pPr>
              <a:t>39</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50844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err="1" smtClean="0">
                <a:latin typeface="Arial" panose="020B0604020202020204" pitchFamily="34" charset="0"/>
                <a:ea typeface="ＭＳ Ｐゴシック" panose="020B0600070205080204" pitchFamily="34" charset="-128"/>
              </a:rPr>
              <a:t>Leggo</a:t>
            </a:r>
            <a:r>
              <a:rPr lang="en-US" altLang="it-IT" dirty="0" smtClean="0">
                <a:latin typeface="Arial" panose="020B0604020202020204" pitchFamily="34" charset="0"/>
                <a:ea typeface="ＭＳ Ｐゴシック" panose="020B0600070205080204" pitchFamily="34" charset="-128"/>
              </a:rPr>
              <a:t> prima </a:t>
            </a:r>
            <a:r>
              <a:rPr lang="en-US" altLang="it-IT" dirty="0" err="1" smtClean="0">
                <a:latin typeface="Arial" panose="020B0604020202020204" pitchFamily="34" charset="0"/>
                <a:ea typeface="ＭＳ Ｐゴシック" panose="020B0600070205080204" pitchFamily="34" charset="-128"/>
              </a:rPr>
              <a:t>fase</a:t>
            </a:r>
            <a:r>
              <a:rPr lang="en-US" altLang="it-IT" dirty="0" smtClean="0">
                <a:latin typeface="Arial" panose="020B0604020202020204" pitchFamily="34" charset="0"/>
                <a:ea typeface="ＭＳ Ｐゴシック" panose="020B0600070205080204" pitchFamily="34" charset="-128"/>
              </a:rPr>
              <a:t> e </a:t>
            </a:r>
            <a:r>
              <a:rPr lang="en-US" altLang="it-IT" dirty="0" err="1" smtClean="0">
                <a:latin typeface="Arial" panose="020B0604020202020204" pitchFamily="34" charset="0"/>
                <a:ea typeface="ＭＳ Ｐゴシック" panose="020B0600070205080204" pitchFamily="34" charset="-128"/>
              </a:rPr>
              <a:t>concludo</a:t>
            </a:r>
            <a:r>
              <a:rPr lang="en-US" altLang="it-IT" baseline="0" dirty="0" smtClean="0">
                <a:latin typeface="Arial" panose="020B0604020202020204" pitchFamily="34" charset="0"/>
                <a:ea typeface="ＭＳ Ｐゴシック" panose="020B0600070205080204" pitchFamily="34" charset="-128"/>
              </a:rPr>
              <a:t> con..</a:t>
            </a:r>
          </a:p>
          <a:p>
            <a:endParaRPr lang="en-US" altLang="it-IT" baseline="0" dirty="0" smtClean="0">
              <a:latin typeface="Arial" panose="020B0604020202020204" pitchFamily="34" charset="0"/>
              <a:ea typeface="ＭＳ Ｐゴシック" panose="020B0600070205080204" pitchFamily="34" charset="-128"/>
            </a:endParaRPr>
          </a:p>
          <a:p>
            <a:r>
              <a:rPr lang="en-US" altLang="it-IT" baseline="0" dirty="0" smtClean="0">
                <a:latin typeface="Arial" panose="020B0604020202020204" pitchFamily="34" charset="0"/>
                <a:ea typeface="ＭＳ Ｐゴシック" panose="020B0600070205080204" pitchFamily="34" charset="-128"/>
              </a:rPr>
              <a:t>In particular the functional connectivity</a:t>
            </a:r>
          </a:p>
          <a:p>
            <a:r>
              <a:rPr lang="en-US" altLang="it-IT" baseline="0" dirty="0" smtClean="0">
                <a:latin typeface="Arial" panose="020B0604020202020204" pitchFamily="34" charset="0"/>
                <a:ea typeface="ＭＳ Ｐゴシック" panose="020B0600070205080204" pitchFamily="34" charset="-128"/>
              </a:rPr>
              <a:t>Where </a:t>
            </a:r>
            <a:r>
              <a:rPr lang="en-US" altLang="it-IT" dirty="0" smtClean="0">
                <a:latin typeface="Arial" panose="020B0604020202020204" pitchFamily="34" charset="0"/>
                <a:ea typeface="ＭＳ Ｐゴシック" panose="020B0600070205080204" pitchFamily="34" charset="-128"/>
              </a:rPr>
              <a:t>Functional connections coincide with the activity of correlations in time; these kind of connections can be observed also between pairs of anatomically unconnected regions. </a:t>
            </a:r>
            <a:br>
              <a:rPr lang="en-US" altLang="it-IT" dirty="0" smtClean="0">
                <a:latin typeface="Arial" panose="020B0604020202020204" pitchFamily="34" charset="0"/>
                <a:ea typeface="ＭＳ Ｐゴシック" panose="020B0600070205080204" pitchFamily="34" charset="-128"/>
              </a:rPr>
            </a:br>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Functional connectivity studies had provided evidences for the organization of brain networks, in</a:t>
            </a:r>
            <a:r>
              <a:rPr lang="it-IT" altLang="it-IT" baseline="0" dirty="0" smtClean="0">
                <a:latin typeface="Arial" panose="020B0604020202020204" pitchFamily="34" charset="0"/>
                <a:ea typeface="ＭＳ Ｐゴシック" panose="020B0600070205080204" pitchFamily="34" charset="-128"/>
              </a:rPr>
              <a:t> the slide some works are repoted from literature: intracranial electroencephalography an imaging studies have been perfomed to analyze pathologies and behaviours.</a:t>
            </a:r>
            <a:endParaRPr lang="it-IT" altLang="it-IT" dirty="0" smtClean="0">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18EA57-B7DE-450C-9F36-AF7E4BFFB462}" type="slidenum">
              <a:rPr lang="it-IT" altLang="it-IT" sz="1200" smtClean="0"/>
              <a:pPr/>
              <a:t>4</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2578656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smtClean="0"/>
              <a:t>Infact we proposed a ...</a:t>
            </a:r>
          </a:p>
          <a:p>
            <a:endParaRPr lang="it-IT" baseline="0" dirty="0" smtClean="0"/>
          </a:p>
          <a:p>
            <a:r>
              <a:rPr lang="it-IT" baseline="0" dirty="0" smtClean="0"/>
              <a:t>We revealed the presence of the....</a:t>
            </a:r>
          </a:p>
          <a:p>
            <a:endParaRPr lang="it-IT" baseline="0" dirty="0" smtClean="0"/>
          </a:p>
          <a:p>
            <a:endParaRPr lang="it-IT" baseline="0" dirty="0" smtClean="0"/>
          </a:p>
          <a:p>
            <a:endParaRPr lang="it-IT" baseline="0" dirty="0" smtClean="0"/>
          </a:p>
          <a:p>
            <a:endParaRPr lang="it-IT" baseline="0" dirty="0" smtClean="0"/>
          </a:p>
          <a:p>
            <a:endParaRPr lang="it-IT" baseline="0" dirty="0" smtClean="0"/>
          </a:p>
          <a:p>
            <a:endParaRPr lang="it-IT" baseline="0" dirty="0" smtClean="0"/>
          </a:p>
          <a:p>
            <a:endParaRPr lang="it-IT" baseline="0" dirty="0" smtClean="0"/>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40</a:t>
            </a:fld>
            <a:endParaRPr lang="it-IT" altLang="it-IT"/>
          </a:p>
        </p:txBody>
      </p:sp>
    </p:spTree>
    <p:extLst>
      <p:ext uri="{BB962C8B-B14F-4D97-AF65-F5344CB8AC3E}">
        <p14:creationId xmlns:p14="http://schemas.microsoft.com/office/powerpoint/2010/main" val="373303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baseline="0" dirty="0" smtClean="0">
              <a:solidFill>
                <a:srgbClr val="FF0000"/>
              </a:solidFill>
            </a:endParaRPr>
          </a:p>
        </p:txBody>
      </p:sp>
      <p:sp>
        <p:nvSpPr>
          <p:cNvPr id="4" name="Segnaposto piè di pagina 3"/>
          <p:cNvSpPr>
            <a:spLocks noGrp="1"/>
          </p:cNvSpPr>
          <p:nvPr>
            <p:ph type="ftr" sz="quarter" idx="10"/>
          </p:nvPr>
        </p:nvSpPr>
        <p:spPr/>
        <p:txBody>
          <a:bodyPr/>
          <a:lstStyle/>
          <a:p>
            <a:pPr>
              <a:defRPr/>
            </a:pPr>
            <a:endParaRPr lang="it-IT" altLang="it-IT"/>
          </a:p>
        </p:txBody>
      </p:sp>
      <p:sp>
        <p:nvSpPr>
          <p:cNvPr id="5" name="Segnaposto numero diapositiva 4"/>
          <p:cNvSpPr>
            <a:spLocks noGrp="1"/>
          </p:cNvSpPr>
          <p:nvPr>
            <p:ph type="sldNum" sz="quarter" idx="11"/>
          </p:nvPr>
        </p:nvSpPr>
        <p:spPr/>
        <p:txBody>
          <a:bodyPr/>
          <a:lstStyle/>
          <a:p>
            <a:pPr>
              <a:defRPr/>
            </a:pPr>
            <a:fld id="{53557CAA-EA0C-4805-942B-38F4133A21A9}" type="slidenum">
              <a:rPr lang="it-IT" altLang="it-IT" smtClean="0"/>
              <a:pPr>
                <a:defRPr/>
              </a:pPr>
              <a:t>41</a:t>
            </a:fld>
            <a:endParaRPr lang="it-IT" altLang="it-IT"/>
          </a:p>
        </p:txBody>
      </p:sp>
    </p:spTree>
    <p:extLst>
      <p:ext uri="{BB962C8B-B14F-4D97-AF65-F5344CB8AC3E}">
        <p14:creationId xmlns:p14="http://schemas.microsoft.com/office/powerpoint/2010/main" val="3748974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D89315-4E36-4BFD-8114-03172706CCF1}" type="slidenum">
              <a:rPr lang="it-IT" altLang="it-IT" smtClean="0"/>
              <a:pPr>
                <a:spcBef>
                  <a:spcPct val="0"/>
                </a:spcBef>
              </a:pPr>
              <a:t>43</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496412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756E13-750F-4120-B3A3-C70472692B9D}" type="slidenum">
              <a:rPr lang="it-IT" altLang="it-IT" smtClean="0"/>
              <a:pPr>
                <a:spcBef>
                  <a:spcPct val="0"/>
                </a:spcBef>
              </a:pPr>
              <a:t>44</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858946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a typeface="ＭＳ Ｐゴシック"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4818E7-DC76-4CFD-ABFF-06D73D8FEB36}" type="slidenum">
              <a:rPr lang="it-IT" altLang="it-IT" smtClean="0"/>
              <a:pPr>
                <a:spcBef>
                  <a:spcPct val="0"/>
                </a:spcBef>
              </a:pPr>
              <a:t>45</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4063267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Footer Placeholder 3"/>
          <p:cNvSpPr>
            <a:spLocks noGrp="1"/>
          </p:cNvSpPr>
          <p:nvPr>
            <p:ph type="ftr" sz="quarter" idx="10"/>
          </p:nvPr>
        </p:nvSpPr>
        <p:spPr/>
        <p:txBody>
          <a:bodyPr/>
          <a:lstStyle/>
          <a:p>
            <a:pPr>
              <a:defRPr/>
            </a:pPr>
            <a:endParaRPr lang="it-IT" altLang="it-IT"/>
          </a:p>
        </p:txBody>
      </p:sp>
      <p:sp>
        <p:nvSpPr>
          <p:cNvPr id="5" name="Slide Number Placeholder 4"/>
          <p:cNvSpPr>
            <a:spLocks noGrp="1"/>
          </p:cNvSpPr>
          <p:nvPr>
            <p:ph type="sldNum" sz="quarter" idx="11"/>
          </p:nvPr>
        </p:nvSpPr>
        <p:spPr/>
        <p:txBody>
          <a:bodyPr/>
          <a:lstStyle/>
          <a:p>
            <a:pPr>
              <a:defRPr/>
            </a:pPr>
            <a:fld id="{53557CAA-EA0C-4805-942B-38F4133A21A9}" type="slidenum">
              <a:rPr lang="it-IT" altLang="it-IT" smtClean="0"/>
              <a:pPr>
                <a:defRPr/>
              </a:pPr>
              <a:t>47</a:t>
            </a:fld>
            <a:endParaRPr lang="it-IT" altLang="it-IT"/>
          </a:p>
        </p:txBody>
      </p:sp>
    </p:spTree>
    <p:extLst>
      <p:ext uri="{BB962C8B-B14F-4D97-AF65-F5344CB8AC3E}">
        <p14:creationId xmlns:p14="http://schemas.microsoft.com/office/powerpoint/2010/main" val="3361946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baseline="0" dirty="0" smtClean="0">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378A84-27FD-4CC8-BF58-FEA4037B3186}" type="slidenum">
              <a:rPr lang="it-IT" altLang="it-IT" sz="1200" smtClean="0"/>
              <a:pPr/>
              <a:t>48</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71268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T</a:t>
            </a:r>
            <a:r>
              <a:rPr lang="en-US" altLang="it-IT" dirty="0" smtClean="0">
                <a:latin typeface="Arial" panose="020B0604020202020204" pitchFamily="34" charset="0"/>
                <a:ea typeface="ＭＳ Ｐゴシック" panose="020B0600070205080204" pitchFamily="34" charset="-128"/>
              </a:rPr>
              <a:t>his technique is the gold standard method to obtain precise spatial and temporal indications of signals ..but it has some limitations ..</a:t>
            </a:r>
          </a:p>
          <a:p>
            <a:endParaRPr lang="it-IT" altLang="it-IT" dirty="0" smtClean="0">
              <a:latin typeface="Arial" panose="020B0604020202020204" pitchFamily="34" charset="0"/>
              <a:ea typeface="ＭＳ Ｐゴシック" panose="020B0600070205080204" pitchFamily="34" charset="-128"/>
            </a:endParaRPr>
          </a:p>
          <a:p>
            <a:endParaRPr lang="en-GB" altLang="it-IT" dirty="0" smtClean="0">
              <a:latin typeface="Arial" panose="020B0604020202020204" pitchFamily="34" charset="0"/>
              <a:ea typeface="ＭＳ Ｐゴシック" panose="020B0600070205080204" pitchFamily="34" charset="-128"/>
            </a:endParaRPr>
          </a:p>
          <a:p>
            <a:r>
              <a:rPr lang="en-GB" altLang="it-IT" dirty="0" smtClean="0">
                <a:latin typeface="Arial" panose="020B0604020202020204" pitchFamily="34" charset="0"/>
                <a:ea typeface="ＭＳ Ｐゴシック" panose="020B0600070205080204" pitchFamily="34" charset="-128"/>
              </a:rPr>
              <a:t>We selected some</a:t>
            </a:r>
            <a:r>
              <a:rPr lang="en-GB" altLang="it-IT" baseline="0" dirty="0" smtClean="0">
                <a:latin typeface="Arial" panose="020B0604020202020204" pitchFamily="34" charset="0"/>
                <a:ea typeface="ＭＳ Ｐゴシック" panose="020B0600070205080204" pitchFamily="34" charset="-128"/>
              </a:rPr>
              <a:t> interesting physiological channels for every subject, we try to select the ones located in similar areas trying</a:t>
            </a:r>
            <a:r>
              <a:rPr lang="en-GB" altLang="it-IT" dirty="0" smtClean="0">
                <a:latin typeface="Arial" panose="020B0604020202020204" pitchFamily="34" charset="0"/>
                <a:ea typeface="ＭＳ Ｐゴシック" panose="020B0600070205080204" pitchFamily="34" charset="-128"/>
              </a:rPr>
              <a:t> to obtain reproducible </a:t>
            </a:r>
            <a:r>
              <a:rPr lang="en-GB" altLang="it-IT" i="1" dirty="0" smtClean="0">
                <a:latin typeface="Arial" panose="020B0604020202020204" pitchFamily="34" charset="0"/>
                <a:ea typeface="ＭＳ Ｐゴシック" panose="020B0600070205080204" pitchFamily="34" charset="-128"/>
              </a:rPr>
              <a:t>inter-</a:t>
            </a:r>
            <a:r>
              <a:rPr lang="en-GB" altLang="it-IT" dirty="0" smtClean="0">
                <a:latin typeface="Arial" panose="020B0604020202020204" pitchFamily="34" charset="0"/>
                <a:ea typeface="ＭＳ Ｐゴシック" panose="020B0600070205080204" pitchFamily="34" charset="-128"/>
              </a:rPr>
              <a:t>patients results. The task was not easy because electrode site implantations were chosen purely on clinical needs on epileptic patients and based on the suspected seizure locations (e.g. electrodes are often implanted only on one hemisphere, that could not be the same for all the patients). </a:t>
            </a:r>
          </a:p>
          <a:p>
            <a:endParaRPr lang="en-GB" altLang="it-IT" dirty="0" smtClean="0">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45C5958-4080-4F49-B534-005CD70300B3}" type="slidenum">
              <a:rPr lang="it-IT" altLang="it-IT" smtClean="0"/>
              <a:pPr>
                <a:spcBef>
                  <a:spcPct val="0"/>
                </a:spcBef>
              </a:pPr>
              <a:t>50</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3960450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ea typeface="ＭＳ Ｐゴシック" panose="020B0600070205080204" pitchFamily="34" charset="-128"/>
              </a:rPr>
              <a:t>2) </a:t>
            </a:r>
            <a:r>
              <a:rPr lang="en-US" altLang="it-IT" dirty="0" smtClean="0">
                <a:latin typeface="Arial" panose="020B0604020202020204" pitchFamily="34" charset="0"/>
                <a:ea typeface="ＭＳ Ｐゴシック" panose="020B0600070205080204" pitchFamily="34" charset="-128"/>
              </a:rPr>
              <a:t>The dataset</a:t>
            </a:r>
            <a:r>
              <a:rPr lang="en-US" altLang="it-IT" baseline="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included several acquisition sessions, in each session the stimulation point (channel source of electrical induction) was different, and meanwhile the other contacts (up to 189) were used to collect data. here </a:t>
            </a:r>
            <a:r>
              <a:rPr lang="it-IT" altLang="it-IT" dirty="0" smtClean="0">
                <a:latin typeface="Arial" panose="020B0604020202020204" pitchFamily="34" charset="0"/>
                <a:ea typeface="ＭＳ Ｐゴシック" panose="020B0600070205080204" pitchFamily="34" charset="-128"/>
              </a:rPr>
              <a:t>positions of stimulation sites are shown</a:t>
            </a:r>
            <a:r>
              <a:rPr lang="it-IT" altLang="it-IT" baseline="0" dirty="0" smtClean="0">
                <a:latin typeface="Arial" panose="020B0604020202020204" pitchFamily="34" charset="0"/>
                <a:ea typeface="ＭＳ Ｐゴシック" panose="020B0600070205080204" pitchFamily="34" charset="-128"/>
              </a:rPr>
              <a:t> in red </a:t>
            </a:r>
            <a:r>
              <a:rPr lang="it-IT" altLang="it-IT" dirty="0" smtClean="0">
                <a:latin typeface="Arial" panose="020B0604020202020204" pitchFamily="34" charset="0"/>
                <a:ea typeface="ＭＳ Ｐゴシック" panose="020B0600070205080204" pitchFamily="34" charset="-128"/>
              </a:rPr>
              <a:t>and it is clear that they</a:t>
            </a:r>
            <a:r>
              <a:rPr lang="it-IT" altLang="it-IT" baseline="0" dirty="0" smtClean="0">
                <a:latin typeface="Arial" panose="020B0604020202020204" pitchFamily="34" charset="0"/>
                <a:ea typeface="ＭＳ Ｐゴシック" panose="020B0600070205080204" pitchFamily="34" charset="-128"/>
              </a:rPr>
              <a:t> </a:t>
            </a:r>
            <a:r>
              <a:rPr lang="it-IT" altLang="it-IT" dirty="0" smtClean="0">
                <a:latin typeface="Arial" panose="020B0604020202020204" pitchFamily="34" charset="0"/>
                <a:ea typeface="ＭＳ Ｐゴシック" panose="020B0600070205080204" pitchFamily="34" charset="-128"/>
              </a:rPr>
              <a:t>vary for every subject</a:t>
            </a:r>
          </a:p>
          <a:p>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3) Patients soffers</a:t>
            </a:r>
            <a:r>
              <a:rPr lang="it-IT" altLang="it-IT" baseline="0" dirty="0" smtClean="0">
                <a:latin typeface="Arial" panose="020B0604020202020204" pitchFamily="34" charset="0"/>
                <a:ea typeface="ＭＳ Ｐゴシック" panose="020B0600070205080204" pitchFamily="34" charset="-128"/>
              </a:rPr>
              <a:t> by pharmacological resistant epilepsy and are</a:t>
            </a:r>
            <a:r>
              <a:rPr lang="it-IT" altLang="it-IT" dirty="0" smtClean="0">
                <a:latin typeface="Arial" panose="020B0604020202020204" pitchFamily="34" charset="0"/>
                <a:ea typeface="ＭＳ Ｐゴシック" panose="020B0600070205080204" pitchFamily="34" charset="-128"/>
              </a:rPr>
              <a:t> treated with drugs</a:t>
            </a:r>
          </a:p>
          <a:p>
            <a:r>
              <a:rPr lang="it-IT" altLang="it-IT" dirty="0" err="1" smtClean="0">
                <a:latin typeface="Arial" panose="020B0604020202020204" pitchFamily="34" charset="0"/>
                <a:ea typeface="ＭＳ Ｐゴシック" panose="020B0600070205080204" pitchFamily="34" charset="-128"/>
              </a:rPr>
              <a:t>Thus</a:t>
            </a:r>
            <a:r>
              <a:rPr lang="it-IT" altLang="it-IT" dirty="0" smtClean="0">
                <a:latin typeface="Arial" panose="020B0604020202020204" pitchFamily="34" charset="0"/>
                <a:ea typeface="ＭＳ Ｐゴシック" panose="020B0600070205080204" pitchFamily="34" charset="-128"/>
              </a:rPr>
              <a:t> a strong </a:t>
            </a:r>
            <a:r>
              <a:rPr lang="it-IT" altLang="it-IT" dirty="0" err="1" smtClean="0">
                <a:latin typeface="Arial" panose="020B0604020202020204" pitchFamily="34" charset="0"/>
                <a:ea typeface="ＭＳ Ｐゴシック" panose="020B0600070205080204" pitchFamily="34" charset="-128"/>
              </a:rPr>
              <a:t>variability</a:t>
            </a:r>
            <a:r>
              <a:rPr lang="it-IT" altLang="it-IT" dirty="0" smtClean="0">
                <a:latin typeface="Arial" panose="020B0604020202020204" pitchFamily="34" charset="0"/>
                <a:ea typeface="ＭＳ Ｐゴシック" panose="020B0600070205080204" pitchFamily="34" charset="-128"/>
              </a:rPr>
              <a:t> inter </a:t>
            </a:r>
            <a:r>
              <a:rPr lang="it-IT" altLang="it-IT" dirty="0" err="1" smtClean="0">
                <a:latin typeface="Arial" panose="020B0604020202020204" pitchFamily="34" charset="0"/>
                <a:ea typeface="ＭＳ Ｐゴシック" panose="020B0600070205080204" pitchFamily="34" charset="-128"/>
              </a:rPr>
              <a:t>patients</a:t>
            </a:r>
            <a:r>
              <a:rPr lang="it-IT" altLang="it-IT" dirty="0" smtClean="0">
                <a:latin typeface="Arial" panose="020B0604020202020204" pitchFamily="34" charset="0"/>
                <a:ea typeface="ＭＳ Ｐゴシック" panose="020B0600070205080204" pitchFamily="34" charset="-128"/>
              </a:rPr>
              <a:t> </a:t>
            </a:r>
            <a:r>
              <a:rPr lang="it-IT" altLang="it-IT" dirty="0" err="1" smtClean="0">
                <a:latin typeface="Arial" panose="020B0604020202020204" pitchFamily="34" charset="0"/>
                <a:ea typeface="ＭＳ Ｐゴシック" panose="020B0600070205080204" pitchFamily="34" charset="-128"/>
              </a:rPr>
              <a:t>is</a:t>
            </a:r>
            <a:r>
              <a:rPr lang="it-IT" altLang="it-IT" dirty="0" smtClean="0">
                <a:latin typeface="Arial" panose="020B0604020202020204" pitchFamily="34" charset="0"/>
                <a:ea typeface="ＭＳ Ｐゴシック" panose="020B0600070205080204" pitchFamily="34" charset="-128"/>
              </a:rPr>
              <a:t> </a:t>
            </a:r>
            <a:r>
              <a:rPr lang="it-IT" altLang="it-IT" dirty="0" err="1" smtClean="0">
                <a:latin typeface="Arial" panose="020B0604020202020204" pitchFamily="34" charset="0"/>
                <a:ea typeface="ＭＳ Ｐゴシック" panose="020B0600070205080204" pitchFamily="34" charset="-128"/>
              </a:rPr>
              <a:t>forecast</a:t>
            </a:r>
            <a:endParaRPr lang="it-IT" altLang="it-IT" dirty="0" smtClean="0">
              <a:latin typeface="Arial" panose="020B0604020202020204" pitchFamily="34" charset="0"/>
              <a:ea typeface="ＭＳ Ｐゴシック" panose="020B0600070205080204" pitchFamily="34" charset="-128"/>
            </a:endParaRPr>
          </a:p>
          <a:p>
            <a:r>
              <a:rPr lang="it-IT" altLang="it-IT" dirty="0" smtClean="0">
                <a:latin typeface="Arial" panose="020B0604020202020204" pitchFamily="34" charset="0"/>
                <a:ea typeface="ＭＳ Ｐゴシック" panose="020B0600070205080204" pitchFamily="34" charset="-128"/>
              </a:rPr>
              <a:t>The </a:t>
            </a:r>
            <a:r>
              <a:rPr lang="it-IT" altLang="it-IT" dirty="0" err="1" smtClean="0">
                <a:latin typeface="Arial" panose="020B0604020202020204" pitchFamily="34" charset="0"/>
                <a:ea typeface="ＭＳ Ｐゴシック" panose="020B0600070205080204" pitchFamily="34" charset="-128"/>
              </a:rPr>
              <a:t>research</a:t>
            </a:r>
            <a:r>
              <a:rPr lang="it-IT" altLang="it-IT" dirty="0" smtClean="0">
                <a:latin typeface="Arial" panose="020B0604020202020204" pitchFamily="34" charset="0"/>
                <a:ea typeface="ＭＳ Ｐゴシック" panose="020B0600070205080204" pitchFamily="34" charset="-128"/>
              </a:rPr>
              <a:t> </a:t>
            </a:r>
            <a:r>
              <a:rPr lang="it-IT" altLang="it-IT" dirty="0" err="1" smtClean="0">
                <a:latin typeface="Arial" panose="020B0604020202020204" pitchFamily="34" charset="0"/>
                <a:ea typeface="ＭＳ Ｐゴシック" panose="020B0600070205080204" pitchFamily="34" charset="-128"/>
              </a:rPr>
              <a:t>was</a:t>
            </a:r>
            <a:r>
              <a:rPr lang="it-IT" altLang="it-IT" dirty="0" smtClean="0">
                <a:latin typeface="Arial" panose="020B0604020202020204" pitchFamily="34" charset="0"/>
                <a:ea typeface="ＭＳ Ｐゴシック" panose="020B0600070205080204" pitchFamily="34" charset="-128"/>
              </a:rPr>
              <a:t> </a:t>
            </a:r>
            <a:r>
              <a:rPr lang="it-IT" altLang="it-IT" dirty="0" err="1" smtClean="0">
                <a:latin typeface="Arial" panose="020B0604020202020204" pitchFamily="34" charset="0"/>
                <a:ea typeface="ＭＳ Ｐゴシック" panose="020B0600070205080204" pitchFamily="34" charset="-128"/>
              </a:rPr>
              <a:t>carried</a:t>
            </a:r>
            <a:r>
              <a:rPr lang="it-IT" altLang="it-IT" dirty="0" smtClean="0">
                <a:latin typeface="Arial" panose="020B0604020202020204" pitchFamily="34" charset="0"/>
                <a:ea typeface="ＭＳ Ｐゴシック" panose="020B0600070205080204" pitchFamily="34" charset="-128"/>
              </a:rPr>
              <a:t> out on the base of </a:t>
            </a:r>
            <a:r>
              <a:rPr lang="it-IT" altLang="it-IT" dirty="0" err="1" smtClean="0">
                <a:latin typeface="Arial" panose="020B0604020202020204" pitchFamily="34" charset="0"/>
                <a:ea typeface="ＭＳ Ｐゴシック" panose="020B0600070205080204" pitchFamily="34" charset="-128"/>
              </a:rPr>
              <a:t>these</a:t>
            </a:r>
            <a:r>
              <a:rPr lang="it-IT" altLang="it-IT" dirty="0" smtClean="0">
                <a:latin typeface="Arial" panose="020B0604020202020204" pitchFamily="34" charset="0"/>
                <a:ea typeface="ＭＳ Ｐゴシック" panose="020B0600070205080204" pitchFamily="34" charset="-128"/>
              </a:rPr>
              <a:t> </a:t>
            </a:r>
            <a:r>
              <a:rPr lang="it-IT" altLang="it-IT" dirty="0" err="1" smtClean="0">
                <a:latin typeface="Arial" panose="020B0604020202020204" pitchFamily="34" charset="0"/>
                <a:ea typeface="ＭＳ Ｐゴシック" panose="020B0600070205080204" pitchFamily="34" charset="-128"/>
              </a:rPr>
              <a:t>bounds</a:t>
            </a:r>
            <a:endParaRPr lang="it-IT"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A5ABC7-475E-4C2F-8B8D-44E965D0AF84}" type="slidenum">
              <a:rPr lang="it-IT" altLang="it-IT" smtClean="0"/>
              <a:pPr>
                <a:spcBef>
                  <a:spcPct val="0"/>
                </a:spcBef>
              </a:pPr>
              <a:t>51</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64282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Leggo</a:t>
            </a:r>
          </a:p>
          <a:p>
            <a:endParaRPr lang="it-IT" dirty="0" smtClean="0"/>
          </a:p>
        </p:txBody>
      </p:sp>
      <p:sp>
        <p:nvSpPr>
          <p:cNvPr id="4" name="Slide Number Placeholder 3"/>
          <p:cNvSpPr>
            <a:spLocks noGrp="1"/>
          </p:cNvSpPr>
          <p:nvPr>
            <p:ph type="sldNum" sz="quarter" idx="10"/>
          </p:nvPr>
        </p:nvSpPr>
        <p:spPr/>
        <p:txBody>
          <a:bodyPr/>
          <a:lstStyle/>
          <a:p>
            <a:pPr>
              <a:defRPr/>
            </a:pPr>
            <a:fld id="{53557CAA-EA0C-4805-942B-38F4133A21A9}" type="slidenum">
              <a:rPr lang="it-IT" altLang="it-IT" smtClean="0"/>
              <a:pPr>
                <a:defRPr/>
              </a:pPr>
              <a:t>5</a:t>
            </a:fld>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Tree>
    <p:extLst>
      <p:ext uri="{BB962C8B-B14F-4D97-AF65-F5344CB8AC3E}">
        <p14:creationId xmlns:p14="http://schemas.microsoft.com/office/powerpoint/2010/main" val="26909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smtClean="0">
                <a:latin typeface="Arial" panose="020B0604020202020204" pitchFamily="34" charset="0"/>
                <a:ea typeface="ＭＳ Ｐゴシック" panose="020B0600070205080204" pitchFamily="34" charset="-128"/>
              </a:rPr>
              <a:t>Our project is based on the evidence of</a:t>
            </a:r>
            <a:r>
              <a:rPr lang="en-US" altLang="it-IT" baseline="0" dirty="0" smtClean="0">
                <a:latin typeface="Arial" panose="020B0604020202020204" pitchFamily="34" charset="0"/>
                <a:ea typeface="ＭＳ Ｐゴシック" panose="020B0600070205080204" pitchFamily="34" charset="-128"/>
              </a:rPr>
              <a:t> </a:t>
            </a:r>
            <a:r>
              <a:rPr lang="en-US" altLang="it-IT" dirty="0" err="1" smtClean="0">
                <a:latin typeface="Arial" panose="020B0604020202020204" pitchFamily="34" charset="0"/>
                <a:ea typeface="ＭＳ Ｐゴシック" panose="020B0600070205080204" pitchFamily="34" charset="-128"/>
              </a:rPr>
              <a:t>Massimini’s</a:t>
            </a:r>
            <a:r>
              <a:rPr lang="en-US" altLang="it-IT" dirty="0" smtClean="0">
                <a:latin typeface="Arial" panose="020B0604020202020204" pitchFamily="34" charset="0"/>
                <a:ea typeface="ＭＳ Ｐゴシック" panose="020B0600070205080204" pitchFamily="34" charset="-128"/>
              </a:rPr>
              <a:t> group, they carried out studies by means of two techniques: the combination of transcranial magnetic stimulation (TMS)  and intracranial single-pulse electrical stimulation (SPES) with simultaneous stereotactic EEG (SEEG) recordings, where electrodes are placed deep into the cortex (intracranial EEG-</a:t>
            </a:r>
            <a:r>
              <a:rPr lang="en-US" altLang="it-IT" dirty="0" err="1" smtClean="0">
                <a:latin typeface="Arial" panose="020B0604020202020204" pitchFamily="34" charset="0"/>
                <a:ea typeface="ＭＳ Ｐゴシック" panose="020B0600070205080204" pitchFamily="34" charset="-128"/>
              </a:rPr>
              <a:t>iEEG</a:t>
            </a:r>
            <a:r>
              <a:rPr lang="en-US" altLang="it-IT" dirty="0" smtClean="0">
                <a:latin typeface="Arial" panose="020B0604020202020204" pitchFamily="34" charset="0"/>
                <a:ea typeface="ＭＳ Ｐゴシック" panose="020B0600070205080204" pitchFamily="34" charset="-128"/>
              </a:rPr>
              <a:t>) [21]. They observed that during wakefulness (WAKE) and REM (Rapid Eye Movement sleep) (that are considered both as conscious states) the brain sustains long-range patterns of activation, whereas during NREM (Non-Rapid Eye Movement sleep) and Midazolam-induced anesthesia (when consciousness fades) this feature is lost</a:t>
            </a:r>
          </a:p>
          <a:p>
            <a:endParaRPr lang="en-US" altLang="it-IT" dirty="0" smtClean="0">
              <a:latin typeface="Arial" panose="020B0604020202020204" pitchFamily="34"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FCB591-B462-4660-B9D7-FF312E2D2088}" type="slidenum">
              <a:rPr lang="it-IT" altLang="it-IT" sz="1200" smtClean="0"/>
              <a:pPr/>
              <a:t>6</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401319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latin typeface="Arial" panose="020B0604020202020204" pitchFamily="34" charset="0"/>
                <a:ea typeface="ＭＳ Ｐゴシック" panose="020B0600070205080204" pitchFamily="34" charset="-128"/>
              </a:rPr>
              <a:t>Trying</a:t>
            </a:r>
            <a:r>
              <a:rPr lang="en-US" altLang="it-IT" baseline="0" smtClean="0">
                <a:latin typeface="Arial" panose="020B0604020202020204" pitchFamily="34" charset="0"/>
                <a:ea typeface="ＭＳ Ｐゴシック" panose="020B0600070205080204" pitchFamily="34" charset="-128"/>
              </a:rPr>
              <a:t> </a:t>
            </a:r>
            <a:r>
              <a:rPr lang="en-US" altLang="it-IT" baseline="0" dirty="0" smtClean="0">
                <a:latin typeface="Arial" panose="020B0604020202020204" pitchFamily="34" charset="0"/>
                <a:ea typeface="ＭＳ Ｐゴシック" panose="020B0600070205080204" pitchFamily="34" charset="-128"/>
              </a:rPr>
              <a:t>to explain better this long range pattern activation we have to introduce another work by </a:t>
            </a:r>
            <a:r>
              <a:rPr lang="en-US" altLang="it-IT" baseline="0" dirty="0" err="1" smtClean="0">
                <a:latin typeface="Arial" panose="020B0604020202020204" pitchFamily="34" charset="0"/>
                <a:ea typeface="ＭＳ Ｐゴシック" panose="020B0600070205080204" pitchFamily="34" charset="-128"/>
              </a:rPr>
              <a:t>pigorini</a:t>
            </a:r>
            <a:r>
              <a:rPr lang="en-US" altLang="it-IT" baseline="0" dirty="0" smtClean="0">
                <a:latin typeface="Arial" panose="020B0604020202020204" pitchFamily="34" charset="0"/>
                <a:ea typeface="ＭＳ Ｐゴシック" panose="020B0600070205080204" pitchFamily="34" charset="-128"/>
              </a:rPr>
              <a:t> et al.</a:t>
            </a:r>
          </a:p>
          <a:p>
            <a:r>
              <a:rPr lang="en-US" altLang="it-IT" dirty="0" smtClean="0">
                <a:latin typeface="Arial" panose="020B0604020202020204" pitchFamily="34" charset="0"/>
                <a:ea typeface="ＭＳ Ｐゴシック" panose="020B0600070205080204" pitchFamily="34" charset="-128"/>
              </a:rPr>
              <a:t>It is possible to detect differences between conscious and unconscious states also comparing signal waves in a neural network. </a:t>
            </a:r>
            <a:br>
              <a:rPr lang="en-US" altLang="it-IT" dirty="0" smtClean="0">
                <a:latin typeface="Arial" panose="020B0604020202020204" pitchFamily="34" charset="0"/>
                <a:ea typeface="ＭＳ Ｐゴシック" panose="020B0600070205080204" pitchFamily="34" charset="-128"/>
              </a:rPr>
            </a:br>
            <a:endParaRPr lang="en-US" altLang="it-IT" dirty="0" smtClean="0">
              <a:latin typeface="Arial" panose="020B0604020202020204" pitchFamily="34" charset="0"/>
              <a:ea typeface="ＭＳ Ｐゴシック" panose="020B0600070205080204" pitchFamily="34" charset="-128"/>
            </a:endParaRPr>
          </a:p>
          <a:p>
            <a:r>
              <a:rPr lang="en-US" altLang="it-IT" dirty="0" err="1" smtClean="0">
                <a:latin typeface="Arial" panose="020B0604020202020204" pitchFamily="34" charset="0"/>
                <a:ea typeface="ＭＳ Ｐゴシック" panose="020B0600070205080204" pitchFamily="34" charset="-128"/>
              </a:rPr>
              <a:t>Pigorini</a:t>
            </a:r>
            <a:r>
              <a:rPr lang="en-US" altLang="it-IT" dirty="0" smtClean="0">
                <a:latin typeface="Arial" panose="020B0604020202020204" pitchFamily="34" charset="0"/>
                <a:ea typeface="ＭＳ Ｐゴシック" panose="020B0600070205080204" pitchFamily="34" charset="-128"/>
              </a:rPr>
              <a:t> et al [21] compared</a:t>
            </a:r>
            <a:r>
              <a:rPr lang="en-US" altLang="it-IT" baseline="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evoked potentials recorded during wakefulness and NREM sleep by means of time–frequency analysis. During </a:t>
            </a:r>
            <a:r>
              <a:rPr lang="en-US" altLang="it-IT" dirty="0" err="1" smtClean="0">
                <a:latin typeface="Arial" panose="020B0604020202020204" pitchFamily="34" charset="0"/>
                <a:ea typeface="ＭＳ Ｐゴシック" panose="020B0600070205080204" pitchFamily="34" charset="-128"/>
              </a:rPr>
              <a:t>WAKEfulness</a:t>
            </a:r>
            <a:r>
              <a:rPr lang="en-US" altLang="it-IT" dirty="0" smtClean="0">
                <a:latin typeface="Arial" panose="020B0604020202020204" pitchFamily="34" charset="0"/>
                <a:ea typeface="ＭＳ Ｐゴシック" panose="020B0600070205080204" pitchFamily="34" charset="-128"/>
              </a:rPr>
              <a:t>, the electrical</a:t>
            </a:r>
            <a:r>
              <a:rPr lang="en-US" altLang="it-IT" baseline="0" dirty="0" smtClean="0">
                <a:latin typeface="Arial" panose="020B0604020202020204" pitchFamily="34" charset="0"/>
                <a:ea typeface="ＭＳ Ｐゴシック" panose="020B0600070205080204" pitchFamily="34" charset="-128"/>
              </a:rPr>
              <a:t> stimulation provides </a:t>
            </a:r>
            <a:r>
              <a:rPr lang="en-US" altLang="it-IT" dirty="0" smtClean="0">
                <a:latin typeface="Arial" panose="020B0604020202020204" pitchFamily="34" charset="0"/>
                <a:ea typeface="ＭＳ Ｐゴシック" panose="020B0600070205080204" pitchFamily="34" charset="-128"/>
              </a:rPr>
              <a:t>effects that last for at least 500 </a:t>
            </a:r>
            <a:r>
              <a:rPr lang="en-US" altLang="it-IT" dirty="0" err="1" smtClean="0">
                <a:latin typeface="Arial" panose="020B0604020202020204" pitchFamily="34" charset="0"/>
                <a:ea typeface="ＭＳ Ｐゴシック" panose="020B0600070205080204" pitchFamily="34" charset="-128"/>
              </a:rPr>
              <a:t>ms</a:t>
            </a:r>
            <a:r>
              <a:rPr lang="en-US" altLang="it-IT" dirty="0" smtClean="0">
                <a:latin typeface="Arial" panose="020B0604020202020204" pitchFamily="34" charset="0"/>
                <a:ea typeface="ＭＳ Ｐゴシック" panose="020B0600070205080204" pitchFamily="34" charset="-128"/>
              </a:rPr>
              <a:t>, while during NREM the same initial activation is present but followed by neural</a:t>
            </a:r>
            <a:r>
              <a:rPr lang="en-US" altLang="it-IT" baseline="0" dirty="0" smtClean="0">
                <a:latin typeface="Arial" panose="020B0604020202020204" pitchFamily="34" charset="0"/>
                <a:ea typeface="ＭＳ Ｐゴシック" panose="020B0600070205080204" pitchFamily="34" charset="-128"/>
              </a:rPr>
              <a:t> silence</a:t>
            </a:r>
            <a:r>
              <a:rPr lang="en-US" altLang="it-IT" dirty="0" smtClean="0">
                <a:latin typeface="Arial" panose="020B0604020202020204" pitchFamily="34" charset="0"/>
                <a:ea typeface="ＭＳ Ｐゴシック" panose="020B0600070205080204" pitchFamily="34" charset="-128"/>
              </a:rPr>
              <a:t>. In other words., The perturbation in WAKE is followed by a composite set of waves, notably a down-state then</a:t>
            </a:r>
            <a:r>
              <a:rPr lang="en-US" altLang="it-IT" baseline="0" dirty="0" smtClean="0">
                <a:latin typeface="Arial" panose="020B0604020202020204" pitchFamily="34" charset="0"/>
                <a:ea typeface="ＭＳ Ｐゴシック" panose="020B0600070205080204" pitchFamily="34" charset="-128"/>
              </a:rPr>
              <a:t> an</a:t>
            </a:r>
            <a:r>
              <a:rPr lang="en-US" altLang="it-IT" dirty="0" smtClean="0">
                <a:latin typeface="Arial" panose="020B0604020202020204" pitchFamily="34" charset="0"/>
                <a:ea typeface="ＭＳ Ｐゴシック" panose="020B0600070205080204" pitchFamily="34" charset="-128"/>
              </a:rPr>
              <a:t> increases in activation; in NREM the reactivation effect is not present.</a:t>
            </a:r>
            <a:br>
              <a:rPr lang="en-US" altLang="it-IT" dirty="0" smtClean="0">
                <a:latin typeface="Arial" panose="020B0604020202020204" pitchFamily="34" charset="0"/>
                <a:ea typeface="ＭＳ Ｐゴシック" panose="020B0600070205080204" pitchFamily="34" charset="-128"/>
              </a:rPr>
            </a:br>
            <a:endParaRPr lang="en-US" altLang="it-IT" dirty="0" smtClean="0">
              <a:latin typeface="Arial" panose="020B0604020202020204" pitchFamily="34" charset="0"/>
              <a:ea typeface="ＭＳ Ｐゴシック" panose="020B0600070205080204" pitchFamily="34" charset="-128"/>
            </a:endParaRPr>
          </a:p>
          <a:p>
            <a:r>
              <a:rPr lang="en-US" altLang="it-IT" dirty="0" err="1" smtClean="0">
                <a:latin typeface="Arial" panose="020B0604020202020204" pitchFamily="34" charset="0"/>
                <a:ea typeface="ＭＳ Ｐゴシック" panose="020B0600070205080204" pitchFamily="34" charset="-128"/>
              </a:rPr>
              <a:t>Massimini</a:t>
            </a:r>
            <a:r>
              <a:rPr lang="en-US" altLang="it-IT" dirty="0" smtClean="0">
                <a:latin typeface="Arial" panose="020B0604020202020204" pitchFamily="34" charset="0"/>
                <a:ea typeface="ＭＳ Ｐゴシック" panose="020B0600070205080204" pitchFamily="34" charset="-128"/>
              </a:rPr>
              <a:t> et al. [20] hypothesized that the </a:t>
            </a:r>
            <a:r>
              <a:rPr lang="en-US" altLang="it-IT" dirty="0" err="1" smtClean="0">
                <a:latin typeface="Arial" panose="020B0604020202020204" pitchFamily="34" charset="0"/>
                <a:ea typeface="ＭＳ Ｐゴシック" panose="020B0600070205080204" pitchFamily="34" charset="-128"/>
              </a:rPr>
              <a:t>silente</a:t>
            </a:r>
            <a:r>
              <a:rPr lang="en-US" altLang="it-IT" baseline="0" dirty="0" smtClean="0">
                <a:latin typeface="Arial" panose="020B0604020202020204" pitchFamily="34" charset="0"/>
                <a:ea typeface="ＭＳ Ｐゴシック" panose="020B0600070205080204" pitchFamily="34" charset="-128"/>
              </a:rPr>
              <a:t> period i</a:t>
            </a:r>
            <a:r>
              <a:rPr lang="en-US" altLang="it-IT" dirty="0" smtClean="0">
                <a:latin typeface="Arial" panose="020B0604020202020204" pitchFamily="34" charset="0"/>
                <a:ea typeface="ＭＳ Ｐゴシック" panose="020B0600070205080204" pitchFamily="34" charset="-128"/>
              </a:rPr>
              <a:t>s not due to the interruption of  connections, but rather to changes in the neuronal</a:t>
            </a:r>
            <a:r>
              <a:rPr lang="en-US" altLang="it-IT" baseline="0" dirty="0" smtClean="0">
                <a:latin typeface="Arial" panose="020B0604020202020204" pitchFamily="34" charset="0"/>
                <a:ea typeface="ＭＳ Ｐゴシック" panose="020B0600070205080204" pitchFamily="34" charset="-128"/>
              </a:rPr>
              <a:t> </a:t>
            </a:r>
            <a:r>
              <a:rPr lang="en-US" altLang="it-IT" dirty="0" smtClean="0">
                <a:latin typeface="Arial" panose="020B0604020202020204" pitchFamily="34" charset="0"/>
                <a:ea typeface="ＭＳ Ｐゴシック" panose="020B0600070205080204" pitchFamily="34" charset="-128"/>
              </a:rPr>
              <a:t>dynamics. So, a possible explanation of the re-activation, observable in WAKE and not in NREM</a:t>
            </a:r>
            <a:r>
              <a:rPr lang="en-US" altLang="it-IT" baseline="0" dirty="0" smtClean="0">
                <a:latin typeface="Arial" panose="020B0604020202020204" pitchFamily="34" charset="0"/>
                <a:ea typeface="ＭＳ Ｐゴシック" panose="020B0600070205080204" pitchFamily="34" charset="-128"/>
              </a:rPr>
              <a:t> sleep</a:t>
            </a:r>
            <a:r>
              <a:rPr lang="en-US" altLang="it-IT" dirty="0" smtClean="0">
                <a:latin typeface="Arial" panose="020B0604020202020204" pitchFamily="34" charset="0"/>
                <a:ea typeface="ＭＳ Ｐゴシック" panose="020B0600070205080204" pitchFamily="34" charset="-128"/>
              </a:rPr>
              <a:t>, could be a trace from the rest of the network that we can call “feedback wave”.</a:t>
            </a:r>
          </a:p>
          <a:p>
            <a:endParaRPr lang="en-US" altLang="it-IT" dirty="0" smtClean="0">
              <a:latin typeface="Arial" panose="020B0604020202020204" pitchFamily="34" charset="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it-IT" dirty="0" smtClean="0">
                <a:latin typeface="Arial" panose="020B0604020202020204" pitchFamily="34" charset="0"/>
                <a:ea typeface="ＭＳ Ｐゴシック" panose="020B0600070205080204" pitchFamily="34" charset="-128"/>
              </a:rPr>
              <a:t>In the next</a:t>
            </a:r>
            <a:r>
              <a:rPr lang="en-US" altLang="it-IT" baseline="0" dirty="0" smtClean="0">
                <a:latin typeface="Arial" panose="020B0604020202020204" pitchFamily="34" charset="0"/>
                <a:ea typeface="ＭＳ Ｐゴシック" panose="020B0600070205080204" pitchFamily="34" charset="-128"/>
              </a:rPr>
              <a:t> slides the </a:t>
            </a:r>
            <a:r>
              <a:rPr lang="en-US" altLang="it-IT" dirty="0" smtClean="0">
                <a:latin typeface="Arial" panose="020B0604020202020204" pitchFamily="34" charset="0"/>
                <a:ea typeface="ＭＳ Ｐゴシック" panose="020B0600070205080204" pitchFamily="34" charset="-128"/>
              </a:rPr>
              <a:t>NREM </a:t>
            </a:r>
            <a:r>
              <a:rPr lang="en-US" altLang="it-IT" dirty="0" err="1" smtClean="0">
                <a:latin typeface="Arial" panose="020B0604020202020204" pitchFamily="34" charset="0"/>
                <a:ea typeface="ＭＳ Ｐゴシック" panose="020B0600070205080204" pitchFamily="34" charset="-128"/>
              </a:rPr>
              <a:t>awill</a:t>
            </a:r>
            <a:r>
              <a:rPr lang="en-US" altLang="it-IT" dirty="0" smtClean="0">
                <a:latin typeface="Arial" panose="020B0604020202020204" pitchFamily="34" charset="0"/>
                <a:ea typeface="ＭＳ Ｐゴシック" panose="020B0600070205080204" pitchFamily="34" charset="-128"/>
              </a:rPr>
              <a:t> be called only SLEEP and Wakefulness WAKE</a:t>
            </a:r>
            <a:endParaRPr lang="it-IT"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endParaRPr lang="it-IT"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endParaRPr lang="it-IT" altLang="it-IT" dirty="0" smtClean="0">
              <a:latin typeface="Arial" panose="020B0604020202020204" pitchFamily="34" charset="0"/>
              <a:ea typeface="ＭＳ Ｐゴシック" panose="020B0600070205080204"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D20009-7961-4397-8FE8-37471261D876}" type="slidenum">
              <a:rPr lang="it-IT" altLang="it-IT" sz="1200" smtClean="0"/>
              <a:pPr/>
              <a:t>7</a:t>
            </a:fld>
            <a:endParaRPr lang="it-IT" altLang="it-IT" sz="1200"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198258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err="1" smtClean="0">
                <a:latin typeface="Arial" panose="020B0604020202020204" pitchFamily="34" charset="0"/>
                <a:ea typeface="ＭＳ Ｐゴシック" panose="020B0600070205080204" pitchFamily="34" charset="-128"/>
              </a:rPr>
              <a:t>leggo</a:t>
            </a: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r>
              <a:rPr lang="en-US" altLang="it-IT" dirty="0" smtClean="0">
                <a:latin typeface="Arial" panose="020B0604020202020204" pitchFamily="34" charset="0"/>
                <a:ea typeface="ＭＳ Ｐゴシック" panose="020B0600070205080204" pitchFamily="34" charset="-128"/>
              </a:rPr>
              <a:t/>
            </a:r>
            <a:br>
              <a:rPr lang="en-US" altLang="it-IT" dirty="0" smtClean="0">
                <a:latin typeface="Arial" panose="020B0604020202020204" pitchFamily="34" charset="0"/>
                <a:ea typeface="ＭＳ Ｐゴシック" panose="020B0600070205080204" pitchFamily="34" charset="-128"/>
              </a:rPr>
            </a:br>
            <a:endParaRPr lang="en-US" altLang="it-IT" dirty="0" smtClean="0">
              <a:latin typeface="Arial" panose="020B0604020202020204" pitchFamily="34" charset="0"/>
              <a:ea typeface="ＭＳ Ｐゴシック" panose="020B0600070205080204" pitchFamily="34" charset="-128"/>
            </a:endParaRPr>
          </a:p>
          <a:p>
            <a:endParaRPr lang="it-IT" altLang="it-IT" dirty="0" smtClean="0">
              <a:latin typeface="Arial" panose="020B0604020202020204" pitchFamily="34" charset="0"/>
              <a:ea typeface="ＭＳ Ｐゴシック" panose="020B0600070205080204"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C4632B-BF3B-41F4-95E1-B3929A1708C7}" type="slidenum">
              <a:rPr lang="it-IT" altLang="it-IT" smtClean="0"/>
              <a:pPr>
                <a:spcBef>
                  <a:spcPct val="0"/>
                </a:spcBef>
              </a:pPr>
              <a:t>8</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86914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smtClean="0">
                <a:latin typeface="Arial" panose="020B0604020202020204" pitchFamily="34" charset="0"/>
                <a:ea typeface="ＭＳ Ｐゴシック" panose="020B0600070205080204" pitchFamily="34" charset="-128"/>
              </a:rPr>
              <a:t>We analyzed neural activity acquired directly from the brain of human subjects</a:t>
            </a:r>
            <a:r>
              <a:rPr lang="en-US" altLang="it-IT" baseline="0" dirty="0" smtClean="0">
                <a:latin typeface="Arial" panose="020B0604020202020204" pitchFamily="34" charset="0"/>
                <a:ea typeface="ＭＳ Ｐゴシック" panose="020B0600070205080204" pitchFamily="34" charset="-128"/>
              </a:rPr>
              <a:t> suffering from epilepsy.</a:t>
            </a:r>
            <a:r>
              <a:rPr lang="en-US" altLang="it-IT" dirty="0" smtClean="0">
                <a:latin typeface="Arial" panose="020B0604020202020204" pitchFamily="34" charset="0"/>
                <a:ea typeface="ＭＳ Ｐゴシック" panose="020B0600070205080204" pitchFamily="34" charset="-128"/>
              </a:rPr>
              <a:t> Signals were acquired by contacts placed deep in to the cortex, the system was excited by an electrical stimulation. </a:t>
            </a:r>
          </a:p>
          <a:p>
            <a:r>
              <a:rPr lang="en-US" altLang="it-IT" dirty="0" smtClean="0">
                <a:latin typeface="Arial" panose="020B0604020202020204" pitchFamily="34" charset="0"/>
                <a:ea typeface="ＭＳ Ｐゴシック" panose="020B0600070205080204" pitchFamily="34" charset="-128"/>
              </a:rPr>
              <a:t>Dataset was composed by: 5 patients, 8 contacts every patients. we analyzed 29 windowed time series (also called epochs) of 800 </a:t>
            </a:r>
            <a:r>
              <a:rPr lang="en-US" altLang="it-IT" dirty="0" err="1" smtClean="0">
                <a:latin typeface="Arial" panose="020B0604020202020204" pitchFamily="34" charset="0"/>
                <a:ea typeface="ＭＳ Ｐゴシック" panose="020B0600070205080204" pitchFamily="34" charset="-128"/>
              </a:rPr>
              <a:t>ms</a:t>
            </a:r>
            <a:r>
              <a:rPr lang="en-US" altLang="it-IT" dirty="0" smtClean="0">
                <a:latin typeface="Arial" panose="020B0604020202020204" pitchFamily="34" charset="0"/>
                <a:ea typeface="ＭＳ Ｐゴシック" panose="020B0600070205080204" pitchFamily="34" charset="-128"/>
              </a:rPr>
              <a:t> each, where every epoch started after the stimulation.</a:t>
            </a:r>
            <a:r>
              <a:rPr lang="en-US" altLang="it-IT" baseline="0" dirty="0" smtClean="0">
                <a:latin typeface="Arial" panose="020B0604020202020204" pitchFamily="34" charset="0"/>
                <a:ea typeface="ＭＳ Ｐゴシック" panose="020B0600070205080204" pitchFamily="34" charset="-128"/>
              </a:rPr>
              <a:t> Dataset is composed by 2 groups: one with patient awaken (from now on called Wake), the other during deep sleep stage (from now on called NREM)</a:t>
            </a:r>
            <a:endParaRPr lang="en-US"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r>
              <a:rPr lang="en-GB" altLang="it-IT" dirty="0" smtClean="0">
                <a:latin typeface="Arial" panose="020B0604020202020204" pitchFamily="34" charset="0"/>
                <a:ea typeface="ＭＳ Ｐゴシック" panose="020B0600070205080204" pitchFamily="34" charset="-128"/>
              </a:rPr>
              <a:t> </a:t>
            </a:r>
            <a:endParaRPr lang="en-US"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endParaRPr lang="en-US" altLang="it-IT" dirty="0" smtClean="0">
              <a:latin typeface="Arial" panose="020B0604020202020204" pitchFamily="34" charset="0"/>
              <a:ea typeface="ＭＳ Ｐゴシック" panose="020B0600070205080204" pitchFamily="34" charset="-128"/>
            </a:endParaRPr>
          </a:p>
          <a:p>
            <a:r>
              <a:rPr lang="en-US" altLang="it-IT" dirty="0" err="1" smtClean="0">
                <a:latin typeface="Arial" panose="020B0604020202020204" pitchFamily="34" charset="0"/>
                <a:ea typeface="ＭＳ Ｐゴシック" panose="020B0600070205080204" pitchFamily="34" charset="-128"/>
              </a:rPr>
              <a:t>Miei</a:t>
            </a:r>
            <a:r>
              <a:rPr lang="en-US" altLang="it-IT" dirty="0" smtClean="0">
                <a:latin typeface="Arial" panose="020B0604020202020204" pitchFamily="34" charset="0"/>
                <a:ea typeface="ＭＳ Ｐゴシック" panose="020B0600070205080204" pitchFamily="34" charset="-128"/>
              </a:rPr>
              <a:t> </a:t>
            </a:r>
            <a:r>
              <a:rPr lang="en-US" altLang="it-IT" dirty="0" err="1" smtClean="0">
                <a:latin typeface="Arial" panose="020B0604020202020204" pitchFamily="34" charset="0"/>
                <a:ea typeface="ＭＳ Ｐゴシック" panose="020B0600070205080204" pitchFamily="34" charset="-128"/>
              </a:rPr>
              <a:t>appunti</a:t>
            </a:r>
            <a:endParaRPr lang="en-US" altLang="it-IT" dirty="0" smtClean="0">
              <a:latin typeface="Arial" panose="020B0604020202020204" pitchFamily="34" charset="0"/>
              <a:ea typeface="ＭＳ Ｐゴシック" panose="020B0600070205080204" pitchFamily="34" charset="-128"/>
            </a:endParaRPr>
          </a:p>
          <a:p>
            <a:r>
              <a:rPr lang="en-US" altLang="it-IT" dirty="0" smtClean="0">
                <a:latin typeface="Arial" panose="020B0604020202020204" pitchFamily="34" charset="0"/>
                <a:ea typeface="ＭＳ Ｐゴシック" panose="020B0600070205080204" pitchFamily="34" charset="-128"/>
              </a:rPr>
              <a:t>Neural</a:t>
            </a:r>
            <a:r>
              <a:rPr lang="en-US" altLang="it-IT" baseline="0" dirty="0" smtClean="0">
                <a:latin typeface="Arial" panose="020B0604020202020204" pitchFamily="34" charset="0"/>
                <a:ea typeface="ＭＳ Ｐゴシック" panose="020B0600070205080204" pitchFamily="34" charset="-128"/>
              </a:rPr>
              <a:t> activity=</a:t>
            </a:r>
            <a:r>
              <a:rPr lang="en-US" altLang="it-IT" dirty="0" smtClean="0">
                <a:latin typeface="Arial" panose="020B0604020202020204" pitchFamily="34" charset="0"/>
                <a:ea typeface="ＭＳ Ｐゴシック" panose="020B0600070205080204" pitchFamily="34" charset="-128"/>
              </a:rPr>
              <a:t> coming from potential difference (depolarization and repolarization) of neuron membranes)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9C7F7C-AC46-4BDF-B6A5-C40B7350FB07}" type="slidenum">
              <a:rPr lang="it-IT" altLang="it-IT" smtClean="0"/>
              <a:pPr>
                <a:spcBef>
                  <a:spcPct val="0"/>
                </a:spcBef>
              </a:pPr>
              <a:t>9</a:t>
            </a:fld>
            <a:endParaRPr lang="it-IT" altLang="it-IT" smtClean="0"/>
          </a:p>
        </p:txBody>
      </p:sp>
      <p:sp>
        <p:nvSpPr>
          <p:cNvPr id="2" name="Footer Placeholder 1"/>
          <p:cNvSpPr>
            <a:spLocks noGrp="1"/>
          </p:cNvSpPr>
          <p:nvPr>
            <p:ph type="ftr" sz="quarter" idx="10"/>
          </p:nvPr>
        </p:nvSpPr>
        <p:spPr/>
        <p:txBody>
          <a:bodyPr/>
          <a:lstStyle/>
          <a:p>
            <a:pPr>
              <a:defRPr/>
            </a:pPr>
            <a:endParaRPr lang="it-IT" altLang="it-IT"/>
          </a:p>
        </p:txBody>
      </p:sp>
    </p:spTree>
    <p:extLst>
      <p:ext uri="{BB962C8B-B14F-4D97-AF65-F5344CB8AC3E}">
        <p14:creationId xmlns:p14="http://schemas.microsoft.com/office/powerpoint/2010/main" val="549173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magine 3" descr="PPT_Informatica-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52700" y="3184525"/>
            <a:ext cx="6438900" cy="641350"/>
          </a:xfrm>
        </p:spPr>
        <p:txBody>
          <a:bodyPr/>
          <a:lstStyle>
            <a:lvl1pPr>
              <a:defRPr/>
            </a:lvl1pPr>
          </a:lstStyle>
          <a:p>
            <a:r>
              <a:rPr lang="it-IT"/>
              <a:t>Fare clic per modificare lo stile del titolo</a:t>
            </a:r>
          </a:p>
        </p:txBody>
      </p:sp>
      <p:sp>
        <p:nvSpPr>
          <p:cNvPr id="4099" name="Rectangle 3"/>
          <p:cNvSpPr>
            <a:spLocks noGrp="1" noChangeArrowheads="1"/>
          </p:cNvSpPr>
          <p:nvPr>
            <p:ph type="subTitle" idx="1"/>
          </p:nvPr>
        </p:nvSpPr>
        <p:spPr>
          <a:xfrm>
            <a:off x="2565400" y="2743200"/>
            <a:ext cx="6883400" cy="419100"/>
          </a:xfrm>
        </p:spPr>
        <p:txBody>
          <a:bodyPr/>
          <a:lstStyle>
            <a:lvl1pPr marL="0" indent="0">
              <a:defRPr/>
            </a:lvl1pPr>
          </a:lstStyle>
          <a:p>
            <a:r>
              <a:rPr lang="it-IT"/>
              <a:t>Fare clic per modificare lo stile del sottotitolo dello schema</a:t>
            </a:r>
          </a:p>
        </p:txBody>
      </p:sp>
    </p:spTree>
    <p:extLst>
      <p:ext uri="{BB962C8B-B14F-4D97-AF65-F5344CB8AC3E}">
        <p14:creationId xmlns:p14="http://schemas.microsoft.com/office/powerpoint/2010/main" val="86700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3116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396288" y="2336800"/>
            <a:ext cx="1947862" cy="3454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2552700" y="2336800"/>
            <a:ext cx="5691188" cy="3454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4624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lvl1pPr>
              <a:defRPr b="1" i="0">
                <a:latin typeface="Trebuchet MS"/>
                <a:cs typeface="Trebuchet MS"/>
              </a:defRPr>
            </a:lvl1pPr>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tx1">
                    <a:tint val="75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extLst>
      <p:ext uri="{BB962C8B-B14F-4D97-AF65-F5344CB8AC3E}">
        <p14:creationId xmlns:p14="http://schemas.microsoft.com/office/powerpoint/2010/main" val="275490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9285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50763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2297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3020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Tree>
    <p:extLst>
      <p:ext uri="{BB962C8B-B14F-4D97-AF65-F5344CB8AC3E}">
        <p14:creationId xmlns:p14="http://schemas.microsoft.com/office/powerpoint/2010/main" val="384962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43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05021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1187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08834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246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883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extLst>
      <p:ext uri="{BB962C8B-B14F-4D97-AF65-F5344CB8AC3E}">
        <p14:creationId xmlns:p14="http://schemas.microsoft.com/office/powerpoint/2010/main" val="76371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15010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11514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1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8917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Tree>
    <p:extLst>
      <p:ext uri="{BB962C8B-B14F-4D97-AF65-F5344CB8AC3E}">
        <p14:creationId xmlns:p14="http://schemas.microsoft.com/office/powerpoint/2010/main" val="105455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31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8149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3997577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4167537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8032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62602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charset="-128"/>
                <a:cs typeface="+mn-cs"/>
              </a:defRPr>
            </a:lvl1pPr>
          </a:lstStyle>
          <a:p>
            <a:pPr>
              <a:defRPr/>
            </a:pPr>
            <a:endParaRPr lang="it-IT" alt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charset="-128"/>
                <a:cs typeface="+mn-cs"/>
              </a:defRPr>
            </a:lvl1pPr>
          </a:lstStyle>
          <a:p>
            <a:pPr>
              <a:defRPr/>
            </a:pPr>
            <a:r>
              <a:rPr lang="it-IT" altLang="it-IT" smtClean="0"/>
              <a:t>Febraury 27, 2018</a:t>
            </a:r>
            <a:endParaRPr lang="it-IT" alt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cs typeface="Arial" panose="020B0604020202020204" pitchFamily="34" charset="0"/>
              </a:defRPr>
            </a:lvl1pPr>
          </a:lstStyle>
          <a:p>
            <a:pPr>
              <a:defRPr/>
            </a:pPr>
            <a:fld id="{1BC46C19-6877-4DEE-9881-A1F80DA90D86}" type="slidenum">
              <a:rPr lang="it-IT" altLang="it-IT"/>
              <a:pPr>
                <a:defRPr/>
              </a:pPr>
              <a:t>‹#›</a:t>
            </a:fld>
            <a:endParaRPr lang="it-IT" altLang="it-IT"/>
          </a:p>
        </p:txBody>
      </p:sp>
    </p:spTree>
    <p:extLst>
      <p:ext uri="{BB962C8B-B14F-4D97-AF65-F5344CB8AC3E}">
        <p14:creationId xmlns:p14="http://schemas.microsoft.com/office/powerpoint/2010/main" val="263480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2571750" y="30480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534150" y="30480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68067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960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12037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1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20118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0020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2700" y="2336800"/>
            <a:ext cx="7772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Rectangle 3"/>
          <p:cNvSpPr>
            <a:spLocks noGrp="1" noChangeArrowheads="1"/>
          </p:cNvSpPr>
          <p:nvPr>
            <p:ph type="body" idx="1"/>
          </p:nvPr>
        </p:nvSpPr>
        <p:spPr bwMode="auto">
          <a:xfrm>
            <a:off x="2571750" y="3048000"/>
            <a:ext cx="777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lt1" tx1="dk1" bg2="lt2" tx2="dk2" accent1="accent1" accent2="accent2" accent3="accent3" accent4="accent4" accent5="accent5" accent6="accent6" hlink="hlink" folHlink="folHlink"/>
  <p:sldLayoutIdLst>
    <p:sldLayoutId id="2147484407"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6pPr>
      <a:lvl7pPr marL="914400" algn="l" rtl="0" eaLnBrk="1" fontAlgn="base" hangingPunct="1">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7pPr>
      <a:lvl8pPr marL="1371600" algn="l" rtl="0" eaLnBrk="1" fontAlgn="base" hangingPunct="1">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8pPr>
      <a:lvl9pPr marL="1828800" algn="l" rtl="0" eaLnBrk="1" fontAlgn="base" hangingPunct="1">
        <a:spcBef>
          <a:spcPct val="0"/>
        </a:spcBef>
        <a:spcAft>
          <a:spcPct val="0"/>
        </a:spcAft>
        <a:defRPr sz="3200">
          <a:solidFill>
            <a:schemeClr val="bg1"/>
          </a:solidFill>
          <a:latin typeface="Trebuchet MS"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i="1">
          <a:solidFill>
            <a:schemeClr val="bg1"/>
          </a:solidFill>
          <a:latin typeface="+mn-lt"/>
          <a:ea typeface="+mn-ea"/>
          <a:cs typeface="+mn-cs"/>
        </a:defRPr>
      </a:lvl1pPr>
      <a:lvl2pPr marL="742950" indent="-285750" algn="l" rtl="0" eaLnBrk="0" fontAlgn="base" hangingPunct="0">
        <a:spcBef>
          <a:spcPct val="20000"/>
        </a:spcBef>
        <a:spcAft>
          <a:spcPct val="0"/>
        </a:spcAft>
        <a:buChar char="–"/>
        <a:defRPr sz="1400">
          <a:solidFill>
            <a:schemeClr val="bg1"/>
          </a:solidFill>
          <a:latin typeface="+mn-lt"/>
          <a:ea typeface="+mn-ea"/>
        </a:defRPr>
      </a:lvl2pPr>
      <a:lvl3pPr marL="1143000" indent="-228600" algn="l" rtl="0" eaLnBrk="0" fontAlgn="base" hangingPunct="0">
        <a:spcBef>
          <a:spcPct val="20000"/>
        </a:spcBef>
        <a:spcAft>
          <a:spcPct val="0"/>
        </a:spcAft>
        <a:buChar char="•"/>
        <a:defRPr sz="1400">
          <a:solidFill>
            <a:schemeClr val="bg1"/>
          </a:solidFill>
          <a:latin typeface="+mn-lt"/>
          <a:ea typeface="+mn-ea"/>
        </a:defRPr>
      </a:lvl3pPr>
      <a:lvl4pPr marL="1600200" indent="-228600" algn="l" rtl="0" eaLnBrk="0" fontAlgn="base" hangingPunct="0">
        <a:spcBef>
          <a:spcPct val="20000"/>
        </a:spcBef>
        <a:spcAft>
          <a:spcPct val="0"/>
        </a:spcAft>
        <a:buChar char="–"/>
        <a:defRPr sz="1400">
          <a:solidFill>
            <a:schemeClr val="bg1"/>
          </a:solidFill>
          <a:latin typeface="+mn-lt"/>
          <a:ea typeface="+mn-ea"/>
        </a:defRPr>
      </a:lvl4pPr>
      <a:lvl5pPr marL="2057400" indent="-228600" algn="l" rtl="0" eaLnBrk="0" fontAlgn="base" hangingPunct="0">
        <a:spcBef>
          <a:spcPct val="20000"/>
        </a:spcBef>
        <a:spcAft>
          <a:spcPct val="0"/>
        </a:spcAft>
        <a:buChar char="»"/>
        <a:defRPr sz="1400">
          <a:solidFill>
            <a:schemeClr val="bg1"/>
          </a:solidFill>
          <a:latin typeface="+mn-lt"/>
          <a:ea typeface="+mn-ea"/>
        </a:defRPr>
      </a:lvl5pPr>
      <a:lvl6pPr marL="2514600" indent="-228600" algn="l" rtl="0" eaLnBrk="1" fontAlgn="base" hangingPunct="1">
        <a:spcBef>
          <a:spcPct val="20000"/>
        </a:spcBef>
        <a:spcAft>
          <a:spcPct val="0"/>
        </a:spcAft>
        <a:buChar char="»"/>
        <a:defRPr sz="1400">
          <a:solidFill>
            <a:schemeClr val="bg1"/>
          </a:solidFill>
          <a:latin typeface="+mn-lt"/>
          <a:ea typeface="+mn-ea"/>
        </a:defRPr>
      </a:lvl6pPr>
      <a:lvl7pPr marL="2971800" indent="-228600" algn="l" rtl="0" eaLnBrk="1" fontAlgn="base" hangingPunct="1">
        <a:spcBef>
          <a:spcPct val="20000"/>
        </a:spcBef>
        <a:spcAft>
          <a:spcPct val="0"/>
        </a:spcAft>
        <a:buChar char="»"/>
        <a:defRPr sz="1400">
          <a:solidFill>
            <a:schemeClr val="bg1"/>
          </a:solidFill>
          <a:latin typeface="+mn-lt"/>
          <a:ea typeface="+mn-ea"/>
        </a:defRPr>
      </a:lvl7pPr>
      <a:lvl8pPr marL="3429000" indent="-228600" algn="l" rtl="0" eaLnBrk="1" fontAlgn="base" hangingPunct="1">
        <a:spcBef>
          <a:spcPct val="20000"/>
        </a:spcBef>
        <a:spcAft>
          <a:spcPct val="0"/>
        </a:spcAft>
        <a:buChar char="»"/>
        <a:defRPr sz="1400">
          <a:solidFill>
            <a:schemeClr val="bg1"/>
          </a:solidFill>
          <a:latin typeface="+mn-lt"/>
          <a:ea typeface="+mn-ea"/>
        </a:defRPr>
      </a:lvl8pPr>
      <a:lvl9pPr marL="3886200" indent="-228600" algn="l" rtl="0" eaLnBrk="1" fontAlgn="base" hangingPunct="1">
        <a:spcBef>
          <a:spcPct val="20000"/>
        </a:spcBef>
        <a:spcAft>
          <a:spcPct val="0"/>
        </a:spcAft>
        <a:buChar char="»"/>
        <a:defRPr sz="1400">
          <a:solidFill>
            <a:schemeClr val="bg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magine 8" descr="PPT_Informatica-0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674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0" y="906463"/>
            <a:ext cx="9144000" cy="7937"/>
          </a:xfrm>
          <a:prstGeom prst="line">
            <a:avLst/>
          </a:prstGeom>
          <a:noFill/>
          <a:ln w="9525">
            <a:solidFill>
              <a:srgbClr val="17217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3075" name="Immagine 10" descr="PPT_Informatica-0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6110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8"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8.t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32.tif"/></Relationships>
</file>

<file path=ppt/slides/_rels/slide31.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4.t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827088" y="2308225"/>
            <a:ext cx="7416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chemeClr val="bg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1400">
                <a:solidFill>
                  <a:schemeClr val="bg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1400">
                <a:solidFill>
                  <a:schemeClr val="bg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1400">
                <a:solidFill>
                  <a:schemeClr val="bg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1400">
                <a:solidFill>
                  <a:schemeClr val="bg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bg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bg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bg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bg1"/>
                </a:solidFill>
                <a:latin typeface="Trebuchet MS" panose="020B0603020202020204" pitchFamily="34" charset="0"/>
                <a:ea typeface="ＭＳ Ｐゴシック" panose="020B0600070205080204" pitchFamily="34" charset="-128"/>
              </a:defRPr>
            </a:lvl9pPr>
          </a:lstStyle>
          <a:p>
            <a:pPr algn="ctr">
              <a:spcBef>
                <a:spcPct val="0"/>
              </a:spcBef>
              <a:buFontTx/>
              <a:buNone/>
            </a:pPr>
            <a:r>
              <a:rPr lang="en-US" altLang="it-IT" sz="3400" b="1" i="0" dirty="0">
                <a:effectLst>
                  <a:outerShdw blurRad="38100" dist="38100" dir="2700000" algn="tl">
                    <a:srgbClr val="000000">
                      <a:alpha val="43137"/>
                    </a:srgbClr>
                  </a:outerShdw>
                </a:effectLst>
              </a:rPr>
              <a:t>MVAR Analysis of </a:t>
            </a:r>
            <a:r>
              <a:rPr lang="en-US" altLang="it-IT" sz="3400" b="1" i="0" dirty="0" err="1">
                <a:effectLst>
                  <a:outerShdw blurRad="38100" dist="38100" dir="2700000" algn="tl">
                    <a:srgbClr val="000000">
                      <a:alpha val="43137"/>
                    </a:srgbClr>
                  </a:outerShdw>
                </a:effectLst>
              </a:rPr>
              <a:t>iEEG</a:t>
            </a:r>
            <a:r>
              <a:rPr lang="en-US" altLang="it-IT" sz="3400" b="1" i="0" dirty="0">
                <a:effectLst>
                  <a:outerShdw blurRad="38100" dist="38100" dir="2700000" algn="tl">
                    <a:srgbClr val="000000">
                      <a:alpha val="43137"/>
                    </a:srgbClr>
                  </a:outerShdw>
                </a:effectLst>
              </a:rPr>
              <a:t> Signals</a:t>
            </a:r>
            <a:br>
              <a:rPr lang="en-US" altLang="it-IT" sz="3400" b="1" i="0" dirty="0">
                <a:effectLst>
                  <a:outerShdw blurRad="38100" dist="38100" dir="2700000" algn="tl">
                    <a:srgbClr val="000000">
                      <a:alpha val="43137"/>
                    </a:srgbClr>
                  </a:outerShdw>
                </a:effectLst>
              </a:rPr>
            </a:br>
            <a:r>
              <a:rPr lang="en-US" altLang="it-IT" sz="3400" b="1" i="0" dirty="0">
                <a:effectLst>
                  <a:outerShdw blurRad="38100" dist="38100" dir="2700000" algn="tl">
                    <a:srgbClr val="000000">
                      <a:alpha val="43137"/>
                    </a:srgbClr>
                  </a:outerShdw>
                </a:effectLst>
              </a:rPr>
              <a:t>to Differentiate Conscious </a:t>
            </a:r>
            <a:r>
              <a:rPr lang="en-US" altLang="it-IT" sz="3400" b="1" i="0" dirty="0" smtClean="0">
                <a:effectLst>
                  <a:outerShdw blurRad="38100" dist="38100" dir="2700000" algn="tl">
                    <a:srgbClr val="000000">
                      <a:alpha val="43137"/>
                    </a:srgbClr>
                  </a:outerShdw>
                </a:effectLst>
              </a:rPr>
              <a:t>States</a:t>
            </a:r>
          </a:p>
          <a:p>
            <a:pPr algn="ctr">
              <a:spcBef>
                <a:spcPct val="0"/>
              </a:spcBef>
              <a:buFontTx/>
              <a:buNone/>
            </a:pPr>
            <a:r>
              <a:rPr lang="en-US" altLang="it-IT" i="0" u="sng" dirty="0"/>
              <a:t/>
            </a:r>
            <a:br>
              <a:rPr lang="en-US" altLang="it-IT" i="0" u="sng" dirty="0"/>
            </a:br>
            <a:r>
              <a:rPr lang="en-US" altLang="it-IT" sz="2000" i="0" dirty="0" smtClean="0"/>
              <a:t>INF/01</a:t>
            </a:r>
            <a:endParaRPr lang="en-US" altLang="it-IT" i="0" dirty="0" smtClean="0"/>
          </a:p>
          <a:p>
            <a:pPr>
              <a:spcBef>
                <a:spcPct val="0"/>
              </a:spcBef>
              <a:buFontTx/>
              <a:buNone/>
            </a:pPr>
            <a:r>
              <a:rPr lang="it-IT" altLang="it-IT" sz="1800" i="0" dirty="0" smtClean="0"/>
              <a:t>Ph.D</a:t>
            </a:r>
            <a:r>
              <a:rPr lang="it-IT" altLang="it-IT" sz="1800" i="0" dirty="0"/>
              <a:t>. Candidate: </a:t>
            </a:r>
            <a:endParaRPr lang="it-IT" altLang="it-IT" sz="1800" i="0" dirty="0" smtClean="0"/>
          </a:p>
          <a:p>
            <a:pPr>
              <a:spcBef>
                <a:spcPct val="0"/>
              </a:spcBef>
              <a:buFontTx/>
              <a:buNone/>
            </a:pPr>
            <a:r>
              <a:rPr lang="it-IT" altLang="it-IT" sz="1800" i="0" dirty="0" smtClean="0"/>
              <a:t>TERESA </a:t>
            </a:r>
            <a:r>
              <a:rPr lang="it-IT" altLang="it-IT" sz="1800" i="0" dirty="0"/>
              <a:t>RUTIGLIANO</a:t>
            </a:r>
            <a:endParaRPr lang="en-US" altLang="it-IT" sz="1800" i="0" dirty="0"/>
          </a:p>
          <a:p>
            <a:pPr>
              <a:spcBef>
                <a:spcPct val="0"/>
              </a:spcBef>
              <a:buFontTx/>
              <a:buNone/>
            </a:pPr>
            <a:endParaRPr lang="it-IT" altLang="it-IT" sz="1800" i="0" dirty="0" smtClean="0"/>
          </a:p>
          <a:p>
            <a:pPr>
              <a:spcBef>
                <a:spcPct val="0"/>
              </a:spcBef>
              <a:buFontTx/>
              <a:buNone/>
            </a:pPr>
            <a:r>
              <a:rPr lang="it-IT" altLang="it-IT" sz="1800" i="0" dirty="0" smtClean="0"/>
              <a:t>Supervisor</a:t>
            </a:r>
            <a:r>
              <a:rPr lang="it-IT" altLang="it-IT" sz="1800" i="0" dirty="0"/>
              <a:t>:</a:t>
            </a:r>
            <a:br>
              <a:rPr lang="it-IT" altLang="it-IT" sz="1800" i="0" dirty="0"/>
            </a:br>
            <a:r>
              <a:rPr lang="it-IT" altLang="it-IT" sz="1800" i="0" dirty="0"/>
              <a:t>Prof. RITA PIZZI</a:t>
            </a:r>
          </a:p>
          <a:p>
            <a:pPr>
              <a:spcBef>
                <a:spcPct val="0"/>
              </a:spcBef>
              <a:buFontTx/>
              <a:buNone/>
            </a:pPr>
            <a:r>
              <a:rPr lang="it-IT" altLang="it-IT" sz="1800" i="0" dirty="0"/>
              <a:t/>
            </a:r>
            <a:br>
              <a:rPr lang="it-IT" altLang="it-IT" sz="1800" i="0" dirty="0"/>
            </a:br>
            <a:r>
              <a:rPr lang="it-IT" altLang="it-IT" sz="1800" i="0" dirty="0"/>
              <a:t>School Director: </a:t>
            </a:r>
          </a:p>
          <a:p>
            <a:pPr>
              <a:spcBef>
                <a:spcPct val="0"/>
              </a:spcBef>
              <a:buFontTx/>
              <a:buNone/>
            </a:pPr>
            <a:r>
              <a:rPr lang="it-IT" altLang="it-IT" sz="1800" i="0" dirty="0"/>
              <a:t>Prof. PAOLO BOLDI </a:t>
            </a:r>
            <a:r>
              <a:rPr lang="it-IT" altLang="it-IT" sz="2000" i="0" dirty="0" smtClean="0"/>
              <a:t>			</a:t>
            </a:r>
            <a:endParaRPr lang="it-IT" altLang="it-IT" sz="1800" i="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smtClean="0">
                <a:ea typeface="ＭＳ Ｐゴシック" panose="020B0600070205080204" pitchFamily="34" charset="-128"/>
              </a:rPr>
              <a:t>Dataset</a:t>
            </a:r>
          </a:p>
        </p:txBody>
      </p:sp>
      <p:sp>
        <p:nvSpPr>
          <p:cNvPr id="2" name="TextBox 1"/>
          <p:cNvSpPr txBox="1"/>
          <p:nvPr/>
        </p:nvSpPr>
        <p:spPr>
          <a:xfrm>
            <a:off x="323528" y="5145310"/>
            <a:ext cx="3874137" cy="707886"/>
          </a:xfrm>
          <a:prstGeom prst="rect">
            <a:avLst/>
          </a:prstGeom>
          <a:noFill/>
        </p:spPr>
        <p:txBody>
          <a:bodyPr wrap="none" rtlCol="0">
            <a:spAutoFit/>
          </a:bodyPr>
          <a:lstStyle/>
          <a:p>
            <a:pPr algn="ctr"/>
            <a:r>
              <a:rPr lang="en-GB" altLang="it-IT" sz="2000" dirty="0">
                <a:latin typeface="+mn-lt"/>
              </a:rPr>
              <a:t>16 representative seconds of a raw </a:t>
            </a:r>
            <a:endParaRPr lang="en-GB" altLang="it-IT" sz="2000" dirty="0" smtClean="0">
              <a:latin typeface="+mn-lt"/>
            </a:endParaRPr>
          </a:p>
          <a:p>
            <a:pPr algn="ctr"/>
            <a:r>
              <a:rPr lang="en-GB" altLang="it-IT" sz="2000" dirty="0" err="1" smtClean="0">
                <a:latin typeface="+mn-lt"/>
              </a:rPr>
              <a:t>iEEG</a:t>
            </a:r>
            <a:r>
              <a:rPr lang="en-GB" altLang="it-IT" sz="2000" dirty="0" smtClean="0">
                <a:latin typeface="+mn-lt"/>
              </a:rPr>
              <a:t> </a:t>
            </a:r>
            <a:r>
              <a:rPr lang="en-GB" altLang="it-IT" sz="2000" dirty="0">
                <a:latin typeface="+mn-lt"/>
              </a:rPr>
              <a:t>signal</a:t>
            </a:r>
            <a:endParaRPr lang="it-IT" sz="2000" dirty="0">
              <a:latin typeface="+mn-lt"/>
            </a:endParaRPr>
          </a:p>
        </p:txBody>
      </p:sp>
      <p:sp>
        <p:nvSpPr>
          <p:cNvPr id="3" name="TextBox 2"/>
          <p:cNvSpPr txBox="1"/>
          <p:nvPr/>
        </p:nvSpPr>
        <p:spPr>
          <a:xfrm>
            <a:off x="4804118" y="5145310"/>
            <a:ext cx="4160370" cy="707886"/>
          </a:xfrm>
          <a:prstGeom prst="rect">
            <a:avLst/>
          </a:prstGeom>
          <a:noFill/>
        </p:spPr>
        <p:txBody>
          <a:bodyPr wrap="none" rtlCol="0">
            <a:spAutoFit/>
          </a:bodyPr>
          <a:lstStyle/>
          <a:p>
            <a:pPr algn="ctr"/>
            <a:r>
              <a:rPr lang="en-US" altLang="it-IT" sz="2000" dirty="0">
                <a:latin typeface="+mn-lt"/>
              </a:rPr>
              <a:t>Minimum and maximum values </a:t>
            </a:r>
            <a:endParaRPr lang="en-US" altLang="it-IT" sz="2000" dirty="0" smtClean="0">
              <a:latin typeface="+mn-lt"/>
            </a:endParaRPr>
          </a:p>
          <a:p>
            <a:pPr algn="ctr"/>
            <a:r>
              <a:rPr lang="en-US" altLang="it-IT" sz="2000" dirty="0" smtClean="0">
                <a:latin typeface="+mn-lt"/>
              </a:rPr>
              <a:t>of </a:t>
            </a:r>
            <a:r>
              <a:rPr lang="en-US" altLang="it-IT" sz="2000" dirty="0">
                <a:latin typeface="+mn-lt"/>
              </a:rPr>
              <a:t>the signal in </a:t>
            </a:r>
            <a:r>
              <a:rPr lang="en-US" altLang="it-IT" sz="2000" dirty="0" smtClean="0">
                <a:latin typeface="+mn-lt"/>
              </a:rPr>
              <a:t>every </a:t>
            </a:r>
            <a:r>
              <a:rPr lang="en-US" altLang="it-IT" sz="2000" dirty="0">
                <a:latin typeface="+mn-lt"/>
              </a:rPr>
              <a:t>epoch over time </a:t>
            </a:r>
            <a:endParaRPr lang="it-IT" sz="20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50" y="1559261"/>
            <a:ext cx="4321200" cy="324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56792"/>
            <a:ext cx="4321200" cy="3240000"/>
          </a:xfrm>
          <a:prstGeom prst="rect">
            <a:avLst/>
          </a:prstGeom>
        </p:spPr>
      </p:pic>
      <p:sp>
        <p:nvSpPr>
          <p:cNvPr id="7" name="TextBox 6"/>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8" name="TextBox 7"/>
          <p:cNvSpPr txBox="1"/>
          <p:nvPr/>
        </p:nvSpPr>
        <p:spPr>
          <a:xfrm>
            <a:off x="457200" y="992188"/>
            <a:ext cx="8002588" cy="523220"/>
          </a:xfrm>
          <a:prstGeom prst="rect">
            <a:avLst/>
          </a:prstGeom>
          <a:noFill/>
        </p:spPr>
        <p:txBody>
          <a:bodyPr>
            <a:spAutoFit/>
          </a:bodyPr>
          <a:lstStyle/>
          <a:p>
            <a:pPr>
              <a:defRPr/>
            </a:pPr>
            <a:r>
              <a:rPr lang="it-IT" sz="2800" dirty="0" smtClean="0">
                <a:latin typeface="+mn-lt"/>
                <a:ea typeface="ＭＳ Ｐゴシック" charset="-128"/>
              </a:rPr>
              <a:t>iEEG: intracranial EEG signals</a:t>
            </a:r>
            <a:endParaRPr lang="it-IT" sz="28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a:latin typeface="Calibri" panose="020F0502020204030204" pitchFamily="34" charset="0"/>
              </a:rPr>
              <a:t>Methods</a:t>
            </a:r>
          </a:p>
        </p:txBody>
      </p:sp>
      <p:graphicFrame>
        <p:nvGraphicFramePr>
          <p:cNvPr id="3" name="Table 2"/>
          <p:cNvGraphicFramePr>
            <a:graphicFrameLocks noGrp="1"/>
          </p:cNvGraphicFramePr>
          <p:nvPr>
            <p:extLst>
              <p:ext uri="{D42A27DB-BD31-4B8C-83A1-F6EECF244321}">
                <p14:modId xmlns:p14="http://schemas.microsoft.com/office/powerpoint/2010/main" val="2265983974"/>
              </p:ext>
            </p:extLst>
          </p:nvPr>
        </p:nvGraphicFramePr>
        <p:xfrm>
          <a:off x="323850" y="981075"/>
          <a:ext cx="8569326" cy="5180049"/>
        </p:xfrm>
        <a:graphic>
          <a:graphicData uri="http://schemas.openxmlformats.org/drawingml/2006/table">
            <a:tbl>
              <a:tblPr firstRow="1" bandRow="1">
                <a:tableStyleId>{5C22544A-7EE6-4342-B048-85BDC9FD1C3A}</a:tableStyleId>
              </a:tblPr>
              <a:tblGrid>
                <a:gridCol w="2856442">
                  <a:extLst>
                    <a:ext uri="{9D8B030D-6E8A-4147-A177-3AD203B41FA5}">
                      <a16:colId xmlns:a16="http://schemas.microsoft.com/office/drawing/2014/main" val="4262926691"/>
                    </a:ext>
                  </a:extLst>
                </a:gridCol>
                <a:gridCol w="2856442">
                  <a:extLst>
                    <a:ext uri="{9D8B030D-6E8A-4147-A177-3AD203B41FA5}">
                      <a16:colId xmlns:a16="http://schemas.microsoft.com/office/drawing/2014/main" val="2525899522"/>
                    </a:ext>
                  </a:extLst>
                </a:gridCol>
                <a:gridCol w="2856442">
                  <a:extLst>
                    <a:ext uri="{9D8B030D-6E8A-4147-A177-3AD203B41FA5}">
                      <a16:colId xmlns:a16="http://schemas.microsoft.com/office/drawing/2014/main" val="1204518914"/>
                    </a:ext>
                  </a:extLst>
                </a:gridCol>
              </a:tblGrid>
              <a:tr h="649167">
                <a:tc>
                  <a:txBody>
                    <a:bodyPr/>
                    <a:lstStyle/>
                    <a:p>
                      <a:r>
                        <a:rPr lang="it-IT" sz="1700" dirty="0" smtClean="0"/>
                        <a:t>Type</a:t>
                      </a:r>
                      <a:r>
                        <a:rPr lang="it-IT" sz="1700" baseline="0" dirty="0" smtClean="0"/>
                        <a:t> of Analysis</a:t>
                      </a:r>
                      <a:endParaRPr lang="it-IT" sz="1700" dirty="0"/>
                    </a:p>
                  </a:txBody>
                  <a:tcPr marL="91444" marR="91444" marT="45718" marB="45718" anchor="ctr"/>
                </a:tc>
                <a:tc>
                  <a:txBody>
                    <a:bodyPr/>
                    <a:lstStyle/>
                    <a:p>
                      <a:r>
                        <a:rPr lang="it-IT" sz="1700" dirty="0" smtClean="0"/>
                        <a:t>Methods</a:t>
                      </a:r>
                      <a:endParaRPr lang="it-IT" sz="1700" dirty="0"/>
                    </a:p>
                  </a:txBody>
                  <a:tcPr marL="91444" marR="91444" marT="45718" marB="45718" anchor="ctr"/>
                </a:tc>
                <a:tc>
                  <a:txBody>
                    <a:bodyPr/>
                    <a:lstStyle/>
                    <a:p>
                      <a:r>
                        <a:rPr lang="it-IT" sz="1700" dirty="0" smtClean="0"/>
                        <a:t>Main</a:t>
                      </a:r>
                      <a:r>
                        <a:rPr lang="it-IT" sz="1700" baseline="0" dirty="0" smtClean="0"/>
                        <a:t> Aims</a:t>
                      </a:r>
                      <a:endParaRPr lang="it-IT" sz="1700" dirty="0"/>
                    </a:p>
                  </a:txBody>
                  <a:tcPr marL="91444" marR="91444" marT="45718" marB="45718" anchor="ctr"/>
                </a:tc>
                <a:extLst>
                  <a:ext uri="{0D108BD9-81ED-4DB2-BD59-A6C34878D82A}">
                    <a16:rowId xmlns:a16="http://schemas.microsoft.com/office/drawing/2014/main" val="1345609616"/>
                  </a:ext>
                </a:extLst>
              </a:tr>
              <a:tr h="1678766">
                <a:tc rowSpan="2">
                  <a:txBody>
                    <a:bodyPr/>
                    <a:lstStyle/>
                    <a:p>
                      <a:pPr marL="0" algn="l" defTabSz="457200" rtl="0" eaLnBrk="1" latinLnBrk="0" hangingPunct="1"/>
                      <a:r>
                        <a:rPr lang="it-IT" sz="1700" kern="1200" dirty="0" smtClean="0">
                          <a:solidFill>
                            <a:schemeClr val="dk1"/>
                          </a:solidFill>
                          <a:latin typeface="+mn-lt"/>
                          <a:ea typeface="+mn-ea"/>
                          <a:cs typeface="+mn-cs"/>
                        </a:rPr>
                        <a:t>Connectivity</a:t>
                      </a:r>
                    </a:p>
                    <a:p>
                      <a:pPr marL="0" algn="l" defTabSz="457200" rtl="0" eaLnBrk="1" latinLnBrk="0" hangingPunct="1"/>
                      <a:endParaRPr lang="it-IT" sz="1700" kern="1200" dirty="0" smtClean="0">
                        <a:solidFill>
                          <a:schemeClr val="dk1"/>
                        </a:solidFill>
                        <a:latin typeface="+mn-lt"/>
                        <a:ea typeface="+mn-ea"/>
                        <a:cs typeface="+mn-cs"/>
                      </a:endParaRPr>
                    </a:p>
                    <a:p>
                      <a:pPr marL="0" algn="l" defTabSz="457200" rtl="0" eaLnBrk="1" latinLnBrk="0" hangingPunct="1"/>
                      <a:r>
                        <a:rPr lang="it-IT" sz="1500" kern="1200" dirty="0" smtClean="0">
                          <a:solidFill>
                            <a:schemeClr val="dk1"/>
                          </a:solidFill>
                          <a:latin typeface="+mn-lt"/>
                          <a:ea typeface="+mn-ea"/>
                          <a:cs typeface="+mn-cs"/>
                        </a:rPr>
                        <a:t>Considering</a:t>
                      </a:r>
                      <a:r>
                        <a:rPr lang="it-IT" sz="1500" kern="1200" baseline="0" dirty="0" smtClean="0">
                          <a:solidFill>
                            <a:schemeClr val="dk1"/>
                          </a:solidFill>
                          <a:latin typeface="+mn-lt"/>
                          <a:ea typeface="+mn-ea"/>
                          <a:cs typeface="+mn-cs"/>
                        </a:rPr>
                        <a:t> two frequency bands: Delta and Gamma</a:t>
                      </a:r>
                      <a:endParaRPr lang="it-IT" sz="1500" kern="1200" dirty="0">
                        <a:solidFill>
                          <a:schemeClr val="dk1"/>
                        </a:solidFill>
                        <a:latin typeface="+mn-lt"/>
                        <a:ea typeface="+mn-ea"/>
                        <a:cs typeface="+mn-cs"/>
                      </a:endParaRPr>
                    </a:p>
                  </a:txBody>
                  <a:tcPr marL="91444" marR="91444" marT="45718" marB="45718" anchor="ctr">
                    <a:solidFill>
                      <a:schemeClr val="accent1">
                        <a:lumMod val="40000"/>
                        <a:lumOff val="60000"/>
                      </a:schemeClr>
                    </a:solidFill>
                  </a:tcPr>
                </a:tc>
                <a:tc>
                  <a:txBody>
                    <a:bodyPr/>
                    <a:lstStyle/>
                    <a:p>
                      <a:pPr marL="0" algn="l" defTabSz="457200" rtl="0" eaLnBrk="1" latinLnBrk="0" hangingPunct="1"/>
                      <a:r>
                        <a:rPr lang="it-IT" sz="1700" kern="1200" dirty="0" smtClean="0">
                          <a:solidFill>
                            <a:schemeClr val="dk1"/>
                          </a:solidFill>
                          <a:latin typeface="+mn-lt"/>
                          <a:ea typeface="+mn-ea"/>
                          <a:cs typeface="+mn-cs"/>
                        </a:rPr>
                        <a:t>Directed</a:t>
                      </a:r>
                      <a:r>
                        <a:rPr lang="it-IT" sz="1700" kern="1200" baseline="0" dirty="0" smtClean="0">
                          <a:solidFill>
                            <a:schemeClr val="dk1"/>
                          </a:solidFill>
                          <a:latin typeface="+mn-lt"/>
                          <a:ea typeface="+mn-ea"/>
                          <a:cs typeface="+mn-cs"/>
                        </a:rPr>
                        <a:t> Transfer Function (DTF)</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indent="-285750" algn="just">
                        <a:buFont typeface="Arial" panose="020B0604020202020204" pitchFamily="34" charset="0"/>
                        <a:buChar char="•"/>
                        <a:defRPr/>
                      </a:pPr>
                      <a:r>
                        <a:rPr lang="en-US" sz="1700" dirty="0" smtClean="0"/>
                        <a:t>Analyze the functional meaning of the adoption of re-reference styles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a:t>
                      </a:r>
                      <a:r>
                        <a:rPr lang="en-GB" sz="1700" baseline="0" dirty="0" smtClean="0"/>
                        <a:t> to the </a:t>
                      </a:r>
                      <a:r>
                        <a:rPr lang="en-GB" sz="1700" dirty="0" smtClean="0"/>
                        <a:t>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1488331090"/>
                  </a:ext>
                </a:extLst>
              </a:tr>
              <a:tr h="1724360">
                <a:tc vMerge="1">
                  <a:txBody>
                    <a:bodyPr/>
                    <a:lstStyle/>
                    <a:p>
                      <a:pPr marL="0" algn="l" defTabSz="457200" rtl="0" eaLnBrk="1" latinLnBrk="0" hangingPunct="1"/>
                      <a:endParaRPr lang="it-IT" sz="18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1700" kern="1200" baseline="0" dirty="0" smtClean="0">
                          <a:solidFill>
                            <a:schemeClr val="dk1"/>
                          </a:solidFill>
                          <a:latin typeface="+mn-lt"/>
                          <a:ea typeface="+mn-ea"/>
                          <a:cs typeface="+mn-cs"/>
                        </a:rPr>
                        <a:t>Adaptive DTF </a:t>
                      </a:r>
                    </a:p>
                    <a:p>
                      <a:pPr marL="0" algn="l" defTabSz="457200" rtl="0" eaLnBrk="1" latinLnBrk="0" hangingPunct="1"/>
                      <a:r>
                        <a:rPr lang="it-IT" sz="1700" kern="1200" baseline="0" dirty="0" smtClean="0">
                          <a:solidFill>
                            <a:schemeClr val="dk1"/>
                          </a:solidFill>
                          <a:latin typeface="+mn-lt"/>
                          <a:ea typeface="+mn-ea"/>
                          <a:cs typeface="+mn-cs"/>
                        </a:rPr>
                        <a:t>(</a:t>
                      </a:r>
                      <a:r>
                        <a:rPr lang="it-IT" sz="1700" kern="1200" dirty="0" smtClean="0">
                          <a:solidFill>
                            <a:schemeClr val="dk1"/>
                          </a:solidFill>
                          <a:latin typeface="+mn-lt"/>
                          <a:ea typeface="+mn-ea"/>
                          <a:cs typeface="+mn-cs"/>
                        </a:rPr>
                        <a:t>Time</a:t>
                      </a:r>
                      <a:r>
                        <a:rPr lang="it-IT" sz="1700" kern="1200" baseline="0" dirty="0" smtClean="0">
                          <a:solidFill>
                            <a:schemeClr val="dk1"/>
                          </a:solidFill>
                          <a:latin typeface="+mn-lt"/>
                          <a:ea typeface="+mn-ea"/>
                          <a:cs typeface="+mn-cs"/>
                        </a:rPr>
                        <a:t> Varying ) (ADTF)</a:t>
                      </a:r>
                    </a:p>
                    <a:p>
                      <a:pPr marL="0" algn="l" defTabSz="457200" rtl="0" eaLnBrk="1" latinLnBrk="0" hangingPunct="1"/>
                      <a:r>
                        <a:rPr lang="it-IT" sz="1700" kern="1200" baseline="0" dirty="0" smtClean="0">
                          <a:solidFill>
                            <a:schemeClr val="dk1"/>
                          </a:solidFill>
                          <a:latin typeface="+mn-lt"/>
                          <a:ea typeface="+mn-ea"/>
                          <a:cs typeface="+mn-cs"/>
                        </a:rPr>
                        <a:t>+</a:t>
                      </a:r>
                    </a:p>
                    <a:p>
                      <a:pPr marL="0" algn="l" defTabSz="457200" rtl="0" eaLnBrk="1" latinLnBrk="0" hangingPunct="1"/>
                      <a:r>
                        <a:rPr lang="it-IT" sz="1700" kern="1200" baseline="0" dirty="0" smtClean="0">
                          <a:solidFill>
                            <a:schemeClr val="dk1"/>
                          </a:solidFill>
                          <a:latin typeface="+mn-lt"/>
                          <a:ea typeface="+mn-ea"/>
                          <a:cs typeface="+mn-cs"/>
                        </a:rPr>
                        <a:t>Statistical Analysis</a:t>
                      </a:r>
                    </a:p>
                    <a:p>
                      <a:pPr marL="0" algn="l" defTabSz="457200" rtl="0" eaLnBrk="1" latinLnBrk="0" hangingPunct="1"/>
                      <a:r>
                        <a:rPr lang="it-IT" sz="1700" kern="1200" baseline="0" dirty="0" smtClean="0">
                          <a:solidFill>
                            <a:schemeClr val="dk1"/>
                          </a:solidFill>
                          <a:latin typeface="+mn-lt"/>
                          <a:ea typeface="+mn-ea"/>
                          <a:cs typeface="+mn-cs"/>
                        </a:rPr>
                        <a:t>(ANOVA/MANOVA)</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Investigate the role of the reactivation phenomenon (down-state)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 to the levels of 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379109641"/>
                  </a:ext>
                </a:extLst>
              </a:tr>
              <a:tr h="1127719">
                <a:tc>
                  <a:txBody>
                    <a:bodyPr/>
                    <a:lstStyle/>
                    <a:p>
                      <a:r>
                        <a:rPr lang="it-IT" sz="1700" dirty="0" smtClean="0"/>
                        <a:t>Feature Extraction (FE) </a:t>
                      </a:r>
                      <a:endParaRPr lang="it-IT" sz="1700" dirty="0"/>
                    </a:p>
                  </a:txBody>
                  <a:tcPr marL="91444" marR="91444" marT="45718" marB="45718"/>
                </a:tc>
                <a:tc>
                  <a:txBody>
                    <a:bodyPr/>
                    <a:lstStyle/>
                    <a:p>
                      <a:r>
                        <a:rPr lang="it-IT" sz="1700" dirty="0" smtClean="0"/>
                        <a:t>Standard</a:t>
                      </a:r>
                      <a:r>
                        <a:rPr lang="it-IT" sz="1700" baseline="0" dirty="0" smtClean="0"/>
                        <a:t> Deviation </a:t>
                      </a:r>
                      <a:r>
                        <a:rPr lang="it-IT" sz="1700" i="1" baseline="0" dirty="0" smtClean="0"/>
                        <a:t>vs</a:t>
                      </a:r>
                      <a:r>
                        <a:rPr lang="it-IT" sz="1700" baseline="0" dirty="0" smtClean="0"/>
                        <a:t> Wavelet coefficients </a:t>
                      </a:r>
                    </a:p>
                    <a:p>
                      <a:r>
                        <a:rPr lang="it-IT" sz="1700" baseline="0" dirty="0" smtClean="0"/>
                        <a:t>+</a:t>
                      </a:r>
                    </a:p>
                    <a:p>
                      <a:r>
                        <a:rPr lang="it-IT" sz="1700" baseline="0" dirty="0" smtClean="0"/>
                        <a:t>ANN classification.</a:t>
                      </a:r>
                      <a:endParaRPr lang="it-IT" sz="1700" dirty="0"/>
                    </a:p>
                  </a:txBody>
                  <a:tcPr marL="91444" marR="91444" marT="45718" marB="45718"/>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t>Classify WAKE/NREM</a:t>
                      </a:r>
                      <a:r>
                        <a:rPr lang="it-IT" sz="1700" baseline="0" dirty="0" smtClean="0"/>
                        <a:t> S</a:t>
                      </a:r>
                      <a:r>
                        <a:rPr lang="it-IT" sz="1700" dirty="0" smtClean="0"/>
                        <a:t>leep states</a:t>
                      </a:r>
                      <a:endParaRPr lang="it-IT" sz="1700" dirty="0"/>
                    </a:p>
                  </a:txBody>
                  <a:tcPr marL="91444" marR="91444" marT="45718" marB="45718"/>
                </a:tc>
                <a:extLst>
                  <a:ext uri="{0D108BD9-81ED-4DB2-BD59-A6C34878D82A}">
                    <a16:rowId xmlns:a16="http://schemas.microsoft.com/office/drawing/2014/main" val="2145147203"/>
                  </a:ext>
                </a:extLst>
              </a:tr>
            </a:tbl>
          </a:graphicData>
        </a:graphic>
      </p:graphicFrame>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2" name="Rectangle 1"/>
          <p:cNvSpPr/>
          <p:nvPr/>
        </p:nvSpPr>
        <p:spPr>
          <a:xfrm>
            <a:off x="179512" y="2348880"/>
            <a:ext cx="2880320" cy="93610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ctangle 5"/>
          <p:cNvSpPr/>
          <p:nvPr/>
        </p:nvSpPr>
        <p:spPr>
          <a:xfrm>
            <a:off x="179512" y="4797152"/>
            <a:ext cx="2880320" cy="93610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a:latin typeface="Calibri" panose="020F0502020204030204" pitchFamily="34" charset="0"/>
              </a:rPr>
              <a:t>Methods</a:t>
            </a:r>
          </a:p>
        </p:txBody>
      </p:sp>
      <p:graphicFrame>
        <p:nvGraphicFramePr>
          <p:cNvPr id="3" name="Table 2"/>
          <p:cNvGraphicFramePr>
            <a:graphicFrameLocks noGrp="1"/>
          </p:cNvGraphicFramePr>
          <p:nvPr>
            <p:extLst>
              <p:ext uri="{D42A27DB-BD31-4B8C-83A1-F6EECF244321}">
                <p14:modId xmlns:p14="http://schemas.microsoft.com/office/powerpoint/2010/main" val="3590815617"/>
              </p:ext>
            </p:extLst>
          </p:nvPr>
        </p:nvGraphicFramePr>
        <p:xfrm>
          <a:off x="323850" y="981075"/>
          <a:ext cx="8569326" cy="5180049"/>
        </p:xfrm>
        <a:graphic>
          <a:graphicData uri="http://schemas.openxmlformats.org/drawingml/2006/table">
            <a:tbl>
              <a:tblPr firstRow="1" bandRow="1">
                <a:tableStyleId>{5C22544A-7EE6-4342-B048-85BDC9FD1C3A}</a:tableStyleId>
              </a:tblPr>
              <a:tblGrid>
                <a:gridCol w="2856442">
                  <a:extLst>
                    <a:ext uri="{9D8B030D-6E8A-4147-A177-3AD203B41FA5}">
                      <a16:colId xmlns:a16="http://schemas.microsoft.com/office/drawing/2014/main" val="4262926691"/>
                    </a:ext>
                  </a:extLst>
                </a:gridCol>
                <a:gridCol w="2856442">
                  <a:extLst>
                    <a:ext uri="{9D8B030D-6E8A-4147-A177-3AD203B41FA5}">
                      <a16:colId xmlns:a16="http://schemas.microsoft.com/office/drawing/2014/main" val="2525899522"/>
                    </a:ext>
                  </a:extLst>
                </a:gridCol>
                <a:gridCol w="2856442">
                  <a:extLst>
                    <a:ext uri="{9D8B030D-6E8A-4147-A177-3AD203B41FA5}">
                      <a16:colId xmlns:a16="http://schemas.microsoft.com/office/drawing/2014/main" val="1204518914"/>
                    </a:ext>
                  </a:extLst>
                </a:gridCol>
              </a:tblGrid>
              <a:tr h="649167">
                <a:tc>
                  <a:txBody>
                    <a:bodyPr/>
                    <a:lstStyle/>
                    <a:p>
                      <a:r>
                        <a:rPr lang="it-IT" sz="1700" dirty="0" smtClean="0"/>
                        <a:t>Type</a:t>
                      </a:r>
                      <a:r>
                        <a:rPr lang="it-IT" sz="1700" baseline="0" dirty="0" smtClean="0"/>
                        <a:t> of Analysis</a:t>
                      </a:r>
                      <a:endParaRPr lang="it-IT" sz="1700" dirty="0"/>
                    </a:p>
                  </a:txBody>
                  <a:tcPr marL="91444" marR="91444" marT="45718" marB="45718" anchor="ctr"/>
                </a:tc>
                <a:tc>
                  <a:txBody>
                    <a:bodyPr/>
                    <a:lstStyle/>
                    <a:p>
                      <a:r>
                        <a:rPr lang="it-IT" sz="1700" dirty="0" smtClean="0"/>
                        <a:t>Methods</a:t>
                      </a:r>
                      <a:endParaRPr lang="it-IT" sz="1700" dirty="0"/>
                    </a:p>
                  </a:txBody>
                  <a:tcPr marL="91444" marR="91444" marT="45718" marB="45718" anchor="ctr"/>
                </a:tc>
                <a:tc>
                  <a:txBody>
                    <a:bodyPr/>
                    <a:lstStyle/>
                    <a:p>
                      <a:r>
                        <a:rPr lang="it-IT" sz="1700" dirty="0" smtClean="0"/>
                        <a:t>Main</a:t>
                      </a:r>
                      <a:r>
                        <a:rPr lang="it-IT" sz="1700" baseline="0" dirty="0" smtClean="0"/>
                        <a:t> Aims</a:t>
                      </a:r>
                      <a:endParaRPr lang="it-IT" sz="1700" dirty="0"/>
                    </a:p>
                  </a:txBody>
                  <a:tcPr marL="91444" marR="91444" marT="45718" marB="45718" anchor="ctr"/>
                </a:tc>
                <a:extLst>
                  <a:ext uri="{0D108BD9-81ED-4DB2-BD59-A6C34878D82A}">
                    <a16:rowId xmlns:a16="http://schemas.microsoft.com/office/drawing/2014/main" val="1345609616"/>
                  </a:ext>
                </a:extLst>
              </a:tr>
              <a:tr h="1678766">
                <a:tc rowSpan="2">
                  <a:txBody>
                    <a:bodyPr/>
                    <a:lstStyle/>
                    <a:p>
                      <a:pPr marL="0" algn="l" defTabSz="457200" rtl="0" eaLnBrk="1" latinLnBrk="0" hangingPunct="1"/>
                      <a:r>
                        <a:rPr lang="it-IT" sz="1700" kern="1200" dirty="0" smtClean="0">
                          <a:solidFill>
                            <a:schemeClr val="dk1"/>
                          </a:solidFill>
                          <a:latin typeface="+mn-lt"/>
                          <a:ea typeface="+mn-ea"/>
                          <a:cs typeface="+mn-cs"/>
                        </a:rPr>
                        <a:t>Connectivity</a:t>
                      </a:r>
                    </a:p>
                    <a:p>
                      <a:pPr marL="0" algn="l" defTabSz="457200" rtl="0" eaLnBrk="1" latinLnBrk="0" hangingPunct="1"/>
                      <a:endParaRPr lang="it-IT" sz="1700" kern="1200" dirty="0" smtClean="0">
                        <a:solidFill>
                          <a:schemeClr val="dk1"/>
                        </a:solidFill>
                        <a:latin typeface="+mn-lt"/>
                        <a:ea typeface="+mn-ea"/>
                        <a:cs typeface="+mn-cs"/>
                      </a:endParaRPr>
                    </a:p>
                    <a:p>
                      <a:pPr marL="0" algn="l" defTabSz="457200" rtl="0" eaLnBrk="1" latinLnBrk="0" hangingPunct="1"/>
                      <a:r>
                        <a:rPr lang="it-IT" sz="1500" kern="1200" dirty="0" smtClean="0">
                          <a:solidFill>
                            <a:schemeClr val="dk1"/>
                          </a:solidFill>
                          <a:latin typeface="+mn-lt"/>
                          <a:ea typeface="+mn-ea"/>
                          <a:cs typeface="+mn-cs"/>
                        </a:rPr>
                        <a:t>Considering</a:t>
                      </a:r>
                      <a:r>
                        <a:rPr lang="it-IT" sz="1500" kern="1200" baseline="0" dirty="0" smtClean="0">
                          <a:solidFill>
                            <a:schemeClr val="dk1"/>
                          </a:solidFill>
                          <a:latin typeface="+mn-lt"/>
                          <a:ea typeface="+mn-ea"/>
                          <a:cs typeface="+mn-cs"/>
                        </a:rPr>
                        <a:t> two frequency bands: Delta and Gamma</a:t>
                      </a:r>
                      <a:endParaRPr lang="it-IT" sz="1500" kern="1200" dirty="0">
                        <a:solidFill>
                          <a:schemeClr val="dk1"/>
                        </a:solidFill>
                        <a:latin typeface="+mn-lt"/>
                        <a:ea typeface="+mn-ea"/>
                        <a:cs typeface="+mn-cs"/>
                      </a:endParaRPr>
                    </a:p>
                  </a:txBody>
                  <a:tcPr marL="91444" marR="91444" marT="45718" marB="45718" anchor="ctr">
                    <a:solidFill>
                      <a:schemeClr val="accent1">
                        <a:lumMod val="40000"/>
                        <a:lumOff val="60000"/>
                      </a:schemeClr>
                    </a:solidFill>
                  </a:tcPr>
                </a:tc>
                <a:tc>
                  <a:txBody>
                    <a:bodyPr/>
                    <a:lstStyle/>
                    <a:p>
                      <a:pPr marL="0" algn="l" defTabSz="457200" rtl="0" eaLnBrk="1" latinLnBrk="0" hangingPunct="1"/>
                      <a:r>
                        <a:rPr lang="it-IT" sz="1700" kern="1200" dirty="0" smtClean="0">
                          <a:solidFill>
                            <a:schemeClr val="dk1"/>
                          </a:solidFill>
                          <a:latin typeface="+mn-lt"/>
                          <a:ea typeface="+mn-ea"/>
                          <a:cs typeface="+mn-cs"/>
                        </a:rPr>
                        <a:t>Directed</a:t>
                      </a:r>
                      <a:r>
                        <a:rPr lang="it-IT" sz="1700" kern="1200" baseline="0" dirty="0" smtClean="0">
                          <a:solidFill>
                            <a:schemeClr val="dk1"/>
                          </a:solidFill>
                          <a:latin typeface="+mn-lt"/>
                          <a:ea typeface="+mn-ea"/>
                          <a:cs typeface="+mn-cs"/>
                        </a:rPr>
                        <a:t> Transfer Function (DTF)</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indent="-285750" algn="just">
                        <a:buFont typeface="Arial" panose="020B0604020202020204" pitchFamily="34" charset="0"/>
                        <a:buChar char="•"/>
                        <a:defRPr/>
                      </a:pPr>
                      <a:r>
                        <a:rPr lang="en-US" sz="1700" dirty="0" smtClean="0"/>
                        <a:t>Analyze the functional meaning of the adoption of re-reference styles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a:t>
                      </a:r>
                      <a:r>
                        <a:rPr lang="en-GB" sz="1700" baseline="0" dirty="0" smtClean="0"/>
                        <a:t> to the </a:t>
                      </a:r>
                      <a:r>
                        <a:rPr lang="en-GB" sz="1700" dirty="0" smtClean="0"/>
                        <a:t>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1488331090"/>
                  </a:ext>
                </a:extLst>
              </a:tr>
              <a:tr h="1724360">
                <a:tc vMerge="1">
                  <a:txBody>
                    <a:bodyPr/>
                    <a:lstStyle/>
                    <a:p>
                      <a:pPr marL="0" algn="l" defTabSz="457200" rtl="0" eaLnBrk="1" latinLnBrk="0" hangingPunct="1"/>
                      <a:endParaRPr lang="it-IT" sz="18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1700" kern="1200" baseline="0" dirty="0" smtClean="0">
                          <a:solidFill>
                            <a:schemeClr val="dk1"/>
                          </a:solidFill>
                          <a:latin typeface="+mn-lt"/>
                          <a:ea typeface="+mn-ea"/>
                          <a:cs typeface="+mn-cs"/>
                        </a:rPr>
                        <a:t>Adaptive DTF </a:t>
                      </a:r>
                    </a:p>
                    <a:p>
                      <a:pPr marL="0" algn="l" defTabSz="457200" rtl="0" eaLnBrk="1" latinLnBrk="0" hangingPunct="1"/>
                      <a:r>
                        <a:rPr lang="it-IT" sz="1700" kern="1200" baseline="0" dirty="0" smtClean="0">
                          <a:solidFill>
                            <a:schemeClr val="dk1"/>
                          </a:solidFill>
                          <a:latin typeface="+mn-lt"/>
                          <a:ea typeface="+mn-ea"/>
                          <a:cs typeface="+mn-cs"/>
                        </a:rPr>
                        <a:t>(</a:t>
                      </a:r>
                      <a:r>
                        <a:rPr lang="it-IT" sz="1700" kern="1200" dirty="0" smtClean="0">
                          <a:solidFill>
                            <a:schemeClr val="dk1"/>
                          </a:solidFill>
                          <a:latin typeface="+mn-lt"/>
                          <a:ea typeface="+mn-ea"/>
                          <a:cs typeface="+mn-cs"/>
                        </a:rPr>
                        <a:t>Time</a:t>
                      </a:r>
                      <a:r>
                        <a:rPr lang="it-IT" sz="1700" kern="1200" baseline="0" dirty="0" smtClean="0">
                          <a:solidFill>
                            <a:schemeClr val="dk1"/>
                          </a:solidFill>
                          <a:latin typeface="+mn-lt"/>
                          <a:ea typeface="+mn-ea"/>
                          <a:cs typeface="+mn-cs"/>
                        </a:rPr>
                        <a:t> Varying ) (ADTF)</a:t>
                      </a:r>
                    </a:p>
                    <a:p>
                      <a:pPr marL="0" algn="l" defTabSz="457200" rtl="0" eaLnBrk="1" latinLnBrk="0" hangingPunct="1"/>
                      <a:r>
                        <a:rPr lang="it-IT" sz="1700" kern="1200" baseline="0" dirty="0" smtClean="0">
                          <a:solidFill>
                            <a:schemeClr val="dk1"/>
                          </a:solidFill>
                          <a:latin typeface="+mn-lt"/>
                          <a:ea typeface="+mn-ea"/>
                          <a:cs typeface="+mn-cs"/>
                        </a:rPr>
                        <a:t>+</a:t>
                      </a:r>
                    </a:p>
                    <a:p>
                      <a:pPr marL="0" algn="l" defTabSz="457200" rtl="0" eaLnBrk="1" latinLnBrk="0" hangingPunct="1"/>
                      <a:r>
                        <a:rPr lang="it-IT" sz="1700" kern="1200" baseline="0" dirty="0" smtClean="0">
                          <a:solidFill>
                            <a:schemeClr val="dk1"/>
                          </a:solidFill>
                          <a:latin typeface="+mn-lt"/>
                          <a:ea typeface="+mn-ea"/>
                          <a:cs typeface="+mn-cs"/>
                        </a:rPr>
                        <a:t>Statistical Analysis</a:t>
                      </a:r>
                    </a:p>
                    <a:p>
                      <a:pPr marL="0" algn="l" defTabSz="457200" rtl="0" eaLnBrk="1" latinLnBrk="0" hangingPunct="1"/>
                      <a:r>
                        <a:rPr lang="it-IT" sz="1700" kern="1200" baseline="0" dirty="0" smtClean="0">
                          <a:solidFill>
                            <a:schemeClr val="dk1"/>
                          </a:solidFill>
                          <a:latin typeface="+mn-lt"/>
                          <a:ea typeface="+mn-ea"/>
                          <a:cs typeface="+mn-cs"/>
                        </a:rPr>
                        <a:t>(ANOVA/MANOVA)</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Investigate the role of the reactivation phenomenon (down-state)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 to the levels of 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379109641"/>
                  </a:ext>
                </a:extLst>
              </a:tr>
              <a:tr h="1127719">
                <a:tc>
                  <a:txBody>
                    <a:bodyPr/>
                    <a:lstStyle/>
                    <a:p>
                      <a:r>
                        <a:rPr lang="it-IT" sz="1700" dirty="0" smtClean="0"/>
                        <a:t>Feature Extraction (FE) </a:t>
                      </a:r>
                      <a:endParaRPr lang="it-IT" sz="1700" dirty="0"/>
                    </a:p>
                  </a:txBody>
                  <a:tcPr marL="91444" marR="91444" marT="45718" marB="45718"/>
                </a:tc>
                <a:tc>
                  <a:txBody>
                    <a:bodyPr/>
                    <a:lstStyle/>
                    <a:p>
                      <a:r>
                        <a:rPr lang="it-IT" sz="1700" dirty="0" smtClean="0"/>
                        <a:t>Standard</a:t>
                      </a:r>
                      <a:r>
                        <a:rPr lang="it-IT" sz="1700" baseline="0" dirty="0" smtClean="0"/>
                        <a:t> Deviation </a:t>
                      </a:r>
                      <a:r>
                        <a:rPr lang="it-IT" sz="1700" i="1" baseline="0" dirty="0" smtClean="0"/>
                        <a:t>vs</a:t>
                      </a:r>
                      <a:r>
                        <a:rPr lang="it-IT" sz="1700" baseline="0" dirty="0" smtClean="0"/>
                        <a:t> Wavelet coefficients </a:t>
                      </a:r>
                    </a:p>
                    <a:p>
                      <a:r>
                        <a:rPr lang="it-IT" sz="1700" baseline="0" dirty="0" smtClean="0"/>
                        <a:t>+</a:t>
                      </a:r>
                    </a:p>
                    <a:p>
                      <a:r>
                        <a:rPr lang="it-IT" sz="1700" baseline="0" dirty="0" smtClean="0"/>
                        <a:t>ANN classification.</a:t>
                      </a:r>
                      <a:endParaRPr lang="it-IT" sz="1700" dirty="0"/>
                    </a:p>
                  </a:txBody>
                  <a:tcPr marL="91444" marR="91444" marT="45718" marB="45718"/>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t>Classify WAKE/NREM Sleep states</a:t>
                      </a:r>
                      <a:endParaRPr lang="it-IT" sz="1700" dirty="0"/>
                    </a:p>
                  </a:txBody>
                  <a:tcPr marL="91444" marR="91444" marT="45718" marB="45718"/>
                </a:tc>
                <a:extLst>
                  <a:ext uri="{0D108BD9-81ED-4DB2-BD59-A6C34878D82A}">
                    <a16:rowId xmlns:a16="http://schemas.microsoft.com/office/drawing/2014/main" val="2145147203"/>
                  </a:ext>
                </a:extLst>
              </a:tr>
            </a:tbl>
          </a:graphicData>
        </a:graphic>
      </p:graphicFrame>
      <p:sp>
        <p:nvSpPr>
          <p:cNvPr id="2" name="Rectangle 1"/>
          <p:cNvSpPr/>
          <p:nvPr/>
        </p:nvSpPr>
        <p:spPr>
          <a:xfrm>
            <a:off x="250824" y="1484784"/>
            <a:ext cx="5642224" cy="2587426"/>
          </a:xfrm>
          <a:prstGeom prst="rect">
            <a:avLst/>
          </a:prstGeom>
          <a:noFill/>
          <a:ln w="127000" cmpd="dbl">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698324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bwMode="auto">
          <a:xfrm>
            <a:off x="457200" y="1124744"/>
            <a:ext cx="8229600" cy="4968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en-US" altLang="it-IT" sz="3000" dirty="0" smtClean="0">
                <a:ea typeface="ＭＳ Ｐゴシック" panose="020B0600070205080204" pitchFamily="34" charset="-128"/>
              </a:rPr>
              <a:t>Multivariate </a:t>
            </a:r>
            <a:r>
              <a:rPr lang="en-US" altLang="it-IT" sz="3000" dirty="0" err="1" smtClean="0">
                <a:ea typeface="ＭＳ Ｐゴシック" panose="020B0600070205080204" pitchFamily="34" charset="-128"/>
              </a:rPr>
              <a:t>AutoRegressive</a:t>
            </a:r>
            <a:r>
              <a:rPr lang="en-US" altLang="it-IT" sz="3000" dirty="0" smtClean="0">
                <a:ea typeface="ＭＳ Ｐゴシック" panose="020B0600070205080204" pitchFamily="34" charset="-128"/>
              </a:rPr>
              <a:t> model (MVAR):</a:t>
            </a:r>
          </a:p>
          <a:p>
            <a:pPr marL="0" indent="0" algn="just">
              <a:buNone/>
            </a:pPr>
            <a:endParaRPr lang="en-US" altLang="it-IT" sz="3000" dirty="0" smtClean="0">
              <a:ea typeface="ＭＳ Ｐゴシック" panose="020B0600070205080204" pitchFamily="34" charset="-128"/>
            </a:endParaRPr>
          </a:p>
          <a:p>
            <a:pPr algn="just"/>
            <a:r>
              <a:rPr lang="en-US" altLang="it-IT" sz="3000" dirty="0">
                <a:ea typeface="ＭＳ Ｐゴシック" panose="020B0600070205080204" pitchFamily="34" charset="-128"/>
              </a:rPr>
              <a:t>P</a:t>
            </a:r>
            <a:r>
              <a:rPr lang="en-US" altLang="it-IT" sz="3000" dirty="0" smtClean="0">
                <a:ea typeface="ＭＳ Ｐゴシック" panose="020B0600070205080204" pitchFamily="34" charset="-128"/>
              </a:rPr>
              <a:t>attern from a unique model estimated on the whole </a:t>
            </a:r>
            <a:r>
              <a:rPr lang="en-US" altLang="it-IT" sz="3000" b="1" dirty="0" smtClean="0">
                <a:ea typeface="ＭＳ Ｐゴシック" panose="020B0600070205080204" pitchFamily="34" charset="-128"/>
              </a:rPr>
              <a:t>set of signals</a:t>
            </a:r>
          </a:p>
          <a:p>
            <a:pPr algn="just"/>
            <a:r>
              <a:rPr lang="en-US" altLang="it-IT" sz="3000" b="1" dirty="0">
                <a:ea typeface="ＭＳ Ｐゴシック" panose="020B0600070205080204" pitchFamily="34" charset="-128"/>
              </a:rPr>
              <a:t>R</a:t>
            </a:r>
            <a:r>
              <a:rPr lang="en-US" altLang="it-IT" sz="3000" b="1" dirty="0" smtClean="0">
                <a:ea typeface="ＭＳ Ｐゴシック" panose="020B0600070205080204" pitchFamily="34" charset="-128"/>
              </a:rPr>
              <a:t>eciprocal interactions </a:t>
            </a:r>
            <a:r>
              <a:rPr lang="en-US" altLang="it-IT" sz="3000" dirty="0" smtClean="0">
                <a:ea typeface="ＭＳ Ｐゴシック" panose="020B0600070205080204" pitchFamily="34" charset="-128"/>
              </a:rPr>
              <a:t>are taken into account</a:t>
            </a:r>
          </a:p>
          <a:p>
            <a:pPr algn="just"/>
            <a:r>
              <a:rPr lang="en-US" altLang="it-IT" sz="3000" dirty="0">
                <a:ea typeface="ＭＳ Ｐゴシック" panose="020B0600070205080204" pitchFamily="34" charset="-128"/>
              </a:rPr>
              <a:t>A</a:t>
            </a:r>
            <a:r>
              <a:rPr lang="en-US" altLang="it-IT" sz="3000" dirty="0" smtClean="0">
                <a:ea typeface="ＭＳ Ｐゴシック" panose="020B0600070205080204" pitchFamily="34" charset="-128"/>
              </a:rPr>
              <a:t>llows to recognize the </a:t>
            </a:r>
            <a:r>
              <a:rPr lang="en-US" altLang="it-IT" sz="3000" b="1" dirty="0" smtClean="0">
                <a:ea typeface="ＭＳ Ｐゴシック" panose="020B0600070205080204" pitchFamily="34" charset="-128"/>
              </a:rPr>
              <a:t>direction</a:t>
            </a:r>
            <a:r>
              <a:rPr lang="en-US" altLang="it-IT" sz="3000" dirty="0" smtClean="0">
                <a:ea typeface="ＭＳ Ｐゴシック" panose="020B0600070205080204" pitchFamily="34" charset="-128"/>
              </a:rPr>
              <a:t> of signals propagation</a:t>
            </a:r>
          </a:p>
          <a:p>
            <a:pPr algn="just"/>
            <a:r>
              <a:rPr lang="en-US" altLang="it-IT" sz="3000" dirty="0">
                <a:ea typeface="ＭＳ Ｐゴシック" panose="020B0600070205080204" pitchFamily="34" charset="-128"/>
              </a:rPr>
              <a:t>A</a:t>
            </a:r>
            <a:r>
              <a:rPr lang="en-US" altLang="it-IT" sz="3000" dirty="0" smtClean="0">
                <a:ea typeface="ＭＳ Ｐゴシック" panose="020B0600070205080204" pitchFamily="34" charset="-128"/>
              </a:rPr>
              <a:t>llows to derive </a:t>
            </a:r>
            <a:r>
              <a:rPr lang="en-US" altLang="it-IT" sz="3000" b="1" dirty="0" smtClean="0">
                <a:ea typeface="ＭＳ Ｐゴシック" panose="020B0600070205080204" pitchFamily="34" charset="-128"/>
              </a:rPr>
              <a:t>time/frequency</a:t>
            </a:r>
            <a:r>
              <a:rPr lang="en-US" altLang="it-IT" sz="3000" dirty="0" smtClean="0">
                <a:ea typeface="ＭＳ Ｐゴシック" panose="020B0600070205080204" pitchFamily="34" charset="-128"/>
              </a:rPr>
              <a:t> domain </a:t>
            </a:r>
            <a:r>
              <a:rPr lang="en-US" altLang="it-IT" sz="3000" b="1" dirty="0" smtClean="0">
                <a:ea typeface="ＭＳ Ｐゴシック" panose="020B0600070205080204" pitchFamily="34" charset="-128"/>
              </a:rPr>
              <a:t>images</a:t>
            </a:r>
            <a:r>
              <a:rPr lang="en-US" altLang="it-IT" sz="3000" dirty="0" smtClean="0">
                <a:ea typeface="ＭＳ Ｐゴシック" panose="020B0600070205080204" pitchFamily="34" charset="-128"/>
              </a:rPr>
              <a:t> by using model coefficients and their </a:t>
            </a:r>
            <a:r>
              <a:rPr lang="en-US" altLang="it-IT" sz="3000" b="1" dirty="0" smtClean="0">
                <a:ea typeface="ＭＳ Ｐゴシック" panose="020B0600070205080204" pitchFamily="34" charset="-128"/>
              </a:rPr>
              <a:t>spectral properties</a:t>
            </a:r>
          </a:p>
        </p:txBody>
      </p:sp>
      <p:sp>
        <p:nvSpPr>
          <p:cNvPr id="41987" name="Title 1"/>
          <p:cNvSpPr>
            <a:spLocks noGrp="1"/>
          </p:cNvSpPr>
          <p:nvPr>
            <p:ph type="title"/>
          </p:nvPr>
        </p:nvSpPr>
        <p:spPr bwMode="auto">
          <a:xfrm>
            <a:off x="457200" y="274638"/>
            <a:ext cx="8229600" cy="63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it-IT" dirty="0">
                <a:ea typeface="ＭＳ Ｐゴシック" panose="020B0600070205080204" pitchFamily="34" charset="-128"/>
              </a:rPr>
              <a:t>Multivariate </a:t>
            </a:r>
            <a:r>
              <a:rPr lang="en-US" altLang="it-IT" dirty="0" err="1">
                <a:ea typeface="ＭＳ Ｐゴシック" panose="020B0600070205080204" pitchFamily="34" charset="-128"/>
              </a:rPr>
              <a:t>AutoRegressive</a:t>
            </a:r>
            <a:r>
              <a:rPr lang="en-US" altLang="it-IT" dirty="0">
                <a:ea typeface="ＭＳ Ｐゴシック" panose="020B0600070205080204" pitchFamily="34" charset="-128"/>
              </a:rPr>
              <a:t> model</a:t>
            </a: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 calcmode="lin" valueType="num">
                                      <p:cBhvr additive="base">
                                        <p:cTn id="7"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6">
                                            <p:txEl>
                                              <p:pRg st="3" end="3"/>
                                            </p:txEl>
                                          </p:spTgt>
                                        </p:tgtEl>
                                        <p:attrNameLst>
                                          <p:attrName>style.visibility</p:attrName>
                                        </p:attrNameLst>
                                      </p:cBhvr>
                                      <p:to>
                                        <p:strVal val="visible"/>
                                      </p:to>
                                    </p:set>
                                    <p:anim calcmode="lin" valueType="num">
                                      <p:cBhvr additive="base">
                                        <p:cTn id="11"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anim calcmode="lin" valueType="num">
                                      <p:cBhvr additive="base">
                                        <p:cTn id="15"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8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986">
                                            <p:txEl>
                                              <p:pRg st="5" end="5"/>
                                            </p:txEl>
                                          </p:spTgt>
                                        </p:tgtEl>
                                        <p:attrNameLst>
                                          <p:attrName>style.visibility</p:attrName>
                                        </p:attrNameLst>
                                      </p:cBhvr>
                                      <p:to>
                                        <p:strVal val="visible"/>
                                      </p:to>
                                    </p:set>
                                    <p:anim calcmode="lin" valueType="num">
                                      <p:cBhvr additive="base">
                                        <p:cTn id="19" dur="500" fill="hold"/>
                                        <p:tgtEl>
                                          <p:spTgt spid="4198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157191"/>
                <a:ext cx="8229600" cy="5069160"/>
              </a:xfrm>
            </p:spPr>
            <p:txBody>
              <a:bodyPr/>
              <a:lstStyle/>
              <a:p>
                <a:pPr marL="0" indent="0">
                  <a:buNone/>
                </a:pPr>
                <a14:m>
                  <m:oMathPara xmlns:m="http://schemas.openxmlformats.org/officeDocument/2006/math">
                    <m:oMathParaPr>
                      <m:jc m:val="centerGroup"/>
                    </m:oMathParaPr>
                    <m:oMath xmlns:m="http://schemas.openxmlformats.org/officeDocument/2006/math">
                      <m:r>
                        <a:rPr lang="it-IT" altLang="it-IT" b="0" i="1" smtClean="0">
                          <a:latin typeface="Cambria Math" panose="02040503050406030204" pitchFamily="18" charset="0"/>
                          <a:ea typeface="ＭＳ Ｐゴシック" panose="020B0600070205080204" pitchFamily="34" charset="-128"/>
                        </a:rPr>
                        <m:t>𝑦</m:t>
                      </m:r>
                      <m:d>
                        <m:dPr>
                          <m:ctrlPr>
                            <a:rPr lang="it-IT" altLang="it-IT" b="0" i="1" smtClean="0">
                              <a:latin typeface="Cambria Math" panose="02040503050406030204" pitchFamily="18" charset="0"/>
                              <a:ea typeface="ＭＳ Ｐゴシック" panose="020B0600070205080204" pitchFamily="34" charset="-128"/>
                            </a:rPr>
                          </m:ctrlPr>
                        </m:dPr>
                        <m:e>
                          <m:r>
                            <a:rPr lang="it-IT" altLang="it-IT" b="0" i="1" smtClean="0">
                              <a:latin typeface="Cambria Math" panose="02040503050406030204" pitchFamily="18" charset="0"/>
                              <a:ea typeface="ＭＳ Ｐゴシック" panose="020B0600070205080204" pitchFamily="34" charset="-128"/>
                            </a:rPr>
                            <m:t>𝑡</m:t>
                          </m:r>
                        </m:e>
                      </m:d>
                      <m:r>
                        <a:rPr lang="it-IT" altLang="it-IT" b="0" i="1" smtClean="0">
                          <a:latin typeface="Cambria Math" panose="02040503050406030204" pitchFamily="18" charset="0"/>
                          <a:ea typeface="ＭＳ Ｐゴシック" panose="020B0600070205080204" pitchFamily="34" charset="-128"/>
                        </a:rPr>
                        <m:t>=−</m:t>
                      </m:r>
                      <m:nary>
                        <m:naryPr>
                          <m:chr m:val="∑"/>
                          <m:ctrlPr>
                            <a:rPr lang="it-IT" altLang="it-IT" b="0" i="1" smtClean="0">
                              <a:latin typeface="Cambria Math" panose="02040503050406030204" pitchFamily="18" charset="0"/>
                              <a:ea typeface="ＭＳ Ｐゴシック" panose="020B0600070205080204" pitchFamily="34" charset="-128"/>
                            </a:rPr>
                          </m:ctrlPr>
                        </m:naryPr>
                        <m:sub>
                          <m:r>
                            <m:rPr>
                              <m:brk m:alnAt="23"/>
                            </m:rPr>
                            <a:rPr lang="it-IT" altLang="it-IT" b="0" i="1" smtClean="0">
                              <a:latin typeface="Cambria Math" panose="02040503050406030204" pitchFamily="18" charset="0"/>
                              <a:ea typeface="ＭＳ Ｐゴシック" panose="020B0600070205080204" pitchFamily="34" charset="-128"/>
                            </a:rPr>
                            <m:t>𝑘</m:t>
                          </m:r>
                          <m:r>
                            <a:rPr lang="it-IT" altLang="it-IT" b="0" i="1" smtClean="0">
                              <a:latin typeface="Cambria Math" panose="02040503050406030204" pitchFamily="18" charset="0"/>
                              <a:ea typeface="ＭＳ Ｐゴシック" panose="020B0600070205080204" pitchFamily="34" charset="-128"/>
                            </a:rPr>
                            <m:t>=1</m:t>
                          </m:r>
                        </m:sub>
                        <m:sup>
                          <m:r>
                            <a:rPr lang="it-IT" altLang="it-IT" b="0" i="1" smtClean="0">
                              <a:latin typeface="Cambria Math" panose="02040503050406030204" pitchFamily="18" charset="0"/>
                              <a:ea typeface="ＭＳ Ｐゴシック" panose="020B0600070205080204" pitchFamily="34" charset="-128"/>
                            </a:rPr>
                            <m:t>𝑝</m:t>
                          </m:r>
                        </m:sup>
                        <m:e>
                          <m:r>
                            <a:rPr lang="it-IT" altLang="it-IT" b="0" i="1" smtClean="0">
                              <a:latin typeface="Cambria Math" panose="02040503050406030204" pitchFamily="18" charset="0"/>
                              <a:ea typeface="ＭＳ Ｐゴシック" panose="020B0600070205080204" pitchFamily="34" charset="-128"/>
                            </a:rPr>
                            <m:t>𝐴</m:t>
                          </m:r>
                          <m:d>
                            <m:dPr>
                              <m:ctrlPr>
                                <a:rPr lang="it-IT" altLang="it-IT" b="0" i="1" smtClean="0">
                                  <a:latin typeface="Cambria Math" panose="02040503050406030204" pitchFamily="18" charset="0"/>
                                  <a:ea typeface="ＭＳ Ｐゴシック" panose="020B0600070205080204" pitchFamily="34" charset="-128"/>
                                </a:rPr>
                              </m:ctrlPr>
                            </m:dPr>
                            <m:e>
                              <m:r>
                                <a:rPr lang="it-IT" altLang="it-IT" b="0" i="1" smtClean="0">
                                  <a:latin typeface="Cambria Math" panose="02040503050406030204" pitchFamily="18" charset="0"/>
                                  <a:ea typeface="ＭＳ Ｐゴシック" panose="020B0600070205080204" pitchFamily="34" charset="-128"/>
                                </a:rPr>
                                <m:t>𝑘</m:t>
                              </m:r>
                            </m:e>
                          </m:d>
                          <m:r>
                            <a:rPr lang="it-IT" altLang="it-IT" b="0" i="1" smtClean="0">
                              <a:latin typeface="Cambria Math" panose="02040503050406030204" pitchFamily="18" charset="0"/>
                              <a:ea typeface="ＭＳ Ｐゴシック" panose="020B0600070205080204" pitchFamily="34" charset="-128"/>
                            </a:rPr>
                            <m:t>𝑦</m:t>
                          </m:r>
                          <m:d>
                            <m:dPr>
                              <m:ctrlPr>
                                <a:rPr lang="it-IT" altLang="it-IT" b="0" i="1" smtClean="0">
                                  <a:latin typeface="Cambria Math" panose="02040503050406030204" pitchFamily="18" charset="0"/>
                                  <a:ea typeface="ＭＳ Ｐゴシック" panose="020B0600070205080204" pitchFamily="34" charset="-128"/>
                                </a:rPr>
                              </m:ctrlPr>
                            </m:dPr>
                            <m:e>
                              <m:r>
                                <a:rPr lang="it-IT" altLang="it-IT" b="0" i="1" smtClean="0">
                                  <a:latin typeface="Cambria Math" panose="02040503050406030204" pitchFamily="18" charset="0"/>
                                  <a:ea typeface="ＭＳ Ｐゴシック" panose="020B0600070205080204" pitchFamily="34" charset="-128"/>
                                </a:rPr>
                                <m:t>𝑡</m:t>
                              </m:r>
                              <m:r>
                                <a:rPr lang="it-IT" altLang="it-IT" b="0" i="1" smtClean="0">
                                  <a:latin typeface="Cambria Math" panose="02040503050406030204" pitchFamily="18" charset="0"/>
                                  <a:ea typeface="ＭＳ Ｐゴシック" panose="020B0600070205080204" pitchFamily="34" charset="-128"/>
                                </a:rPr>
                                <m:t>−</m:t>
                              </m:r>
                              <m:r>
                                <a:rPr lang="it-IT" altLang="it-IT" b="0" i="1" smtClean="0">
                                  <a:latin typeface="Cambria Math" panose="02040503050406030204" pitchFamily="18" charset="0"/>
                                  <a:ea typeface="ＭＳ Ｐゴシック" panose="020B0600070205080204" pitchFamily="34" charset="-128"/>
                                </a:rPr>
                                <m:t>𝑘</m:t>
                              </m:r>
                            </m:e>
                          </m:d>
                          <m:r>
                            <a:rPr lang="it-IT" altLang="it-IT" b="0" i="1" smtClean="0">
                              <a:latin typeface="Cambria Math" panose="02040503050406030204" pitchFamily="18" charset="0"/>
                              <a:ea typeface="ＭＳ Ｐゴシック" panose="020B0600070205080204" pitchFamily="34" charset="-128"/>
                            </a:rPr>
                            <m:t>+</m:t>
                          </m:r>
                          <m:r>
                            <a:rPr lang="it-IT" altLang="it-IT" b="0" i="1" smtClean="0">
                              <a:latin typeface="Cambria Math" panose="02040503050406030204" pitchFamily="18" charset="0"/>
                              <a:ea typeface="ＭＳ Ｐゴシック" panose="020B0600070205080204" pitchFamily="34" charset="-128"/>
                            </a:rPr>
                            <m:t>𝑢</m:t>
                          </m:r>
                          <m:d>
                            <m:dPr>
                              <m:ctrlPr>
                                <a:rPr lang="it-IT" altLang="it-IT" b="0" i="1" smtClean="0">
                                  <a:latin typeface="Cambria Math" panose="02040503050406030204" pitchFamily="18" charset="0"/>
                                  <a:ea typeface="ＭＳ Ｐゴシック" panose="020B0600070205080204" pitchFamily="34" charset="-128"/>
                                </a:rPr>
                              </m:ctrlPr>
                            </m:dPr>
                            <m:e>
                              <m:r>
                                <a:rPr lang="it-IT" altLang="it-IT" b="0" i="1" smtClean="0">
                                  <a:latin typeface="Cambria Math" panose="02040503050406030204" pitchFamily="18" charset="0"/>
                                  <a:ea typeface="ＭＳ Ｐゴシック" panose="020B0600070205080204" pitchFamily="34" charset="-128"/>
                                </a:rPr>
                                <m:t>𝑡</m:t>
                              </m:r>
                            </m:e>
                          </m:d>
                        </m:e>
                      </m:nary>
                    </m:oMath>
                  </m:oMathPara>
                </a14:m>
                <a:endParaRPr lang="it-IT" altLang="it-IT" b="0" dirty="0" smtClean="0">
                  <a:latin typeface="Arial" panose="020B0604020202020204" pitchFamily="34" charset="0"/>
                  <a:ea typeface="ＭＳ Ｐゴシック" panose="020B0600070205080204" pitchFamily="34" charset="-128"/>
                </a:endParaRPr>
              </a:p>
              <a:p>
                <a:endParaRPr lang="en-US" altLang="it-IT" sz="2600" dirty="0" smtClean="0">
                  <a:latin typeface="Arial" panose="020B0604020202020204" pitchFamily="34" charset="0"/>
                  <a:ea typeface="ＭＳ Ｐゴシック" panose="020B0600070205080204" pitchFamily="34" charset="-128"/>
                </a:endParaRPr>
              </a:p>
              <a:p>
                <a:pPr marL="0" indent="0" algn="just">
                  <a:buNone/>
                </a:pPr>
                <a:r>
                  <a:rPr lang="en-US" altLang="it-IT" sz="2200" dirty="0" smtClean="0">
                    <a:ea typeface="ＭＳ Ｐゴシック" panose="020B0600070205080204" pitchFamily="34" charset="-128"/>
                  </a:rPr>
                  <a:t>Where</a:t>
                </a:r>
              </a:p>
              <a:p>
                <a:pPr marL="0" indent="0" algn="just">
                  <a:buNone/>
                </a:pPr>
                <a14:m>
                  <m:oMathPara xmlns:m="http://schemas.openxmlformats.org/officeDocument/2006/math">
                    <m:oMathParaPr>
                      <m:jc m:val="left"/>
                    </m:oMathParaPr>
                    <m:oMath xmlns:m="http://schemas.openxmlformats.org/officeDocument/2006/math">
                      <m:r>
                        <m:rPr>
                          <m:sty m:val="p"/>
                        </m:rPr>
                        <a:rPr lang="it-IT" altLang="it-IT" sz="2200" b="0" i="0" smtClean="0">
                          <a:latin typeface="Cambria Math" panose="02040503050406030204" pitchFamily="18" charset="0"/>
                          <a:ea typeface="ＭＳ Ｐゴシック" panose="020B0600070205080204" pitchFamily="34" charset="-128"/>
                        </a:rPr>
                        <m:t>y</m:t>
                      </m:r>
                      <m:d>
                        <m:dPr>
                          <m:ctrlPr>
                            <a:rPr lang="it-IT" altLang="it-IT" sz="2200" b="0" i="1" smtClean="0">
                              <a:latin typeface="Cambria Math" panose="02040503050406030204" pitchFamily="18" charset="0"/>
                              <a:ea typeface="ＭＳ Ｐゴシック" panose="020B0600070205080204" pitchFamily="34" charset="-128"/>
                            </a:rPr>
                          </m:ctrlPr>
                        </m:dPr>
                        <m:e>
                          <m:r>
                            <m:rPr>
                              <m:sty m:val="p"/>
                            </m:rPr>
                            <a:rPr lang="it-IT" altLang="it-IT" sz="2200" b="0" i="0" smtClean="0">
                              <a:latin typeface="Cambria Math" panose="02040503050406030204" pitchFamily="18" charset="0"/>
                              <a:ea typeface="ＭＳ Ｐゴシック" panose="020B0600070205080204" pitchFamily="34" charset="-128"/>
                            </a:rPr>
                            <m:t>t</m:t>
                          </m:r>
                        </m:e>
                      </m:d>
                      <m:r>
                        <a:rPr lang="it-IT" altLang="it-IT" sz="2200" b="0" i="0" smtClean="0">
                          <a:latin typeface="Cambria Math" panose="02040503050406030204" pitchFamily="18" charset="0"/>
                          <a:ea typeface="ＭＳ Ｐゴシック" panose="020B0600070205080204" pitchFamily="34" charset="-128"/>
                        </a:rPr>
                        <m:t>=</m:t>
                      </m:r>
                      <m:d>
                        <m:dPr>
                          <m:begChr m:val="["/>
                          <m:endChr m:val="]"/>
                          <m:ctrlPr>
                            <a:rPr lang="it-IT" altLang="it-IT" sz="2200" b="0" i="1" smtClean="0">
                              <a:latin typeface="Cambria Math" panose="02040503050406030204" pitchFamily="18" charset="0"/>
                              <a:ea typeface="ＭＳ Ｐゴシック" panose="020B0600070205080204" pitchFamily="34" charset="-128"/>
                            </a:rPr>
                          </m:ctrlPr>
                        </m:dPr>
                        <m:e>
                          <m:sSub>
                            <m:sSubPr>
                              <m:ctrlPr>
                                <a:rPr lang="it-IT" altLang="it-IT" sz="2200" b="0" i="1" smtClean="0">
                                  <a:latin typeface="Cambria Math" panose="02040503050406030204" pitchFamily="18" charset="0"/>
                                  <a:ea typeface="ＭＳ Ｐゴシック" panose="020B0600070205080204" pitchFamily="34" charset="-128"/>
                                </a:rPr>
                              </m:ctrlPr>
                            </m:sSubPr>
                            <m:e>
                              <m:r>
                                <m:rPr>
                                  <m:sty m:val="p"/>
                                </m:rPr>
                                <a:rPr lang="it-IT" altLang="it-IT" sz="2200" b="0" i="0" smtClean="0">
                                  <a:latin typeface="Cambria Math" panose="02040503050406030204" pitchFamily="18" charset="0"/>
                                  <a:ea typeface="ＭＳ Ｐゴシック" panose="020B0600070205080204" pitchFamily="34" charset="-128"/>
                                </a:rPr>
                                <m:t>y</m:t>
                              </m:r>
                            </m:e>
                            <m:sub>
                              <m:r>
                                <a:rPr lang="it-IT" altLang="it-IT" sz="2200" b="0" i="0" smtClean="0">
                                  <a:latin typeface="Cambria Math" panose="02040503050406030204" pitchFamily="18" charset="0"/>
                                  <a:ea typeface="ＭＳ Ｐゴシック" panose="020B0600070205080204" pitchFamily="34" charset="-128"/>
                                </a:rPr>
                                <m:t>1</m:t>
                              </m:r>
                            </m:sub>
                          </m:sSub>
                          <m:d>
                            <m:dPr>
                              <m:ctrlPr>
                                <a:rPr lang="it-IT" altLang="it-IT" sz="2200" b="0" i="1" smtClean="0">
                                  <a:latin typeface="Cambria Math" panose="02040503050406030204" pitchFamily="18" charset="0"/>
                                  <a:ea typeface="ＭＳ Ｐゴシック" panose="020B0600070205080204" pitchFamily="34" charset="-128"/>
                                </a:rPr>
                              </m:ctrlPr>
                            </m:dPr>
                            <m:e>
                              <m:r>
                                <m:rPr>
                                  <m:sty m:val="p"/>
                                </m:rPr>
                                <a:rPr lang="it-IT" altLang="it-IT" sz="2200" b="0" i="0" smtClean="0">
                                  <a:latin typeface="Cambria Math" panose="02040503050406030204" pitchFamily="18" charset="0"/>
                                  <a:ea typeface="ＭＳ Ｐゴシック" panose="020B0600070205080204" pitchFamily="34" charset="-128"/>
                                </a:rPr>
                                <m:t>t</m:t>
                              </m:r>
                            </m:e>
                          </m:d>
                          <m:r>
                            <a:rPr lang="it-IT" altLang="it-IT" sz="2200" b="0" i="0" smtClean="0">
                              <a:latin typeface="Cambria Math" panose="02040503050406030204" pitchFamily="18" charset="0"/>
                              <a:ea typeface="ＭＳ Ｐゴシック" panose="020B0600070205080204" pitchFamily="34" charset="-128"/>
                            </a:rPr>
                            <m:t>, </m:t>
                          </m:r>
                          <m:sSub>
                            <m:sSubPr>
                              <m:ctrlPr>
                                <a:rPr lang="it-IT" altLang="it-IT" sz="2200" b="0" i="1" smtClean="0">
                                  <a:latin typeface="Cambria Math" panose="02040503050406030204" pitchFamily="18" charset="0"/>
                                  <a:ea typeface="ＭＳ Ｐゴシック" panose="020B0600070205080204" pitchFamily="34" charset="-128"/>
                                </a:rPr>
                              </m:ctrlPr>
                            </m:sSubPr>
                            <m:e>
                              <m:r>
                                <m:rPr>
                                  <m:sty m:val="p"/>
                                </m:rPr>
                                <a:rPr lang="it-IT" altLang="it-IT" sz="2200" b="0" i="0" smtClean="0">
                                  <a:latin typeface="Cambria Math" panose="02040503050406030204" pitchFamily="18" charset="0"/>
                                  <a:ea typeface="ＭＳ Ｐゴシック" panose="020B0600070205080204" pitchFamily="34" charset="-128"/>
                                </a:rPr>
                                <m:t>y</m:t>
                              </m:r>
                            </m:e>
                            <m:sub>
                              <m:r>
                                <a:rPr lang="it-IT" altLang="it-IT" sz="2200" b="0" i="0" smtClean="0">
                                  <a:latin typeface="Cambria Math" panose="02040503050406030204" pitchFamily="18" charset="0"/>
                                  <a:ea typeface="ＭＳ Ｐゴシック" panose="020B0600070205080204" pitchFamily="34" charset="-128"/>
                                </a:rPr>
                                <m:t>2</m:t>
                              </m:r>
                            </m:sub>
                          </m:sSub>
                          <m:d>
                            <m:dPr>
                              <m:ctrlPr>
                                <a:rPr lang="it-IT" altLang="it-IT" sz="2200" b="0" i="1" smtClean="0">
                                  <a:latin typeface="Cambria Math" panose="02040503050406030204" pitchFamily="18" charset="0"/>
                                  <a:ea typeface="ＭＳ Ｐゴシック" panose="020B0600070205080204" pitchFamily="34" charset="-128"/>
                                </a:rPr>
                              </m:ctrlPr>
                            </m:dPr>
                            <m:e>
                              <m:r>
                                <m:rPr>
                                  <m:sty m:val="p"/>
                                </m:rPr>
                                <a:rPr lang="it-IT" altLang="it-IT" sz="2200" b="0" i="0" smtClean="0">
                                  <a:latin typeface="Cambria Math" panose="02040503050406030204" pitchFamily="18" charset="0"/>
                                  <a:ea typeface="ＭＳ Ｐゴシック" panose="020B0600070205080204" pitchFamily="34" charset="-128"/>
                                </a:rPr>
                                <m:t>t</m:t>
                              </m:r>
                            </m:e>
                          </m:d>
                          <m:r>
                            <a:rPr lang="it-IT" altLang="it-IT" sz="2200" b="0" i="0" smtClean="0">
                              <a:latin typeface="Cambria Math" panose="02040503050406030204" pitchFamily="18" charset="0"/>
                              <a:ea typeface="ＭＳ Ｐゴシック" panose="020B0600070205080204" pitchFamily="34" charset="-128"/>
                            </a:rPr>
                            <m:t>, …,</m:t>
                          </m:r>
                          <m:sSub>
                            <m:sSubPr>
                              <m:ctrlPr>
                                <a:rPr lang="it-IT" altLang="it-IT" sz="2200" b="0" i="1" smtClean="0">
                                  <a:latin typeface="Cambria Math" panose="02040503050406030204" pitchFamily="18" charset="0"/>
                                  <a:ea typeface="ＭＳ Ｐゴシック" panose="020B0600070205080204" pitchFamily="34" charset="-128"/>
                                </a:rPr>
                              </m:ctrlPr>
                            </m:sSubPr>
                            <m:e>
                              <m:r>
                                <m:rPr>
                                  <m:sty m:val="p"/>
                                </m:rPr>
                                <a:rPr lang="it-IT" altLang="it-IT" sz="2200" b="0" i="0" smtClean="0">
                                  <a:latin typeface="Cambria Math" panose="02040503050406030204" pitchFamily="18" charset="0"/>
                                  <a:ea typeface="ＭＳ Ｐゴシック" panose="020B0600070205080204" pitchFamily="34" charset="-128"/>
                                </a:rPr>
                                <m:t>y</m:t>
                              </m:r>
                            </m:e>
                            <m:sub>
                              <m:r>
                                <m:rPr>
                                  <m:sty m:val="p"/>
                                </m:rPr>
                                <a:rPr lang="it-IT" altLang="it-IT" sz="2200" b="0" i="0" smtClean="0">
                                  <a:latin typeface="Cambria Math" panose="02040503050406030204" pitchFamily="18" charset="0"/>
                                  <a:ea typeface="ＭＳ Ｐゴシック" panose="020B0600070205080204" pitchFamily="34" charset="-128"/>
                                </a:rPr>
                                <m:t>N</m:t>
                              </m:r>
                            </m:sub>
                          </m:sSub>
                          <m:d>
                            <m:dPr>
                              <m:ctrlPr>
                                <a:rPr lang="it-IT" altLang="it-IT" sz="2200" b="0" i="1" smtClean="0">
                                  <a:latin typeface="Cambria Math" panose="02040503050406030204" pitchFamily="18" charset="0"/>
                                  <a:ea typeface="ＭＳ Ｐゴシック" panose="020B0600070205080204" pitchFamily="34" charset="-128"/>
                                </a:rPr>
                              </m:ctrlPr>
                            </m:dPr>
                            <m:e>
                              <m:r>
                                <m:rPr>
                                  <m:sty m:val="p"/>
                                </m:rPr>
                                <a:rPr lang="it-IT" altLang="it-IT" sz="2200" b="0" i="0" smtClean="0">
                                  <a:latin typeface="Cambria Math" panose="02040503050406030204" pitchFamily="18" charset="0"/>
                                  <a:ea typeface="ＭＳ Ｐゴシック" panose="020B0600070205080204" pitchFamily="34" charset="-128"/>
                                </a:rPr>
                                <m:t>t</m:t>
                              </m:r>
                            </m:e>
                          </m:d>
                        </m:e>
                      </m:d>
                      <m:sSup>
                        <m:sSupPr>
                          <m:ctrlPr>
                            <a:rPr lang="it-IT" altLang="it-IT" sz="2200" b="0" i="1" smtClean="0">
                              <a:latin typeface="Cambria Math" panose="02040503050406030204" pitchFamily="18" charset="0"/>
                              <a:ea typeface="ＭＳ Ｐゴシック" panose="020B0600070205080204" pitchFamily="34" charset="-128"/>
                            </a:rPr>
                          </m:ctrlPr>
                        </m:sSupPr>
                        <m:e>
                          <m:r>
                            <a:rPr lang="it-IT" altLang="it-IT" sz="2200" b="0" i="0" smtClean="0">
                              <a:latin typeface="Cambria Math" panose="02040503050406030204" pitchFamily="18" charset="0"/>
                              <a:ea typeface="ＭＳ Ｐゴシック" panose="020B0600070205080204" pitchFamily="34" charset="-128"/>
                            </a:rPr>
                            <m:t> </m:t>
                          </m:r>
                        </m:e>
                        <m:sup>
                          <m:r>
                            <m:rPr>
                              <m:sty m:val="p"/>
                            </m:rPr>
                            <a:rPr lang="it-IT" altLang="it-IT" sz="2200" b="0" i="0" smtClean="0">
                              <a:latin typeface="Cambria Math" panose="02040503050406030204" pitchFamily="18" charset="0"/>
                              <a:ea typeface="ＭＳ Ｐゴシック" panose="020B0600070205080204" pitchFamily="34" charset="-128"/>
                            </a:rPr>
                            <m:t>T</m:t>
                          </m:r>
                        </m:sup>
                      </m:sSup>
                    </m:oMath>
                  </m:oMathPara>
                </a14:m>
                <a:endParaRPr lang="it-IT" altLang="it-IT" sz="2200" b="0" dirty="0" smtClean="0">
                  <a:ea typeface="ＭＳ Ｐゴシック" panose="020B0600070205080204" pitchFamily="34" charset="-128"/>
                </a:endParaRPr>
              </a:p>
              <a:p>
                <a:pPr marL="0" indent="0" algn="just">
                  <a:buNone/>
                </a:pPr>
                <a:r>
                  <a:rPr lang="en-US" altLang="it-IT" sz="2200" dirty="0" smtClean="0">
                    <a:ea typeface="ＭＳ Ｐゴシック" panose="020B0600070205080204" pitchFamily="34" charset="-128"/>
                  </a:rPr>
                  <a:t>         data vector in time</a:t>
                </a:r>
              </a:p>
              <a:p>
                <a:pPr marL="0" indent="0" algn="just">
                  <a:buNone/>
                </a:pPr>
                <a:r>
                  <a:rPr lang="it-IT" altLang="it-IT" sz="2200" dirty="0" smtClean="0">
                    <a:ea typeface="ＭＳ Ｐゴシック" panose="020B0600070205080204" pitchFamily="34" charset="-128"/>
                  </a:rPr>
                  <a:t>A</a:t>
                </a:r>
                <a:r>
                  <a:rPr lang="el-GR" altLang="it-IT" sz="2200" dirty="0" smtClean="0">
                    <a:ea typeface="ＭＳ Ｐゴシック" panose="020B0600070205080204" pitchFamily="34" charset="-128"/>
                  </a:rPr>
                  <a:t>(1</a:t>
                </a:r>
                <a:r>
                  <a:rPr lang="el-GR" altLang="it-IT" sz="2200" dirty="0">
                    <a:ea typeface="ＭＳ Ｐゴシック" panose="020B0600070205080204" pitchFamily="34" charset="-128"/>
                  </a:rPr>
                  <a:t>), </a:t>
                </a:r>
                <a:r>
                  <a:rPr lang="it-IT" altLang="it-IT" sz="2200" dirty="0" smtClean="0">
                    <a:ea typeface="ＭＳ Ｐゴシック" panose="020B0600070205080204" pitchFamily="34" charset="-128"/>
                  </a:rPr>
                  <a:t>A</a:t>
                </a:r>
                <a:r>
                  <a:rPr lang="el-GR" altLang="it-IT" sz="2200" dirty="0" smtClean="0">
                    <a:ea typeface="ＭＳ Ｐゴシック" panose="020B0600070205080204" pitchFamily="34" charset="-128"/>
                  </a:rPr>
                  <a:t>(2</a:t>
                </a:r>
                <a:r>
                  <a:rPr lang="el-GR" altLang="it-IT" sz="2200" dirty="0">
                    <a:ea typeface="ＭＳ Ｐゴシック" panose="020B0600070205080204" pitchFamily="34" charset="-128"/>
                  </a:rPr>
                  <a:t>), … </a:t>
                </a:r>
                <a:r>
                  <a:rPr lang="it-IT" altLang="it-IT" sz="2200" dirty="0" smtClean="0">
                    <a:ea typeface="ＭＳ Ｐゴシック" panose="020B0600070205080204" pitchFamily="34" charset="-128"/>
                  </a:rPr>
                  <a:t>A</a:t>
                </a:r>
                <a:r>
                  <a:rPr lang="el-GR" altLang="it-IT" sz="2200" dirty="0" smtClean="0">
                    <a:ea typeface="ＭＳ Ｐゴシック" panose="020B0600070205080204" pitchFamily="34" charset="-128"/>
                  </a:rPr>
                  <a:t>(</a:t>
                </a:r>
                <a:r>
                  <a:rPr lang="en-US" altLang="it-IT" sz="2200" dirty="0">
                    <a:ea typeface="ＭＳ Ｐゴシック" panose="020B0600070205080204" pitchFamily="34" charset="-128"/>
                  </a:rPr>
                  <a:t>p) </a:t>
                </a:r>
                <a:r>
                  <a:rPr lang="en-US" altLang="it-IT" sz="2200" dirty="0" smtClean="0">
                    <a:ea typeface="ＭＳ Ｐゴシック" panose="020B0600070205080204" pitchFamily="34" charset="-128"/>
                  </a:rPr>
                  <a:t>= </a:t>
                </a:r>
                <a:r>
                  <a:rPr lang="en-US" altLang="it-IT" sz="2200" dirty="0" err="1" smtClean="0">
                    <a:ea typeface="ＭＳ Ｐゴシック" panose="020B0600070205080204" pitchFamily="34" charset="-128"/>
                  </a:rPr>
                  <a:t>NxN</a:t>
                </a:r>
                <a:r>
                  <a:rPr lang="en-US" altLang="it-IT" sz="2200" dirty="0" smtClean="0">
                    <a:ea typeface="ＭＳ Ｐゴシック" panose="020B0600070205080204" pitchFamily="34" charset="-128"/>
                  </a:rPr>
                  <a:t> matrices of the model coefficients</a:t>
                </a:r>
                <a:endParaRPr lang="en-US" altLang="it-IT" sz="2200" dirty="0">
                  <a:ea typeface="ＭＳ Ｐゴシック" panose="020B0600070205080204" pitchFamily="34" charset="-128"/>
                </a:endParaRPr>
              </a:p>
              <a:p>
                <a:pPr marL="0" indent="0" algn="just">
                  <a:buNone/>
                </a:pPr>
                <a14:m>
                  <m:oMath xmlns:m="http://schemas.openxmlformats.org/officeDocument/2006/math">
                    <m:r>
                      <m:rPr>
                        <m:sty m:val="p"/>
                      </m:rPr>
                      <a:rPr lang="it-IT" altLang="it-IT" sz="2200" b="0" i="0" smtClean="0">
                        <a:latin typeface="Cambria Math" panose="02040503050406030204" pitchFamily="18" charset="0"/>
                        <a:ea typeface="ＭＳ Ｐゴシック" panose="020B0600070205080204" pitchFamily="34" charset="-128"/>
                      </a:rPr>
                      <m:t>p</m:t>
                    </m:r>
                  </m:oMath>
                </a14:m>
                <a:r>
                  <a:rPr lang="en-US" altLang="it-IT" sz="2200" dirty="0" smtClean="0">
                    <a:ea typeface="ＭＳ Ｐゴシック" panose="020B0600070205080204" pitchFamily="34" charset="-128"/>
                  </a:rPr>
                  <a:t> = model </a:t>
                </a:r>
                <a:r>
                  <a:rPr lang="en-US" altLang="it-IT" sz="2200" dirty="0">
                    <a:ea typeface="ＭＳ Ｐゴシック" panose="020B0600070205080204" pitchFamily="34" charset="-128"/>
                  </a:rPr>
                  <a:t>order </a:t>
                </a:r>
                <a:endParaRPr lang="it-IT" altLang="it-IT" sz="2200" b="0" i="0" dirty="0" smtClean="0">
                  <a:latin typeface="Cambria Math" panose="02040503050406030204" pitchFamily="18" charset="0"/>
                  <a:ea typeface="ＭＳ Ｐゴシック" panose="020B0600070205080204" pitchFamily="34" charset="-128"/>
                </a:endParaRPr>
              </a:p>
              <a:p>
                <a:pPr marL="0" indent="0" algn="just">
                  <a:buNone/>
                </a:pPr>
                <a14:m>
                  <m:oMath xmlns:m="http://schemas.openxmlformats.org/officeDocument/2006/math">
                    <m:r>
                      <m:rPr>
                        <m:sty m:val="p"/>
                      </m:rPr>
                      <a:rPr lang="it-IT" altLang="it-IT" sz="2200" b="0" i="0" smtClean="0">
                        <a:latin typeface="Cambria Math" panose="02040503050406030204" pitchFamily="18" charset="0"/>
                        <a:ea typeface="ＭＳ Ｐゴシック" panose="020B0600070205080204" pitchFamily="34" charset="-128"/>
                      </a:rPr>
                      <m:t>k</m:t>
                    </m:r>
                  </m:oMath>
                </a14:m>
                <a:r>
                  <a:rPr lang="en-US" altLang="it-IT" sz="2200" dirty="0" smtClean="0">
                    <a:ea typeface="ＭＳ Ｐゴシック" panose="020B0600070205080204" pitchFamily="34" charset="-128"/>
                  </a:rPr>
                  <a:t> = lag</a:t>
                </a:r>
              </a:p>
              <a:p>
                <a:pPr marL="0" indent="0" algn="just">
                  <a:buNone/>
                </a:pPr>
                <a14:m>
                  <m:oMath xmlns:m="http://schemas.openxmlformats.org/officeDocument/2006/math">
                    <m:r>
                      <m:rPr>
                        <m:sty m:val="p"/>
                      </m:rPr>
                      <a:rPr lang="it-IT" altLang="it-IT" sz="2200" b="0" i="0" smtClean="0">
                        <a:latin typeface="Cambria Math" panose="02040503050406030204" pitchFamily="18" charset="0"/>
                        <a:ea typeface="ＭＳ Ｐゴシック" panose="020B0600070205080204" pitchFamily="34" charset="-128"/>
                      </a:rPr>
                      <m:t>u</m:t>
                    </m:r>
                    <m:d>
                      <m:dPr>
                        <m:ctrlPr>
                          <a:rPr lang="it-IT" altLang="it-IT" sz="2200" b="0" i="1" smtClean="0">
                            <a:latin typeface="Cambria Math" panose="02040503050406030204" pitchFamily="18" charset="0"/>
                            <a:ea typeface="ＭＳ Ｐゴシック" panose="020B0600070205080204" pitchFamily="34" charset="-128"/>
                          </a:rPr>
                        </m:ctrlPr>
                      </m:dPr>
                      <m:e>
                        <m:r>
                          <m:rPr>
                            <m:sty m:val="p"/>
                          </m:rPr>
                          <a:rPr lang="it-IT" altLang="it-IT" sz="2200" b="0" i="0" smtClean="0">
                            <a:latin typeface="Cambria Math" panose="02040503050406030204" pitchFamily="18" charset="0"/>
                            <a:ea typeface="ＭＳ Ｐゴシック" panose="020B0600070205080204" pitchFamily="34" charset="-128"/>
                          </a:rPr>
                          <m:t>t</m:t>
                        </m:r>
                      </m:e>
                    </m:d>
                    <m:r>
                      <a:rPr lang="it-IT" altLang="it-IT" sz="2200" b="0" i="0" smtClean="0">
                        <a:latin typeface="Cambria Math" panose="02040503050406030204" pitchFamily="18" charset="0"/>
                        <a:ea typeface="ＭＳ Ｐゴシック" panose="020B0600070205080204" pitchFamily="34" charset="-128"/>
                      </a:rPr>
                      <m:t>=</m:t>
                    </m:r>
                  </m:oMath>
                </a14:m>
                <a:r>
                  <a:rPr lang="en-US" altLang="it-IT" sz="2200" dirty="0" smtClean="0">
                    <a:ea typeface="ＭＳ Ｐゴシック" panose="020B0600070205080204" pitchFamily="34" charset="-128"/>
                  </a:rPr>
                  <a:t> </a:t>
                </a:r>
                <a:r>
                  <a:rPr lang="en-US" altLang="it-IT" sz="2200" dirty="0">
                    <a:ea typeface="ＭＳ Ｐゴシック" panose="020B0600070205080204" pitchFamily="34" charset="-128"/>
                  </a:rPr>
                  <a:t>independent white noise </a:t>
                </a:r>
                <a:endParaRPr lang="it-IT" sz="2200" dirty="0">
                  <a:ea typeface="ＭＳ Ｐゴシック" panose="020B0600070205080204" pitchFamily="34"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157191"/>
                <a:ext cx="8229600" cy="5069160"/>
              </a:xfrm>
              <a:blipFill rotWithShape="1">
                <a:blip r:embed="rId3"/>
                <a:stretch>
                  <a:fillRect l="-963"/>
                </a:stretch>
              </a:blipFill>
            </p:spPr>
            <p:txBody>
              <a:bodyPr/>
              <a:lstStyle/>
              <a:p>
                <a:r>
                  <a:rPr lang="it-IT">
                    <a:noFill/>
                  </a:rPr>
                  <a:t> </a:t>
                </a:r>
              </a:p>
            </p:txBody>
          </p:sp>
        </mc:Fallback>
      </mc:AlternateContent>
      <p:sp>
        <p:nvSpPr>
          <p:cNvPr id="5" name="Title 1"/>
          <p:cNvSpPr>
            <a:spLocks noGrp="1"/>
          </p:cNvSpPr>
          <p:nvPr>
            <p:ph type="title"/>
          </p:nvPr>
        </p:nvSpPr>
        <p:spPr bwMode="auto">
          <a:xfrm>
            <a:off x="457200" y="274638"/>
            <a:ext cx="8229600" cy="63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en-US" altLang="it-IT" dirty="0">
                <a:ea typeface="ＭＳ Ｐゴシック" panose="020B0600070205080204" pitchFamily="34" charset="-128"/>
              </a:rPr>
              <a:t>Multivariate </a:t>
            </a:r>
            <a:r>
              <a:rPr lang="en-US" altLang="it-IT" dirty="0" err="1">
                <a:ea typeface="ＭＳ Ｐゴシック" panose="020B0600070205080204" pitchFamily="34" charset="-128"/>
              </a:rPr>
              <a:t>AutoRegressive</a:t>
            </a:r>
            <a:r>
              <a:rPr lang="en-US" altLang="it-IT" dirty="0">
                <a:ea typeface="ＭＳ Ｐゴシック" panose="020B0600070205080204" pitchFamily="34" charset="-128"/>
              </a:rPr>
              <a:t> model</a:t>
            </a: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194199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a:ea typeface="ＭＳ Ｐゴシック" panose="020B0600070205080204" pitchFamily="34" charset="-128"/>
              </a:rPr>
              <a:t>C</a:t>
            </a:r>
            <a:r>
              <a:rPr lang="it-IT" altLang="it-IT" dirty="0" smtClean="0">
                <a:ea typeface="ＭＳ Ｐゴシック" panose="020B0600070205080204" pitchFamily="34" charset="-128"/>
              </a:rPr>
              <a:t>onnectivity Estimator: DTF</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340768"/>
                <a:ext cx="8229600" cy="4608512"/>
              </a:xfrm>
            </p:spPr>
            <p:txBody>
              <a:bodyPr/>
              <a:lstStyle/>
              <a:p>
                <a:pPr marL="0" indent="0" algn="just">
                  <a:buNone/>
                </a:pPr>
                <a:r>
                  <a:rPr lang="it-IT" sz="2900" dirty="0" smtClean="0"/>
                  <a:t>Directed Transfer Function (DTF) : </a:t>
                </a:r>
              </a:p>
              <a:p>
                <a:pPr marL="0" indent="0" algn="just">
                  <a:buNone/>
                </a:pPr>
                <a:endParaRPr lang="it-IT" sz="2900" dirty="0" smtClean="0"/>
              </a:p>
              <a:p>
                <a:pPr algn="just"/>
                <a:r>
                  <a:rPr lang="it-IT" sz="2900" dirty="0" smtClean="0"/>
                  <a:t>Frequency domain estimator of </a:t>
                </a:r>
                <a:r>
                  <a:rPr lang="it-IT" sz="2900" b="1" dirty="0" smtClean="0"/>
                  <a:t>cross interactions </a:t>
                </a:r>
                <a:r>
                  <a:rPr lang="it-IT" sz="2900" dirty="0" smtClean="0"/>
                  <a:t>based </a:t>
                </a:r>
                <a:r>
                  <a:rPr lang="it-IT" sz="2900" dirty="0" smtClean="0"/>
                  <a:t>on the </a:t>
                </a:r>
                <a:r>
                  <a:rPr lang="it-IT" sz="2900" dirty="0" smtClean="0"/>
                  <a:t>MVAR model</a:t>
                </a:r>
              </a:p>
              <a:p>
                <a:pPr algn="just"/>
                <a:r>
                  <a:rPr lang="it-IT" sz="2900" dirty="0" smtClean="0"/>
                  <a:t>Uses </a:t>
                </a:r>
                <a:r>
                  <a:rPr lang="it-IT" sz="2900" b="1" dirty="0" smtClean="0"/>
                  <a:t>spectral density </a:t>
                </a:r>
              </a:p>
              <a:p>
                <a:pPr algn="just"/>
                <a:r>
                  <a:rPr lang="en-GB" altLang="it-IT" sz="2900" dirty="0" smtClean="0">
                    <a:ea typeface="ＭＳ Ｐゴシック" panose="020B0600070205080204" pitchFamily="34" charset="-128"/>
                  </a:rPr>
                  <a:t>Defined by the elements of the transfer matrix H(f)= </a:t>
                </a:r>
                <a14:m>
                  <m:oMath xmlns:m="http://schemas.openxmlformats.org/officeDocument/2006/math">
                    <m:d>
                      <m:dPr>
                        <m:begChr m:val="|"/>
                        <m:endChr m:val="|"/>
                        <m:ctrlPr>
                          <a:rPr lang="it-IT" altLang="it-IT" sz="2900" b="0" i="1" smtClean="0">
                            <a:latin typeface="Cambria Math" panose="02040503050406030204" pitchFamily="18" charset="0"/>
                            <a:ea typeface="ＭＳ Ｐゴシック" panose="020B0600070205080204" pitchFamily="34" charset="-128"/>
                          </a:rPr>
                        </m:ctrlPr>
                      </m:dPr>
                      <m:e>
                        <m:sSub>
                          <m:sSubPr>
                            <m:ctrlPr>
                              <a:rPr lang="it-IT" altLang="it-IT" sz="2900" b="0" i="1" smtClean="0">
                                <a:latin typeface="Cambria Math" panose="02040503050406030204" pitchFamily="18" charset="0"/>
                                <a:ea typeface="ＭＳ Ｐゴシック" panose="020B0600070205080204" pitchFamily="34" charset="-128"/>
                              </a:rPr>
                            </m:ctrlPr>
                          </m:sSubPr>
                          <m:e>
                            <m:r>
                              <a:rPr lang="it-IT" altLang="it-IT" sz="2900" b="0" i="1" smtClean="0">
                                <a:latin typeface="Cambria Math" panose="02040503050406030204" pitchFamily="18" charset="0"/>
                                <a:ea typeface="ＭＳ Ｐゴシック" panose="020B0600070205080204" pitchFamily="34" charset="-128"/>
                              </a:rPr>
                              <m:t>𝐻</m:t>
                            </m:r>
                          </m:e>
                          <m:sub>
                            <m:r>
                              <a:rPr lang="it-IT" altLang="it-IT" sz="2900" b="0" i="1" smtClean="0">
                                <a:latin typeface="Cambria Math" panose="02040503050406030204" pitchFamily="18" charset="0"/>
                                <a:ea typeface="ＭＳ Ｐゴシック" panose="020B0600070205080204" pitchFamily="34" charset="-128"/>
                              </a:rPr>
                              <m:t>𝑖𝑗</m:t>
                            </m:r>
                          </m:sub>
                        </m:sSub>
                        <m:r>
                          <a:rPr lang="it-IT" altLang="it-IT" sz="2900" b="0" i="1" smtClean="0">
                            <a:latin typeface="Cambria Math" panose="02040503050406030204" pitchFamily="18" charset="0"/>
                            <a:ea typeface="ＭＳ Ｐゴシック" panose="020B0600070205080204" pitchFamily="34" charset="-128"/>
                          </a:rPr>
                          <m:t>(</m:t>
                        </m:r>
                        <m:r>
                          <a:rPr lang="it-IT" altLang="it-IT" sz="2900" b="0" i="1" smtClean="0">
                            <a:latin typeface="Cambria Math" panose="02040503050406030204" pitchFamily="18" charset="0"/>
                            <a:ea typeface="ＭＳ Ｐゴシック" panose="020B0600070205080204" pitchFamily="34" charset="-128"/>
                          </a:rPr>
                          <m:t>𝑓</m:t>
                        </m:r>
                        <m:r>
                          <a:rPr lang="it-IT" altLang="it-IT" sz="2900" b="0" i="1" smtClean="0">
                            <a:latin typeface="Cambria Math" panose="02040503050406030204" pitchFamily="18" charset="0"/>
                            <a:ea typeface="ＭＳ Ｐゴシック" panose="020B0600070205080204" pitchFamily="34" charset="-128"/>
                          </a:rPr>
                          <m:t>)</m:t>
                        </m:r>
                      </m:e>
                    </m:d>
                    <m:r>
                      <a:rPr lang="it-IT" altLang="it-IT" sz="2900" b="0" i="1" baseline="30000" smtClean="0">
                        <a:latin typeface="Cambria Math" panose="02040503050406030204" pitchFamily="18" charset="0"/>
                        <a:ea typeface="ＭＳ Ｐゴシック" panose="020B0600070205080204" pitchFamily="34" charset="-128"/>
                      </a:rPr>
                      <m:t>2</m:t>
                    </m:r>
                  </m:oMath>
                </a14:m>
                <a:r>
                  <a:rPr lang="it-IT" sz="2900" baseline="30000" dirty="0" smtClean="0"/>
                  <a:t> </a:t>
                </a:r>
              </a:p>
              <a:p>
                <a:pPr algn="just"/>
                <a:r>
                  <a:rPr lang="en-US" sz="2900" dirty="0"/>
                  <a:t>H(f) is the inverse of the frequency-transformed </a:t>
                </a:r>
                <a:r>
                  <a:rPr lang="en-US" sz="2900" dirty="0" smtClean="0"/>
                  <a:t>coefficients </a:t>
                </a:r>
                <a:r>
                  <a:rPr lang="en-US" sz="2900" dirty="0"/>
                  <a:t>matrix, </a:t>
                </a:r>
                <a:r>
                  <a:rPr lang="en-US" sz="2900" dirty="0" smtClean="0"/>
                  <a:t>A(f) (</a:t>
                </a:r>
                <a:r>
                  <a:rPr lang="it-IT" sz="2900" dirty="0" smtClean="0"/>
                  <a:t>Fourier Transform)</a:t>
                </a:r>
                <a:endParaRPr lang="it-IT" sz="2900" dirty="0"/>
              </a:p>
              <a:p>
                <a:pPr algn="just"/>
                <a:endParaRPr lang="it-IT" sz="3000" dirty="0" smtClean="0"/>
              </a:p>
              <a:p>
                <a:pPr algn="just"/>
                <a:endParaRPr lang="it-IT" baseline="30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340768"/>
                <a:ext cx="8229600" cy="4608512"/>
              </a:xfrm>
              <a:blipFill>
                <a:blip r:embed="rId3"/>
                <a:stretch>
                  <a:fillRect l="-1556" t="-1323" r="-1556" b="-3175"/>
                </a:stretch>
              </a:blipFill>
            </p:spPr>
            <p:txBody>
              <a:bodyPr/>
              <a:lstStyle/>
              <a:p>
                <a:r>
                  <a:rPr lang="it-IT">
                    <a:noFill/>
                  </a:rPr>
                  <a:t> </a:t>
                </a:r>
              </a:p>
            </p:txBody>
          </p:sp>
        </mc:Fallback>
      </mc:AlternateContent>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80728"/>
                <a:ext cx="8229600" cy="4968552"/>
              </a:xfrm>
            </p:spPr>
            <p:txBody>
              <a:bodyPr/>
              <a:lstStyle/>
              <a:p>
                <a:pPr marL="0" indent="0" algn="just">
                  <a:buNone/>
                </a:pPr>
                <a:r>
                  <a:rPr lang="en-GB" altLang="it-IT" sz="3000" dirty="0" smtClean="0">
                    <a:ea typeface="ＭＳ Ｐゴシック" panose="020B0600070205080204" pitchFamily="34" charset="-128"/>
                  </a:rPr>
                  <a:t>DTF is expressed by the normalized formula:</a:t>
                </a:r>
              </a:p>
              <a:p>
                <a:endParaRPr lang="it-IT" sz="3000" i="1" dirty="0" smtClean="0">
                  <a:ea typeface="Cambria Math" panose="02040503050406030204" pitchFamily="18" charset="0"/>
                </a:endParaRPr>
              </a:p>
              <a:p>
                <a:pPr marL="0" indent="0">
                  <a:buNone/>
                </a:pP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𝐷</m:t>
                        </m:r>
                      </m:e>
                      <m:sub>
                        <m:r>
                          <a:rPr lang="it-IT" i="1">
                            <a:latin typeface="Cambria Math" panose="02040503050406030204" pitchFamily="18" charset="0"/>
                          </a:rPr>
                          <m:t>𝑖𝑗</m:t>
                        </m:r>
                      </m:sub>
                    </m:sSub>
                    <m:d>
                      <m:dPr>
                        <m:ctrlPr>
                          <a:rPr lang="it-IT" i="1">
                            <a:latin typeface="Cambria Math" panose="02040503050406030204" pitchFamily="18" charset="0"/>
                          </a:rPr>
                        </m:ctrlPr>
                      </m:dPr>
                      <m:e>
                        <m:r>
                          <a:rPr lang="it-IT" i="1">
                            <a:latin typeface="Cambria Math" panose="02040503050406030204" pitchFamily="18" charset="0"/>
                          </a:rPr>
                          <m:t>𝑓</m:t>
                        </m:r>
                      </m:e>
                    </m:d>
                    <m:r>
                      <a:rPr lang="it-IT" i="1">
                        <a:latin typeface="Cambria Math" panose="02040503050406030204" pitchFamily="18" charset="0"/>
                      </a:rPr>
                      <m:t>=</m:t>
                    </m:r>
                    <m:r>
                      <a:rPr lang="it-IT" i="1" smtClean="0">
                        <a:latin typeface="Cambria Math" panose="02040503050406030204" pitchFamily="18" charset="0"/>
                      </a:rPr>
                      <m:t> </m:t>
                    </m:r>
                    <m:f>
                      <m:fPr>
                        <m:ctrlPr>
                          <a:rPr lang="it-IT" i="1">
                            <a:latin typeface="Cambria Math" panose="02040503050406030204" pitchFamily="18" charset="0"/>
                          </a:rPr>
                        </m:ctrlPr>
                      </m:fPr>
                      <m:num>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𝐻</m:t>
                                </m:r>
                              </m:e>
                              <m:sub>
                                <m:r>
                                  <a:rPr lang="it-IT" i="1">
                                    <a:latin typeface="Cambria Math" panose="02040503050406030204" pitchFamily="18" charset="0"/>
                                  </a:rPr>
                                  <m:t>𝑖𝑗</m:t>
                                </m:r>
                              </m:sub>
                            </m:sSub>
                            <m:r>
                              <a:rPr lang="it-IT" i="1">
                                <a:latin typeface="Cambria Math" panose="02040503050406030204" pitchFamily="18" charset="0"/>
                              </a:rPr>
                              <m:t>(</m:t>
                            </m:r>
                            <m:r>
                              <a:rPr lang="it-IT" i="1">
                                <a:latin typeface="Cambria Math" panose="02040503050406030204" pitchFamily="18" charset="0"/>
                              </a:rPr>
                              <m:t>𝑓</m:t>
                            </m:r>
                            <m:r>
                              <a:rPr lang="it-IT" i="1">
                                <a:latin typeface="Cambria Math" panose="02040503050406030204" pitchFamily="18" charset="0"/>
                              </a:rPr>
                              <m:t>)</m:t>
                            </m:r>
                          </m:e>
                        </m:d>
                        <m:r>
                          <a:rPr lang="it-IT" i="1" baseline="30000">
                            <a:latin typeface="Cambria Math" panose="02040503050406030204" pitchFamily="18" charset="0"/>
                          </a:rPr>
                          <m:t>2</m:t>
                        </m:r>
                      </m:num>
                      <m:den>
                        <m:nary>
                          <m:naryPr>
                            <m:chr m:val="∑"/>
                            <m:ctrlPr>
                              <a:rPr lang="it-IT" i="1" smtClean="0">
                                <a:latin typeface="Cambria Math" panose="02040503050406030204" pitchFamily="18" charset="0"/>
                              </a:rPr>
                            </m:ctrlPr>
                          </m:naryPr>
                          <m:sub>
                            <m:r>
                              <a:rPr lang="it-IT" i="1">
                                <a:latin typeface="Cambria Math" panose="02040503050406030204" pitchFamily="18" charset="0"/>
                              </a:rPr>
                              <m:t>𝑗</m:t>
                            </m:r>
                            <m:r>
                              <a:rPr lang="it-IT" i="1">
                                <a:latin typeface="Cambria Math" panose="02040503050406030204" pitchFamily="18" charset="0"/>
                              </a:rPr>
                              <m:t>=1</m:t>
                            </m:r>
                          </m:sub>
                          <m:sup>
                            <m:r>
                              <a:rPr lang="it-IT" i="1">
                                <a:latin typeface="Cambria Math" panose="02040503050406030204" pitchFamily="18" charset="0"/>
                              </a:rPr>
                              <m:t>𝑁</m:t>
                            </m:r>
                          </m:sup>
                          <m:e>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𝐻</m:t>
                                    </m:r>
                                  </m:e>
                                  <m:sub>
                                    <m:r>
                                      <a:rPr lang="it-IT" i="1">
                                        <a:latin typeface="Cambria Math" panose="02040503050406030204" pitchFamily="18" charset="0"/>
                                      </a:rPr>
                                      <m:t>𝑖𝑗</m:t>
                                    </m:r>
                                  </m:sub>
                                </m:sSub>
                                <m:r>
                                  <a:rPr lang="it-IT" i="1">
                                    <a:latin typeface="Cambria Math" panose="02040503050406030204" pitchFamily="18" charset="0"/>
                                  </a:rPr>
                                  <m:t>(</m:t>
                                </m:r>
                                <m:r>
                                  <a:rPr lang="it-IT" i="1">
                                    <a:latin typeface="Cambria Math" panose="02040503050406030204" pitchFamily="18" charset="0"/>
                                  </a:rPr>
                                  <m:t>𝑓</m:t>
                                </m:r>
                                <m:r>
                                  <a:rPr lang="it-IT" i="1">
                                    <a:latin typeface="Cambria Math" panose="02040503050406030204" pitchFamily="18" charset="0"/>
                                  </a:rPr>
                                  <m:t>)</m:t>
                                </m:r>
                              </m:e>
                            </m:d>
                            <m:r>
                              <a:rPr lang="it-IT" i="1" baseline="30000">
                                <a:latin typeface="Cambria Math" panose="02040503050406030204" pitchFamily="18" charset="0"/>
                              </a:rPr>
                              <m:t>2</m:t>
                            </m:r>
                          </m:e>
                        </m:nary>
                      </m:den>
                    </m:f>
                  </m:oMath>
                </a14:m>
                <a:r>
                  <a:rPr lang="it-IT" dirty="0"/>
                  <a:t>	    </a:t>
                </a:r>
                <a14:m>
                  <m:oMath xmlns:m="http://schemas.openxmlformats.org/officeDocument/2006/math">
                    <m:nary>
                      <m:naryPr>
                        <m:chr m:val="∑"/>
                        <m:ctrlPr>
                          <a:rPr lang="it-IT" sz="2800" i="1" smtClean="0">
                            <a:latin typeface="Cambria Math" panose="02040503050406030204" pitchFamily="18" charset="0"/>
                          </a:rPr>
                        </m:ctrlPr>
                      </m:naryPr>
                      <m:sub>
                        <m:r>
                          <a:rPr lang="it-IT" sz="2800" i="1">
                            <a:latin typeface="Cambria Math" panose="02040503050406030204" pitchFamily="18" charset="0"/>
                          </a:rPr>
                          <m:t>𝑗</m:t>
                        </m:r>
                        <m:r>
                          <a:rPr lang="it-IT" sz="2800" i="1">
                            <a:latin typeface="Cambria Math" panose="02040503050406030204" pitchFamily="18" charset="0"/>
                          </a:rPr>
                          <m:t>=1 </m:t>
                        </m:r>
                      </m:sub>
                      <m:sup>
                        <m:r>
                          <a:rPr lang="it-IT" sz="2800" i="1">
                            <a:latin typeface="Cambria Math" panose="02040503050406030204" pitchFamily="18" charset="0"/>
                          </a:rPr>
                          <m:t>𝑁</m:t>
                        </m:r>
                      </m:sup>
                      <m:e>
                        <m:sSub>
                          <m:sSubPr>
                            <m:ctrlPr>
                              <a:rPr lang="it-IT" sz="2800" i="1" smtClean="0">
                                <a:latin typeface="Cambria Math" panose="02040503050406030204" pitchFamily="18" charset="0"/>
                              </a:rPr>
                            </m:ctrlPr>
                          </m:sSubPr>
                          <m:e>
                            <m:r>
                              <a:rPr lang="it-IT" sz="2800" b="0" i="1" smtClean="0">
                                <a:latin typeface="Cambria Math" panose="02040503050406030204" pitchFamily="18" charset="0"/>
                              </a:rPr>
                              <m:t>𝐷</m:t>
                            </m:r>
                          </m:e>
                          <m:sub>
                            <m:r>
                              <a:rPr lang="it-IT" sz="2800" b="0" i="1" smtClean="0">
                                <a:latin typeface="Cambria Math" panose="02040503050406030204" pitchFamily="18" charset="0"/>
                              </a:rPr>
                              <m:t>𝑖𝑗</m:t>
                            </m:r>
                          </m:sub>
                        </m:sSub>
                        <m:r>
                          <a:rPr lang="it-IT" sz="2800" i="1" smtClean="0">
                            <a:latin typeface="Cambria Math" panose="02040503050406030204" pitchFamily="18" charset="0"/>
                          </a:rPr>
                          <m:t> </m:t>
                        </m:r>
                        <m:r>
                          <a:rPr lang="it-IT" sz="2800" i="1">
                            <a:latin typeface="Cambria Math" panose="02040503050406030204" pitchFamily="18" charset="0"/>
                          </a:rPr>
                          <m:t>(</m:t>
                        </m:r>
                        <m:r>
                          <a:rPr lang="it-IT" sz="2800" i="1">
                            <a:latin typeface="Cambria Math" panose="02040503050406030204" pitchFamily="18" charset="0"/>
                          </a:rPr>
                          <m:t>𝑓</m:t>
                        </m:r>
                        <m:r>
                          <a:rPr lang="it-IT" sz="2800" i="1">
                            <a:latin typeface="Cambria Math" panose="02040503050406030204" pitchFamily="18" charset="0"/>
                          </a:rPr>
                          <m:t>)</m:t>
                        </m:r>
                      </m:e>
                    </m:nary>
                  </m:oMath>
                </a14:m>
                <a:r>
                  <a:rPr lang="it-IT" sz="2800" dirty="0"/>
                  <a:t>=1</a:t>
                </a:r>
              </a:p>
              <a:p>
                <a:pPr marL="0" indent="0">
                  <a:buNone/>
                </a:pPr>
                <a:endParaRPr lang="it-IT" dirty="0"/>
              </a:p>
              <a:p>
                <a:pPr marL="0" indent="0">
                  <a:buNone/>
                </a:pPr>
                <a:r>
                  <a:rPr lang="en-GB" altLang="it-IT" sz="1600" dirty="0" smtClean="0">
                    <a:ea typeface="ＭＳ Ｐゴシック" panose="020B0600070205080204" pitchFamily="34" charset="-128"/>
                  </a:rPr>
                  <a:t>Where</a:t>
                </a:r>
              </a:p>
              <a:p>
                <a:pPr marL="0" indent="0">
                  <a:buNone/>
                </a:pPr>
                <a14:m>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𝐻</m:t>
                        </m:r>
                      </m:e>
                      <m:sub>
                        <m:r>
                          <a:rPr lang="it-IT" sz="1600" i="1">
                            <a:latin typeface="Cambria Math" panose="02040503050406030204" pitchFamily="18" charset="0"/>
                          </a:rPr>
                          <m:t>𝑖𝑗</m:t>
                        </m:r>
                      </m:sub>
                    </m:sSub>
                    <m:r>
                      <a:rPr lang="it-IT" sz="1600" i="1">
                        <a:latin typeface="Cambria Math" panose="02040503050406030204" pitchFamily="18" charset="0"/>
                      </a:rPr>
                      <m:t>(</m:t>
                    </m:r>
                    <m:r>
                      <a:rPr lang="it-IT" sz="1600" i="1">
                        <a:latin typeface="Cambria Math" panose="02040503050406030204" pitchFamily="18" charset="0"/>
                      </a:rPr>
                      <m:t>𝑓</m:t>
                    </m:r>
                    <m:r>
                      <a:rPr lang="it-IT" sz="1600" i="1">
                        <a:latin typeface="Cambria Math" panose="02040503050406030204" pitchFamily="18" charset="0"/>
                      </a:rPr>
                      <m:t>)</m:t>
                    </m:r>
                  </m:oMath>
                </a14:m>
                <a:r>
                  <a:rPr lang="en-GB" altLang="it-IT" sz="1600" dirty="0" smtClean="0">
                    <a:ea typeface="ＭＳ Ｐゴシック" panose="020B0600070205080204" pitchFamily="34" charset="-128"/>
                  </a:rPr>
                  <a:t> is the Transfer Matrix </a:t>
                </a:r>
              </a:p>
              <a:p>
                <a:pPr marL="0" indent="0">
                  <a:buNone/>
                </a:pPr>
                <a:r>
                  <a:rPr lang="en-GB" altLang="it-IT" sz="1600" dirty="0" smtClean="0">
                    <a:ea typeface="ＭＳ Ｐゴシック" panose="020B0600070205080204" pitchFamily="34" charset="-128"/>
                  </a:rPr>
                  <a:t>N </a:t>
                </a:r>
                <a:r>
                  <a:rPr lang="en-GB" altLang="it-IT" sz="1600" dirty="0">
                    <a:ea typeface="ＭＳ Ｐゴシック" panose="020B0600070205080204" pitchFamily="34" charset="-128"/>
                  </a:rPr>
                  <a:t>is the number of </a:t>
                </a:r>
                <a:r>
                  <a:rPr lang="en-GB" altLang="it-IT" sz="1600" dirty="0" smtClean="0">
                    <a:ea typeface="ＭＳ Ｐゴシック" panose="020B0600070205080204" pitchFamily="34" charset="-128"/>
                  </a:rPr>
                  <a:t>channels	</a:t>
                </a:r>
              </a:p>
              <a:p>
                <a:pPr marL="0" indent="0" algn="just">
                  <a:buNone/>
                </a:pPr>
                <a:endParaRPr lang="en-GB" sz="3000" dirty="0" smtClean="0">
                  <a:ea typeface="ＭＳ Ｐゴシック" panose="020B0600070205080204" pitchFamily="34" charset="-128"/>
                </a:endParaRPr>
              </a:p>
              <a:p>
                <a:pPr marL="0" indent="0" algn="just">
                  <a:buNone/>
                </a:pPr>
                <a:r>
                  <a:rPr lang="en-GB" sz="2900" dirty="0" smtClean="0">
                    <a:ea typeface="ＭＳ Ｐゴシック" panose="020B0600070205080204" pitchFamily="34" charset="-128"/>
                  </a:rPr>
                  <a:t>It describes the directional flow from channel j (source) to </a:t>
                </a:r>
                <a:r>
                  <a:rPr lang="en-GB" sz="2900" dirty="0" err="1" smtClean="0">
                    <a:ea typeface="ＭＳ Ｐゴシック" panose="020B0600070205080204" pitchFamily="34" charset="-128"/>
                  </a:rPr>
                  <a:t>i</a:t>
                </a:r>
                <a:r>
                  <a:rPr lang="en-GB" sz="2900" dirty="0" smtClean="0">
                    <a:ea typeface="ＭＳ Ｐゴシック" panose="020B0600070205080204" pitchFamily="34" charset="-128"/>
                  </a:rPr>
                  <a:t> (sink) with </a:t>
                </a:r>
                <a:r>
                  <a:rPr lang="en-US" altLang="it-IT" sz="2900" dirty="0" smtClean="0">
                    <a:ea typeface="ＭＳ Ｐゴシック" panose="020B0600070205080204" pitchFamily="34" charset="-128"/>
                  </a:rPr>
                  <a:t>values  </a:t>
                </a:r>
                <a:r>
                  <a:rPr lang="en-US" altLang="it-IT" sz="2900" dirty="0">
                    <a:ea typeface="ＭＳ Ｐゴシック" panose="020B0600070205080204" pitchFamily="34" charset="-128"/>
                  </a:rPr>
                  <a:t>[0, 1]</a:t>
                </a:r>
                <a:endParaRPr lang="en-GB" altLang="it-IT" sz="2900" dirty="0">
                  <a:ea typeface="ＭＳ Ｐゴシック" panose="020B0600070205080204" pitchFamily="34" charset="-128"/>
                </a:endParaRPr>
              </a:p>
              <a:p>
                <a:pPr marL="0" indent="0" algn="just">
                  <a:buNone/>
                </a:pPr>
                <a:endParaRPr lang="it-IT"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80728"/>
                <a:ext cx="8229600" cy="4968552"/>
              </a:xfrm>
              <a:blipFill>
                <a:blip r:embed="rId3"/>
                <a:stretch>
                  <a:fillRect l="-1704" t="-1472" r="-1556" b="-9080"/>
                </a:stretch>
              </a:blipFill>
            </p:spPr>
            <p:txBody>
              <a:bodyPr/>
              <a:lstStyle/>
              <a:p>
                <a:r>
                  <a:rPr lang="it-IT">
                    <a:noFill/>
                  </a:rPr>
                  <a:t> </a:t>
                </a:r>
              </a:p>
            </p:txBody>
          </p:sp>
        </mc:Fallback>
      </mc:AlternateContent>
      <p:sp>
        <p:nvSpPr>
          <p:cNvPr id="4"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Connectivity Estimator: DTF</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184128983"/>
              </p:ext>
            </p:extLst>
          </p:nvPr>
        </p:nvGraphicFramePr>
        <p:xfrm>
          <a:off x="5868144" y="3284984"/>
          <a:ext cx="1728192" cy="151216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1756823465"/>
                    </a:ext>
                  </a:extLst>
                </a:gridCol>
                <a:gridCol w="432048">
                  <a:extLst>
                    <a:ext uri="{9D8B030D-6E8A-4147-A177-3AD203B41FA5}">
                      <a16:colId xmlns:a16="http://schemas.microsoft.com/office/drawing/2014/main" val="857014265"/>
                    </a:ext>
                  </a:extLst>
                </a:gridCol>
                <a:gridCol w="432048">
                  <a:extLst>
                    <a:ext uri="{9D8B030D-6E8A-4147-A177-3AD203B41FA5}">
                      <a16:colId xmlns:a16="http://schemas.microsoft.com/office/drawing/2014/main" val="2566300355"/>
                    </a:ext>
                  </a:extLst>
                </a:gridCol>
                <a:gridCol w="432048">
                  <a:extLst>
                    <a:ext uri="{9D8B030D-6E8A-4147-A177-3AD203B41FA5}">
                      <a16:colId xmlns:a16="http://schemas.microsoft.com/office/drawing/2014/main" val="3044614034"/>
                    </a:ext>
                  </a:extLst>
                </a:gridCol>
              </a:tblGrid>
              <a:tr h="378042">
                <a:tc>
                  <a:txBody>
                    <a:bodyPr/>
                    <a:lstStyle/>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b="0" dirty="0" smtClean="0">
                          <a:solidFill>
                            <a:schemeClr val="tx1"/>
                          </a:solidFill>
                        </a:rPr>
                        <a:t>j1</a:t>
                      </a:r>
                      <a:endParaRPr lang="it-IT"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b="0" dirty="0" smtClean="0">
                          <a:solidFill>
                            <a:schemeClr val="tx1"/>
                          </a:solidFill>
                        </a:rPr>
                        <a:t>j2</a:t>
                      </a:r>
                      <a:endParaRPr lang="it-IT"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b="0" dirty="0" smtClean="0">
                          <a:solidFill>
                            <a:schemeClr val="tx1"/>
                          </a:solidFill>
                        </a:rPr>
                        <a:t>j3</a:t>
                      </a:r>
                      <a:endParaRPr lang="it-IT"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028129"/>
                  </a:ext>
                </a:extLst>
              </a:tr>
              <a:tr h="378042">
                <a:tc>
                  <a:txBody>
                    <a:bodyPr/>
                    <a:lstStyle/>
                    <a:p>
                      <a:r>
                        <a:rPr lang="it-IT" dirty="0" smtClean="0"/>
                        <a:t>i1</a:t>
                      </a:r>
                      <a:endParaRPr lang="it-IT"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941325"/>
                  </a:ext>
                </a:extLst>
              </a:tr>
              <a:tr h="378042">
                <a:tc>
                  <a:txBody>
                    <a:bodyPr/>
                    <a:lstStyle/>
                    <a:p>
                      <a:r>
                        <a:rPr lang="it-IT" dirty="0" smtClean="0"/>
                        <a:t>i2</a:t>
                      </a:r>
                      <a:endParaRPr lang="it-IT"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947278"/>
                  </a:ext>
                </a:extLst>
              </a:tr>
              <a:tr h="378042">
                <a:tc>
                  <a:txBody>
                    <a:bodyPr/>
                    <a:lstStyle/>
                    <a:p>
                      <a:r>
                        <a:rPr lang="it-IT" dirty="0" smtClean="0"/>
                        <a:t>i3</a:t>
                      </a:r>
                      <a:endParaRPr lang="it-IT"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438418"/>
                  </a:ext>
                </a:extLst>
              </a:tr>
            </a:tbl>
          </a:graphicData>
        </a:graphic>
      </p:graphicFrame>
      <p:cxnSp>
        <p:nvCxnSpPr>
          <p:cNvPr id="6" name="Straight Arrow Connector 5"/>
          <p:cNvCxnSpPr/>
          <p:nvPr/>
        </p:nvCxnSpPr>
        <p:spPr>
          <a:xfrm>
            <a:off x="6300192" y="4581128"/>
            <a:ext cx="13681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813040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auto">
          <a:xfrm>
            <a:off x="457200" y="1196752"/>
            <a:ext cx="8229600" cy="4680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GB" altLang="it-IT" sz="3000" dirty="0" smtClean="0">
                <a:ea typeface="ＭＳ Ｐゴシック" panose="020B0600070205080204" pitchFamily="34" charset="-128"/>
              </a:rPr>
              <a:t>The adaptive DTF (ADTF), a time-varying multivariate method, has been developed for the estimation of rapidly changing connectivity influences</a:t>
            </a:r>
          </a:p>
          <a:p>
            <a:pPr algn="just"/>
            <a:endParaRPr lang="en-GB" altLang="it-IT" sz="3000" dirty="0" smtClean="0">
              <a:ea typeface="ＭＳ Ｐゴシック" panose="020B0600070205080204" pitchFamily="34" charset="-128"/>
            </a:endParaRPr>
          </a:p>
          <a:p>
            <a:pPr algn="just"/>
            <a:r>
              <a:rPr lang="en-GB" altLang="it-IT" sz="3000" dirty="0" smtClean="0">
                <a:ea typeface="ＭＳ Ｐゴシック" panose="020B0600070205080204" pitchFamily="34" charset="-128"/>
              </a:rPr>
              <a:t>It provides a 4D matrix</a:t>
            </a:r>
          </a:p>
          <a:p>
            <a:pPr algn="just"/>
            <a:endParaRPr lang="it-IT" altLang="it-IT" sz="3000" dirty="0" smtClean="0">
              <a:ea typeface="ＭＳ Ｐゴシック" panose="020B0600070205080204" pitchFamily="34" charset="-128"/>
            </a:endParaRPr>
          </a:p>
          <a:p>
            <a:endParaRPr lang="it-IT" altLang="it-IT" dirty="0" smtClean="0">
              <a:ea typeface="ＭＳ Ｐゴシック" panose="020B0600070205080204" pitchFamily="34" charset="-128"/>
            </a:endParaRPr>
          </a:p>
        </p:txBody>
      </p:sp>
      <p:sp>
        <p:nvSpPr>
          <p:cNvPr id="460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a:ea typeface="ＭＳ Ｐゴシック" panose="020B0600070205080204" pitchFamily="34" charset="-128"/>
              </a:rPr>
              <a:t>C</a:t>
            </a:r>
            <a:r>
              <a:rPr lang="it-IT" altLang="it-IT" dirty="0" smtClean="0">
                <a:ea typeface="ＭＳ Ｐゴシック" panose="020B0600070205080204" pitchFamily="34" charset="-128"/>
              </a:rPr>
              <a:t>onnectivity </a:t>
            </a:r>
            <a:r>
              <a:rPr lang="it-IT" altLang="it-IT" dirty="0">
                <a:ea typeface="ＭＳ Ｐゴシック" panose="020B0600070205080204" pitchFamily="34" charset="-128"/>
              </a:rPr>
              <a:t>E</a:t>
            </a:r>
            <a:r>
              <a:rPr lang="it-IT" altLang="it-IT" dirty="0" smtClean="0">
                <a:ea typeface="ＭＳ Ｐゴシック" panose="020B0600070205080204" pitchFamily="34" charset="-128"/>
              </a:rPr>
              <a:t>stimator: ADTF</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mc:AlternateContent xmlns:mc="http://schemas.openxmlformats.org/markup-compatibility/2006" xmlns:a14="http://schemas.microsoft.com/office/drawing/2010/main">
        <mc:Choice Requires="a14">
          <p:sp>
            <p:nvSpPr>
              <p:cNvPr id="7" name="Rectangle 6"/>
              <p:cNvSpPr/>
              <p:nvPr/>
            </p:nvSpPr>
            <p:spPr>
              <a:xfrm>
                <a:off x="2195736" y="4534462"/>
                <a:ext cx="4915128" cy="1050544"/>
              </a:xfrm>
              <a:prstGeom prst="rect">
                <a:avLst/>
              </a:prstGeom>
            </p:spPr>
            <p:txBody>
              <a:bodyPr wrap="none">
                <a:spAutoFit/>
              </a:bodyPr>
              <a:lstStyle/>
              <a:p>
                <a14:m>
                  <m:oMath xmlns:m="http://schemas.openxmlformats.org/officeDocument/2006/math">
                    <m:sSub>
                      <m:sSubPr>
                        <m:ctrlPr>
                          <a:rPr lang="it-IT" sz="3200" i="1" smtClean="0">
                            <a:latin typeface="Cambria Math" panose="02040503050406030204" pitchFamily="18" charset="0"/>
                          </a:rPr>
                        </m:ctrlPr>
                      </m:sSubPr>
                      <m:e>
                        <m:r>
                          <a:rPr lang="it-IT" sz="3200" b="0" i="1" smtClean="0">
                            <a:latin typeface="Cambria Math" panose="02040503050406030204" pitchFamily="18" charset="0"/>
                          </a:rPr>
                          <m:t>𝐷</m:t>
                        </m:r>
                      </m:e>
                      <m:sub>
                        <m:r>
                          <a:rPr lang="it-IT" sz="3200" b="0" i="1" smtClean="0">
                            <a:latin typeface="Cambria Math" panose="02040503050406030204" pitchFamily="18" charset="0"/>
                          </a:rPr>
                          <m:t>𝑖𝑗</m:t>
                        </m:r>
                      </m:sub>
                    </m:sSub>
                    <m:d>
                      <m:dPr>
                        <m:ctrlPr>
                          <a:rPr lang="it-IT" sz="3200" i="1">
                            <a:latin typeface="Cambria Math" panose="02040503050406030204" pitchFamily="18" charset="0"/>
                          </a:rPr>
                        </m:ctrlPr>
                      </m:dPr>
                      <m:e>
                        <m:r>
                          <a:rPr lang="it-IT" sz="3200" i="1">
                            <a:latin typeface="Cambria Math" panose="02040503050406030204" pitchFamily="18" charset="0"/>
                          </a:rPr>
                          <m:t>𝑓</m:t>
                        </m:r>
                        <m:r>
                          <a:rPr lang="it-IT" sz="3200" b="0" i="1" smtClean="0">
                            <a:latin typeface="Cambria Math" panose="02040503050406030204" pitchFamily="18" charset="0"/>
                          </a:rPr>
                          <m:t>,</m:t>
                        </m:r>
                        <m:r>
                          <a:rPr lang="it-IT" sz="3200" b="0" i="1" smtClean="0">
                            <a:latin typeface="Cambria Math" panose="02040503050406030204" pitchFamily="18" charset="0"/>
                          </a:rPr>
                          <m:t>𝑡</m:t>
                        </m:r>
                      </m:e>
                    </m:d>
                    <m:r>
                      <a:rPr lang="it-IT" sz="3200" i="1">
                        <a:latin typeface="Cambria Math" panose="02040503050406030204" pitchFamily="18" charset="0"/>
                      </a:rPr>
                      <m:t>= </m:t>
                    </m:r>
                    <m:f>
                      <m:fPr>
                        <m:ctrlPr>
                          <a:rPr lang="it-IT" sz="3200" i="1">
                            <a:latin typeface="Cambria Math" panose="02040503050406030204" pitchFamily="18" charset="0"/>
                          </a:rPr>
                        </m:ctrlPr>
                      </m:fPr>
                      <m:num>
                        <m:d>
                          <m:dPr>
                            <m:begChr m:val="|"/>
                            <m:endChr m:val="|"/>
                            <m:ctrlPr>
                              <a:rPr lang="it-IT" sz="3200" i="1">
                                <a:latin typeface="Cambria Math" panose="02040503050406030204" pitchFamily="18" charset="0"/>
                              </a:rPr>
                            </m:ctrlPr>
                          </m:dPr>
                          <m:e>
                            <m:sSub>
                              <m:sSubPr>
                                <m:ctrlPr>
                                  <a:rPr lang="it-IT" sz="3200" i="1">
                                    <a:latin typeface="Cambria Math" panose="02040503050406030204" pitchFamily="18" charset="0"/>
                                  </a:rPr>
                                </m:ctrlPr>
                              </m:sSubPr>
                              <m:e>
                                <m:r>
                                  <a:rPr lang="it-IT" sz="3200" i="1">
                                    <a:latin typeface="Cambria Math" panose="02040503050406030204" pitchFamily="18" charset="0"/>
                                  </a:rPr>
                                  <m:t>𝐻</m:t>
                                </m:r>
                              </m:e>
                              <m:sub>
                                <m:r>
                                  <a:rPr lang="it-IT" sz="3200" i="1">
                                    <a:latin typeface="Cambria Math" panose="02040503050406030204" pitchFamily="18" charset="0"/>
                                  </a:rPr>
                                  <m:t>𝑖𝑗</m:t>
                                </m:r>
                              </m:sub>
                            </m:sSub>
                            <m:r>
                              <a:rPr lang="it-IT" sz="3200" i="1">
                                <a:latin typeface="Cambria Math" panose="02040503050406030204" pitchFamily="18" charset="0"/>
                              </a:rPr>
                              <m:t>(</m:t>
                            </m:r>
                            <m:r>
                              <a:rPr lang="it-IT" sz="3200" i="1">
                                <a:latin typeface="Cambria Math" panose="02040503050406030204" pitchFamily="18" charset="0"/>
                              </a:rPr>
                              <m:t>𝑓</m:t>
                            </m:r>
                            <m:r>
                              <a:rPr lang="it-IT" sz="3200" b="0" i="1" smtClean="0">
                                <a:latin typeface="Cambria Math" panose="02040503050406030204" pitchFamily="18" charset="0"/>
                              </a:rPr>
                              <m:t>,</m:t>
                            </m:r>
                            <m:r>
                              <a:rPr lang="it-IT" sz="3200" b="0" i="1" smtClean="0">
                                <a:latin typeface="Cambria Math" panose="02040503050406030204" pitchFamily="18" charset="0"/>
                              </a:rPr>
                              <m:t>𝑡</m:t>
                            </m:r>
                            <m:r>
                              <a:rPr lang="it-IT" sz="3200" i="1">
                                <a:latin typeface="Cambria Math" panose="02040503050406030204" pitchFamily="18" charset="0"/>
                              </a:rPr>
                              <m:t>)</m:t>
                            </m:r>
                          </m:e>
                        </m:d>
                        <m:r>
                          <a:rPr lang="it-IT" sz="3200" i="1" baseline="30000">
                            <a:latin typeface="Cambria Math" panose="02040503050406030204" pitchFamily="18" charset="0"/>
                          </a:rPr>
                          <m:t>2</m:t>
                        </m:r>
                      </m:num>
                      <m:den>
                        <m:nary>
                          <m:naryPr>
                            <m:chr m:val="∑"/>
                            <m:ctrlPr>
                              <a:rPr lang="it-IT" sz="3200" i="1">
                                <a:latin typeface="Cambria Math" panose="02040503050406030204" pitchFamily="18" charset="0"/>
                              </a:rPr>
                            </m:ctrlPr>
                          </m:naryPr>
                          <m:sub>
                            <m:r>
                              <a:rPr lang="it-IT" sz="3200" i="1">
                                <a:latin typeface="Cambria Math" panose="02040503050406030204" pitchFamily="18" charset="0"/>
                              </a:rPr>
                              <m:t>𝑗</m:t>
                            </m:r>
                            <m:r>
                              <a:rPr lang="it-IT" sz="3200" i="1">
                                <a:latin typeface="Cambria Math" panose="02040503050406030204" pitchFamily="18" charset="0"/>
                              </a:rPr>
                              <m:t>=1</m:t>
                            </m:r>
                          </m:sub>
                          <m:sup>
                            <m:r>
                              <a:rPr lang="it-IT" sz="3200" i="1">
                                <a:latin typeface="Cambria Math" panose="02040503050406030204" pitchFamily="18" charset="0"/>
                              </a:rPr>
                              <m:t>𝑁</m:t>
                            </m:r>
                          </m:sup>
                          <m:e>
                            <m:d>
                              <m:dPr>
                                <m:begChr m:val="|"/>
                                <m:endChr m:val="|"/>
                                <m:ctrlPr>
                                  <a:rPr lang="it-IT" sz="3200" i="1">
                                    <a:latin typeface="Cambria Math" panose="02040503050406030204" pitchFamily="18" charset="0"/>
                                  </a:rPr>
                                </m:ctrlPr>
                              </m:dPr>
                              <m:e>
                                <m:sSub>
                                  <m:sSubPr>
                                    <m:ctrlPr>
                                      <a:rPr lang="it-IT" sz="3200" i="1">
                                        <a:latin typeface="Cambria Math" panose="02040503050406030204" pitchFamily="18" charset="0"/>
                                      </a:rPr>
                                    </m:ctrlPr>
                                  </m:sSubPr>
                                  <m:e>
                                    <m:r>
                                      <a:rPr lang="it-IT" sz="3200" i="1">
                                        <a:latin typeface="Cambria Math" panose="02040503050406030204" pitchFamily="18" charset="0"/>
                                      </a:rPr>
                                      <m:t>𝐻</m:t>
                                    </m:r>
                                  </m:e>
                                  <m:sub>
                                    <m:r>
                                      <a:rPr lang="it-IT" sz="3200" i="1">
                                        <a:latin typeface="Cambria Math" panose="02040503050406030204" pitchFamily="18" charset="0"/>
                                      </a:rPr>
                                      <m:t>𝑖𝑗</m:t>
                                    </m:r>
                                  </m:sub>
                                </m:sSub>
                                <m:r>
                                  <a:rPr lang="it-IT" sz="3200" i="1">
                                    <a:latin typeface="Cambria Math" panose="02040503050406030204" pitchFamily="18" charset="0"/>
                                  </a:rPr>
                                  <m:t>(</m:t>
                                </m:r>
                                <m:r>
                                  <a:rPr lang="it-IT" sz="3200" i="1">
                                    <a:latin typeface="Cambria Math" panose="02040503050406030204" pitchFamily="18" charset="0"/>
                                  </a:rPr>
                                  <m:t>𝑓</m:t>
                                </m:r>
                                <m:r>
                                  <a:rPr lang="it-IT" sz="3200" b="0" i="1" smtClean="0">
                                    <a:latin typeface="Cambria Math" panose="02040503050406030204" pitchFamily="18" charset="0"/>
                                  </a:rPr>
                                  <m:t>,</m:t>
                                </m:r>
                                <m:r>
                                  <a:rPr lang="it-IT" sz="3200" b="0" i="1" smtClean="0">
                                    <a:latin typeface="Cambria Math" panose="02040503050406030204" pitchFamily="18" charset="0"/>
                                  </a:rPr>
                                  <m:t>𝑡</m:t>
                                </m:r>
                                <m:r>
                                  <a:rPr lang="it-IT" sz="3200" i="1">
                                    <a:latin typeface="Cambria Math" panose="02040503050406030204" pitchFamily="18" charset="0"/>
                                  </a:rPr>
                                  <m:t>)</m:t>
                                </m:r>
                              </m:e>
                            </m:d>
                            <m:r>
                              <a:rPr lang="it-IT" sz="3200" i="1" baseline="30000">
                                <a:latin typeface="Cambria Math" panose="02040503050406030204" pitchFamily="18" charset="0"/>
                              </a:rPr>
                              <m:t>2</m:t>
                            </m:r>
                          </m:e>
                        </m:nary>
                      </m:den>
                    </m:f>
                  </m:oMath>
                </a14:m>
                <a:r>
                  <a:rPr lang="it-IT" sz="3200" dirty="0"/>
                  <a:t>	 </a:t>
                </a:r>
                <a:endParaRPr lang="it-IT" dirty="0"/>
              </a:p>
            </p:txBody>
          </p:sp>
        </mc:Choice>
        <mc:Fallback xmlns="">
          <p:sp>
            <p:nvSpPr>
              <p:cNvPr id="7" name="Rectangle 6"/>
              <p:cNvSpPr>
                <a:spLocks noRot="1" noChangeAspect="1" noMove="1" noResize="1" noEditPoints="1" noAdjustHandles="1" noChangeArrowheads="1" noChangeShapeType="1" noTextEdit="1"/>
              </p:cNvSpPr>
              <p:nvPr/>
            </p:nvSpPr>
            <p:spPr>
              <a:xfrm>
                <a:off x="2195736" y="4534462"/>
                <a:ext cx="4915128" cy="1050544"/>
              </a:xfrm>
              <a:prstGeom prst="rect">
                <a:avLst/>
              </a:prstGeom>
              <a:blipFill>
                <a:blip r:embed="rId3"/>
                <a:stretch>
                  <a:fillRect/>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smtClean="0"/>
              <a:t>DTF Results</a:t>
            </a:r>
            <a:endParaRPr lang="it-IT" dirty="0"/>
          </a:p>
        </p:txBody>
      </p:sp>
      <p:sp>
        <p:nvSpPr>
          <p:cNvPr id="3" name="Content Placeholder 2"/>
          <p:cNvSpPr>
            <a:spLocks noGrp="1"/>
          </p:cNvSpPr>
          <p:nvPr>
            <p:ph idx="1"/>
          </p:nvPr>
        </p:nvSpPr>
        <p:spPr>
          <a:xfrm>
            <a:off x="518864" y="836712"/>
            <a:ext cx="8229600" cy="5257702"/>
          </a:xfrm>
        </p:spPr>
        <p:txBody>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endParaRPr lang="it-IT" sz="2200" dirty="0" smtClean="0"/>
          </a:p>
          <a:p>
            <a:pPr marL="0" indent="0" algn="ctr">
              <a:buNone/>
            </a:pPr>
            <a:r>
              <a:rPr lang="it-IT" sz="2200" dirty="0" smtClean="0"/>
              <a:t>Averaged values in Gamma Frequency band (30-100 Hz)</a:t>
            </a:r>
            <a:endParaRPr lang="it-IT" sz="2200" dirty="0"/>
          </a:p>
        </p:txBody>
      </p:sp>
      <p:graphicFrame>
        <p:nvGraphicFramePr>
          <p:cNvPr id="7" name="Table 6"/>
          <p:cNvGraphicFramePr>
            <a:graphicFrameLocks noGrp="1"/>
          </p:cNvGraphicFramePr>
          <p:nvPr>
            <p:extLst>
              <p:ext uri="{D42A27DB-BD31-4B8C-83A1-F6EECF244321}">
                <p14:modId xmlns:p14="http://schemas.microsoft.com/office/powerpoint/2010/main" val="114985636"/>
              </p:ext>
            </p:extLst>
          </p:nvPr>
        </p:nvGraphicFramePr>
        <p:xfrm>
          <a:off x="1763686" y="836712"/>
          <a:ext cx="6336706" cy="5401718"/>
        </p:xfrm>
        <a:graphic>
          <a:graphicData uri="http://schemas.openxmlformats.org/drawingml/2006/table">
            <a:tbl>
              <a:tblPr firstRow="1" bandRow="1">
                <a:tableStyleId>{5C22544A-7EE6-4342-B048-85BDC9FD1C3A}</a:tableStyleId>
              </a:tblPr>
              <a:tblGrid>
                <a:gridCol w="3168353">
                  <a:extLst>
                    <a:ext uri="{9D8B030D-6E8A-4147-A177-3AD203B41FA5}">
                      <a16:colId xmlns:a16="http://schemas.microsoft.com/office/drawing/2014/main" val="2703172036"/>
                    </a:ext>
                  </a:extLst>
                </a:gridCol>
                <a:gridCol w="3168353">
                  <a:extLst>
                    <a:ext uri="{9D8B030D-6E8A-4147-A177-3AD203B41FA5}">
                      <a16:colId xmlns:a16="http://schemas.microsoft.com/office/drawing/2014/main" val="595747241"/>
                    </a:ext>
                  </a:extLst>
                </a:gridCol>
              </a:tblGrid>
              <a:tr h="2761477">
                <a:tc>
                  <a:txBody>
                    <a:bodyPr/>
                    <a:lstStyle/>
                    <a:p>
                      <a:pPr algn="ctr"/>
                      <a:r>
                        <a:rPr lang="it-IT" dirty="0" smtClean="0">
                          <a:solidFill>
                            <a:schemeClr val="tx1"/>
                          </a:solidFill>
                        </a:rPr>
                        <a:t>WAKE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smtClean="0">
                          <a:solidFill>
                            <a:schemeClr val="tx1"/>
                          </a:solidFill>
                        </a:rPr>
                        <a:t>NREM</a:t>
                      </a:r>
                    </a:p>
                    <a:p>
                      <a:endParaRPr lang="it-IT" dirty="0" smtClean="0"/>
                    </a:p>
                    <a:p>
                      <a:endParaRPr lang="it-IT" dirty="0" smtClean="0"/>
                    </a:p>
                    <a:p>
                      <a:endParaRPr lang="it-IT" dirty="0" smtClean="0"/>
                    </a:p>
                    <a:p>
                      <a:endParaRPr lang="it-IT" dirty="0" smtClean="0"/>
                    </a:p>
                    <a:p>
                      <a:endParaRPr lang="it-IT" dirty="0" smtClean="0"/>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644550"/>
                  </a:ext>
                </a:extLst>
              </a:tr>
              <a:tr h="2640241">
                <a:tc>
                  <a:txBody>
                    <a:bodyPr/>
                    <a:lstStyle/>
                    <a:p>
                      <a:endParaRPr lang="it-IT" dirty="0" smtClean="0"/>
                    </a:p>
                    <a:p>
                      <a:endParaRPr lang="it-IT" dirty="0" smtClean="0"/>
                    </a:p>
                    <a:p>
                      <a:endParaRPr lang="it-IT" dirty="0" smtClean="0"/>
                    </a:p>
                    <a:p>
                      <a:endParaRPr lang="it-IT" dirty="0" smtClean="0"/>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330890"/>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54" y="1180264"/>
            <a:ext cx="2256627" cy="1692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692232"/>
            <a:ext cx="2256627" cy="1692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866" y="1144240"/>
            <a:ext cx="2256627" cy="1692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5816" y="2711398"/>
            <a:ext cx="2256627" cy="1692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72" y="4204400"/>
            <a:ext cx="2256627" cy="1692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373" y="4213983"/>
            <a:ext cx="2256627" cy="169200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687928095"/>
              </p:ext>
            </p:extLst>
          </p:nvPr>
        </p:nvGraphicFramePr>
        <p:xfrm>
          <a:off x="1190240" y="1417638"/>
          <a:ext cx="861480" cy="4368882"/>
        </p:xfrm>
        <a:graphic>
          <a:graphicData uri="http://schemas.openxmlformats.org/drawingml/2006/table">
            <a:tbl>
              <a:tblPr firstRow="1" bandRow="1">
                <a:tableStyleId>{5C22544A-7EE6-4342-B048-85BDC9FD1C3A}</a:tableStyleId>
              </a:tblPr>
              <a:tblGrid>
                <a:gridCol w="861480">
                  <a:extLst>
                    <a:ext uri="{9D8B030D-6E8A-4147-A177-3AD203B41FA5}">
                      <a16:colId xmlns:a16="http://schemas.microsoft.com/office/drawing/2014/main" val="38132443"/>
                    </a:ext>
                  </a:extLst>
                </a:gridCol>
              </a:tblGrid>
              <a:tr h="1435298">
                <a:tc>
                  <a:txBody>
                    <a:bodyPr/>
                    <a:lstStyle/>
                    <a:p>
                      <a:r>
                        <a:rPr lang="it-IT" b="0" dirty="0" smtClean="0">
                          <a:solidFill>
                            <a:schemeClr val="tx1"/>
                          </a:solidFill>
                        </a:rPr>
                        <a:t> </a:t>
                      </a:r>
                    </a:p>
                    <a:p>
                      <a:r>
                        <a:rPr lang="it-IT" b="1" dirty="0" smtClean="0">
                          <a:solidFill>
                            <a:schemeClr val="tx1"/>
                          </a:solidFill>
                        </a:rPr>
                        <a:t>#</a:t>
                      </a:r>
                      <a:r>
                        <a:rPr lang="it-IT" b="1" baseline="0" dirty="0" smtClean="0">
                          <a:solidFill>
                            <a:schemeClr val="tx1"/>
                          </a:solidFill>
                        </a:rPr>
                        <a:t> </a:t>
                      </a:r>
                      <a:r>
                        <a:rPr lang="it-IT" b="1" dirty="0" smtClean="0">
                          <a:solidFill>
                            <a:schemeClr val="tx1"/>
                          </a:solidFill>
                        </a:rPr>
                        <a:t>1</a:t>
                      </a:r>
                      <a:endParaRPr lang="it-IT"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302420"/>
                  </a:ext>
                </a:extLst>
              </a:tr>
              <a:tr h="1656184">
                <a:tc>
                  <a:txBody>
                    <a:bodyPr/>
                    <a:lstStyle/>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0" dirty="0" smtClean="0">
                          <a:solidFill>
                            <a:schemeClr val="tx1"/>
                          </a:solidFill>
                        </a:rPr>
                        <a:t> </a:t>
                      </a:r>
                      <a:r>
                        <a:rPr lang="it-IT" b="1" dirty="0" smtClean="0">
                          <a:solidFill>
                            <a:schemeClr val="tx1"/>
                          </a:solidFill>
                        </a:rPr>
                        <a:t>#</a:t>
                      </a:r>
                      <a:r>
                        <a:rPr lang="it-IT" b="1" baseline="0" dirty="0" smtClean="0">
                          <a:solidFill>
                            <a:schemeClr val="tx1"/>
                          </a:solidFill>
                        </a:rPr>
                        <a:t> 2</a:t>
                      </a:r>
                      <a:endParaRPr lang="it-IT" b="1" dirty="0" smtClean="0">
                        <a:solidFill>
                          <a:schemeClr val="tx1"/>
                        </a:solidFill>
                      </a:endParaRPr>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553918"/>
                  </a:ext>
                </a:extLst>
              </a:tr>
              <a:tr h="1277400">
                <a:tc>
                  <a:txBody>
                    <a:bodyPr/>
                    <a:lstStyle/>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1" dirty="0" smtClean="0">
                          <a:solidFill>
                            <a:schemeClr val="tx1"/>
                          </a:solidFill>
                        </a:rPr>
                        <a:t> #</a:t>
                      </a:r>
                      <a:r>
                        <a:rPr lang="it-IT" b="1" baseline="0" dirty="0" smtClean="0">
                          <a:solidFill>
                            <a:schemeClr val="tx1"/>
                          </a:solidFill>
                        </a:rPr>
                        <a:t> 3</a:t>
                      </a:r>
                      <a:endParaRPr lang="it-IT" b="1" dirty="0" smtClean="0">
                        <a:solidFill>
                          <a:schemeClr val="tx1"/>
                        </a:solidFill>
                      </a:endParaRPr>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299325"/>
                  </a:ext>
                </a:extLst>
              </a:tr>
            </a:tbl>
          </a:graphicData>
        </a:graphic>
      </p:graphicFrame>
      <p:cxnSp>
        <p:nvCxnSpPr>
          <p:cNvPr id="16" name="Straight Arrow Connector 15"/>
          <p:cNvCxnSpPr/>
          <p:nvPr/>
        </p:nvCxnSpPr>
        <p:spPr>
          <a:xfrm>
            <a:off x="8677048" y="1304784"/>
            <a:ext cx="9752" cy="1692000"/>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8100392" y="5589240"/>
            <a:ext cx="851515" cy="338554"/>
          </a:xfrm>
          <a:prstGeom prst="rect">
            <a:avLst/>
          </a:prstGeom>
          <a:noFill/>
        </p:spPr>
        <p:txBody>
          <a:bodyPr wrap="none" rtlCol="0">
            <a:spAutoFit/>
          </a:bodyPr>
          <a:lstStyle/>
          <a:p>
            <a:r>
              <a:rPr lang="en-GB" altLang="it-IT" sz="1600" dirty="0">
                <a:latin typeface="+mn-lt"/>
              </a:rPr>
              <a:t>p &lt; 0.05</a:t>
            </a:r>
            <a:endParaRPr lang="it-IT" sz="1600" dirty="0">
              <a:latin typeface="+mn-lt"/>
            </a:endParaRPr>
          </a:p>
        </p:txBody>
      </p:sp>
      <p:sp>
        <p:nvSpPr>
          <p:cNvPr id="15" name="TextBox 1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6" name="TextBox 5"/>
          <p:cNvSpPr txBox="1"/>
          <p:nvPr/>
        </p:nvSpPr>
        <p:spPr>
          <a:xfrm>
            <a:off x="7453757" y="4077072"/>
            <a:ext cx="1726755" cy="1138773"/>
          </a:xfrm>
          <a:prstGeom prst="rect">
            <a:avLst/>
          </a:prstGeom>
          <a:noFill/>
        </p:spPr>
        <p:txBody>
          <a:bodyPr wrap="none" rtlCol="0">
            <a:spAutoFit/>
          </a:bodyPr>
          <a:lstStyle/>
          <a:p>
            <a:r>
              <a:rPr lang="it-IT" sz="2200" dirty="0" smtClean="0">
                <a:latin typeface="+mn-lt"/>
              </a:rPr>
              <a:t>DTF values:</a:t>
            </a:r>
          </a:p>
          <a:p>
            <a:r>
              <a:rPr lang="it-IT" sz="2200" dirty="0" smtClean="0">
                <a:latin typeface="+mn-lt"/>
              </a:rPr>
              <a:t>NREM&gt;WAKE</a:t>
            </a:r>
          </a:p>
          <a:p>
            <a:endParaRPr lang="it-IT" dirty="0"/>
          </a:p>
        </p:txBody>
      </p:sp>
      <p:sp>
        <p:nvSpPr>
          <p:cNvPr id="17" name="Rectangle 16"/>
          <p:cNvSpPr/>
          <p:nvPr/>
        </p:nvSpPr>
        <p:spPr>
          <a:xfrm>
            <a:off x="3635896" y="5697159"/>
            <a:ext cx="936104" cy="61216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ctangle 17"/>
          <p:cNvSpPr/>
          <p:nvPr/>
        </p:nvSpPr>
        <p:spPr>
          <a:xfrm>
            <a:off x="2915816" y="764704"/>
            <a:ext cx="936104" cy="61216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TextBox 18"/>
          <p:cNvSpPr txBox="1"/>
          <p:nvPr/>
        </p:nvSpPr>
        <p:spPr>
          <a:xfrm>
            <a:off x="7396274" y="1828923"/>
            <a:ext cx="1361747" cy="923330"/>
          </a:xfrm>
          <a:prstGeom prst="rect">
            <a:avLst/>
          </a:prstGeom>
          <a:noFill/>
        </p:spPr>
        <p:txBody>
          <a:bodyPr wrap="square" rtlCol="0">
            <a:spAutoFit/>
          </a:bodyPr>
          <a:lstStyle/>
          <a:p>
            <a:r>
              <a:rPr lang="it-IT" sz="1800" dirty="0" smtClean="0"/>
              <a:t>Information flow:</a:t>
            </a:r>
          </a:p>
          <a:p>
            <a:r>
              <a:rPr lang="it-IT" sz="1800" dirty="0"/>
              <a:t>f</a:t>
            </a:r>
            <a:r>
              <a:rPr lang="it-IT" sz="1800" dirty="0" smtClean="0"/>
              <a:t>rom j to i</a:t>
            </a:r>
            <a:endParaRPr lang="it-IT" sz="1800" dirty="0"/>
          </a:p>
        </p:txBody>
      </p:sp>
    </p:spTree>
    <p:extLst>
      <p:ext uri="{BB962C8B-B14F-4D97-AF65-F5344CB8AC3E}">
        <p14:creationId xmlns:p14="http://schemas.microsoft.com/office/powerpoint/2010/main" val="200115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smtClean="0"/>
              <a:t>DTF Results</a:t>
            </a:r>
            <a:endParaRPr lang="it-IT" dirty="0"/>
          </a:p>
        </p:txBody>
      </p:sp>
      <p:sp>
        <p:nvSpPr>
          <p:cNvPr id="3" name="Content Placeholder 2"/>
          <p:cNvSpPr>
            <a:spLocks noGrp="1"/>
          </p:cNvSpPr>
          <p:nvPr>
            <p:ph idx="1"/>
          </p:nvPr>
        </p:nvSpPr>
        <p:spPr>
          <a:xfrm>
            <a:off x="457200" y="836712"/>
            <a:ext cx="8239944" cy="5400600"/>
          </a:xfrm>
        </p:spPr>
        <p:txBody>
          <a:bodyPr/>
          <a:lstStyle/>
          <a:p>
            <a:pPr marL="0" indent="0">
              <a:buNone/>
            </a:pPr>
            <a:r>
              <a:rPr lang="it-IT" sz="1800" b="1" dirty="0" smtClean="0"/>
              <a:t>					WAKE					 NREM</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endParaRPr lang="it-IT" sz="2200" dirty="0" smtClean="0"/>
          </a:p>
          <a:p>
            <a:pPr marL="0" indent="0" algn="ctr">
              <a:buNone/>
            </a:pPr>
            <a:r>
              <a:rPr lang="it-IT" sz="2200" dirty="0" smtClean="0"/>
              <a:t>Averaged </a:t>
            </a:r>
            <a:r>
              <a:rPr lang="it-IT" sz="2200" dirty="0" smtClean="0"/>
              <a:t>values in Delta Frequency band (0.4 - 5 Hz)</a:t>
            </a:r>
            <a:endParaRPr lang="it-IT" sz="2200" dirty="0"/>
          </a:p>
        </p:txBody>
      </p:sp>
      <p:graphicFrame>
        <p:nvGraphicFramePr>
          <p:cNvPr id="14" name="Table 13"/>
          <p:cNvGraphicFramePr>
            <a:graphicFrameLocks noGrp="1"/>
          </p:cNvGraphicFramePr>
          <p:nvPr/>
        </p:nvGraphicFramePr>
        <p:xfrm>
          <a:off x="1190240" y="1417638"/>
          <a:ext cx="861480" cy="4368882"/>
        </p:xfrm>
        <a:graphic>
          <a:graphicData uri="http://schemas.openxmlformats.org/drawingml/2006/table">
            <a:tbl>
              <a:tblPr firstRow="1" bandRow="1">
                <a:tableStyleId>{5C22544A-7EE6-4342-B048-85BDC9FD1C3A}</a:tableStyleId>
              </a:tblPr>
              <a:tblGrid>
                <a:gridCol w="861480">
                  <a:extLst>
                    <a:ext uri="{9D8B030D-6E8A-4147-A177-3AD203B41FA5}">
                      <a16:colId xmlns:a16="http://schemas.microsoft.com/office/drawing/2014/main" val="38132443"/>
                    </a:ext>
                  </a:extLst>
                </a:gridCol>
              </a:tblGrid>
              <a:tr h="1435298">
                <a:tc>
                  <a:txBody>
                    <a:bodyPr/>
                    <a:lstStyle/>
                    <a:p>
                      <a:r>
                        <a:rPr lang="it-IT" b="0" dirty="0" smtClean="0">
                          <a:solidFill>
                            <a:schemeClr val="tx1"/>
                          </a:solidFill>
                        </a:rPr>
                        <a:t> </a:t>
                      </a:r>
                    </a:p>
                    <a:p>
                      <a:r>
                        <a:rPr lang="it-IT" b="1" dirty="0" smtClean="0">
                          <a:solidFill>
                            <a:schemeClr val="tx1"/>
                          </a:solidFill>
                        </a:rPr>
                        <a:t>#</a:t>
                      </a:r>
                      <a:r>
                        <a:rPr lang="it-IT" b="1" baseline="0" dirty="0" smtClean="0">
                          <a:solidFill>
                            <a:schemeClr val="tx1"/>
                          </a:solidFill>
                        </a:rPr>
                        <a:t> </a:t>
                      </a:r>
                      <a:r>
                        <a:rPr lang="it-IT" b="1" dirty="0" smtClean="0">
                          <a:solidFill>
                            <a:schemeClr val="tx1"/>
                          </a:solidFill>
                        </a:rPr>
                        <a:t>1</a:t>
                      </a:r>
                      <a:endParaRPr lang="it-IT"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302420"/>
                  </a:ext>
                </a:extLst>
              </a:tr>
              <a:tr h="1656184">
                <a:tc>
                  <a:txBody>
                    <a:bodyPr/>
                    <a:lstStyle/>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0" dirty="0" smtClean="0">
                          <a:solidFill>
                            <a:schemeClr val="tx1"/>
                          </a:solidFill>
                        </a:rPr>
                        <a:t> </a:t>
                      </a:r>
                      <a:r>
                        <a:rPr lang="it-IT" b="1" dirty="0" smtClean="0">
                          <a:solidFill>
                            <a:schemeClr val="tx1"/>
                          </a:solidFill>
                        </a:rPr>
                        <a:t>#</a:t>
                      </a:r>
                      <a:r>
                        <a:rPr lang="it-IT" b="1" baseline="0" dirty="0" smtClean="0">
                          <a:solidFill>
                            <a:schemeClr val="tx1"/>
                          </a:solidFill>
                        </a:rPr>
                        <a:t> 2</a:t>
                      </a:r>
                      <a:endParaRPr lang="it-IT" b="1" dirty="0" smtClean="0">
                        <a:solidFill>
                          <a:schemeClr val="tx1"/>
                        </a:solidFill>
                      </a:endParaRPr>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553918"/>
                  </a:ext>
                </a:extLst>
              </a:tr>
              <a:tr h="1277400">
                <a:tc>
                  <a:txBody>
                    <a:bodyPr/>
                    <a:lstStyle/>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b="1" dirty="0" smtClean="0">
                          <a:solidFill>
                            <a:schemeClr val="tx1"/>
                          </a:solidFill>
                        </a:rPr>
                        <a:t> #</a:t>
                      </a:r>
                      <a:r>
                        <a:rPr lang="it-IT" b="1" baseline="0" dirty="0" smtClean="0">
                          <a:solidFill>
                            <a:schemeClr val="tx1"/>
                          </a:solidFill>
                        </a:rPr>
                        <a:t> 3</a:t>
                      </a:r>
                      <a:endParaRPr lang="it-IT" b="1" dirty="0" smtClean="0">
                        <a:solidFill>
                          <a:schemeClr val="tx1"/>
                        </a:solidFill>
                      </a:endParaRPr>
                    </a:p>
                    <a:p>
                      <a:endParaRPr lang="it-I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299325"/>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088928"/>
            <a:ext cx="2256626" cy="1692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636912"/>
            <a:ext cx="2256626" cy="169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4077072"/>
            <a:ext cx="2256626" cy="1692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374" y="1087058"/>
            <a:ext cx="2256626" cy="1692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752" y="2636912"/>
            <a:ext cx="2256626" cy="1692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5374" y="4077072"/>
            <a:ext cx="2256626" cy="1692000"/>
          </a:xfrm>
          <a:prstGeom prst="rect">
            <a:avLst/>
          </a:prstGeom>
        </p:spPr>
      </p:pic>
      <p:cxnSp>
        <p:nvCxnSpPr>
          <p:cNvPr id="18" name="Straight Arrow Connector 17"/>
          <p:cNvCxnSpPr/>
          <p:nvPr/>
        </p:nvCxnSpPr>
        <p:spPr>
          <a:xfrm>
            <a:off x="8677048" y="1304784"/>
            <a:ext cx="9752" cy="1692000"/>
          </a:xfrm>
          <a:prstGeom prst="straightConnector1">
            <a:avLst/>
          </a:prstGeom>
          <a:ln w="31750">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100392" y="5589240"/>
            <a:ext cx="851515" cy="338554"/>
          </a:xfrm>
          <a:prstGeom prst="rect">
            <a:avLst/>
          </a:prstGeom>
          <a:noFill/>
        </p:spPr>
        <p:txBody>
          <a:bodyPr wrap="none" rtlCol="0">
            <a:spAutoFit/>
          </a:bodyPr>
          <a:lstStyle/>
          <a:p>
            <a:r>
              <a:rPr lang="en-GB" altLang="it-IT" sz="1600" dirty="0">
                <a:latin typeface="+mn-lt"/>
              </a:rPr>
              <a:t>p &lt; 0.05</a:t>
            </a:r>
            <a:endParaRPr lang="it-IT" sz="1600" dirty="0">
              <a:latin typeface="+mn-lt"/>
            </a:endParaRPr>
          </a:p>
        </p:txBody>
      </p:sp>
      <p:sp>
        <p:nvSpPr>
          <p:cNvPr id="19" name="TextBox 18"/>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20" name="TextBox 19"/>
          <p:cNvSpPr txBox="1"/>
          <p:nvPr/>
        </p:nvSpPr>
        <p:spPr>
          <a:xfrm>
            <a:off x="7453757" y="4077072"/>
            <a:ext cx="1726755" cy="1138773"/>
          </a:xfrm>
          <a:prstGeom prst="rect">
            <a:avLst/>
          </a:prstGeom>
          <a:noFill/>
        </p:spPr>
        <p:txBody>
          <a:bodyPr wrap="none" rtlCol="0">
            <a:spAutoFit/>
          </a:bodyPr>
          <a:lstStyle/>
          <a:p>
            <a:r>
              <a:rPr lang="it-IT" sz="2200" dirty="0" smtClean="0">
                <a:latin typeface="+mn-lt"/>
              </a:rPr>
              <a:t>DTF values:</a:t>
            </a:r>
          </a:p>
          <a:p>
            <a:r>
              <a:rPr lang="it-IT" sz="2200" dirty="0" smtClean="0">
                <a:latin typeface="+mn-lt"/>
              </a:rPr>
              <a:t>WAKE&gt;NREM</a:t>
            </a:r>
          </a:p>
          <a:p>
            <a:endParaRPr lang="it-IT" dirty="0"/>
          </a:p>
        </p:txBody>
      </p:sp>
      <p:sp>
        <p:nvSpPr>
          <p:cNvPr id="8" name="Rectangle 7"/>
          <p:cNvSpPr/>
          <p:nvPr/>
        </p:nvSpPr>
        <p:spPr>
          <a:xfrm>
            <a:off x="3707904" y="5589240"/>
            <a:ext cx="744458" cy="5040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Rectangle 22"/>
          <p:cNvSpPr/>
          <p:nvPr/>
        </p:nvSpPr>
        <p:spPr>
          <a:xfrm>
            <a:off x="5508104" y="764704"/>
            <a:ext cx="744458" cy="5040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TextBox 23"/>
          <p:cNvSpPr txBox="1"/>
          <p:nvPr/>
        </p:nvSpPr>
        <p:spPr>
          <a:xfrm>
            <a:off x="7396274" y="1828923"/>
            <a:ext cx="1361747" cy="923330"/>
          </a:xfrm>
          <a:prstGeom prst="rect">
            <a:avLst/>
          </a:prstGeom>
          <a:noFill/>
        </p:spPr>
        <p:txBody>
          <a:bodyPr wrap="square" rtlCol="0">
            <a:spAutoFit/>
          </a:bodyPr>
          <a:lstStyle/>
          <a:p>
            <a:r>
              <a:rPr lang="it-IT" sz="1800" dirty="0" smtClean="0"/>
              <a:t>Information flow:</a:t>
            </a:r>
          </a:p>
          <a:p>
            <a:r>
              <a:rPr lang="it-IT" sz="1800" dirty="0"/>
              <a:t>f</a:t>
            </a:r>
            <a:r>
              <a:rPr lang="it-IT" sz="1800" dirty="0" smtClean="0"/>
              <a:t>rom j to i</a:t>
            </a:r>
            <a:endParaRPr lang="it-IT" sz="1800" dirty="0"/>
          </a:p>
        </p:txBody>
      </p:sp>
    </p:spTree>
    <p:extLst>
      <p:ext uri="{BB962C8B-B14F-4D97-AF65-F5344CB8AC3E}">
        <p14:creationId xmlns:p14="http://schemas.microsoft.com/office/powerpoint/2010/main" val="247209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457200" y="1340768"/>
            <a:ext cx="8229600"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anose="020B0604020202020204" pitchFamily="34" charset="0"/>
              <a:buNone/>
              <a:defRPr/>
            </a:pPr>
            <a:r>
              <a:rPr lang="it-IT" altLang="it-IT" sz="3000" dirty="0" smtClean="0">
                <a:ea typeface="ＭＳ Ｐゴシック" panose="020B0600070205080204" pitchFamily="34" charset="-128"/>
              </a:rPr>
              <a:t>Brain Research is an interdisciplinary area with many different challenges, such as:</a:t>
            </a:r>
          </a:p>
          <a:p>
            <a:pPr algn="ctr">
              <a:defRPr/>
            </a:pPr>
            <a:r>
              <a:rPr lang="it-IT" altLang="it-IT" sz="3000" dirty="0" smtClean="0">
                <a:ea typeface="ＭＳ Ｐゴシック" panose="020B0600070205080204" pitchFamily="34" charset="-128"/>
              </a:rPr>
              <a:t>Understanding the neurophysiological </a:t>
            </a:r>
            <a:r>
              <a:rPr lang="it-IT" altLang="it-IT" sz="3000" b="1" dirty="0" smtClean="0">
                <a:ea typeface="ＭＳ Ｐゴシック" panose="020B0600070205080204" pitchFamily="34" charset="-128"/>
              </a:rPr>
              <a:t>connections between brain areas </a:t>
            </a:r>
            <a:r>
              <a:rPr lang="it-IT" altLang="it-IT" sz="3000" dirty="0" smtClean="0">
                <a:ea typeface="ＭＳ Ｐゴシック" panose="020B0600070205080204" pitchFamily="34" charset="-128"/>
              </a:rPr>
              <a:t>(</a:t>
            </a:r>
            <a:r>
              <a:rPr lang="it-IT" sz="3000" dirty="0" smtClean="0"/>
              <a:t>Connectome)</a:t>
            </a:r>
            <a:r>
              <a:rPr lang="it-IT" altLang="it-IT" sz="3000" dirty="0" smtClean="0">
                <a:ea typeface="ＭＳ Ｐゴシック" panose="020B0600070205080204" pitchFamily="34" charset="-128"/>
              </a:rPr>
              <a:t> and their functional meaning</a:t>
            </a:r>
          </a:p>
          <a:p>
            <a:pPr algn="ctr">
              <a:defRPr/>
            </a:pPr>
            <a:r>
              <a:rPr lang="en-US" sz="3000" dirty="0">
                <a:ea typeface="ＭＳ Ｐゴシック" panose="020B0600070205080204" pitchFamily="34" charset="-128"/>
              </a:rPr>
              <a:t>Revealing </a:t>
            </a:r>
            <a:r>
              <a:rPr lang="en-US" sz="3000" b="1" dirty="0">
                <a:ea typeface="ＭＳ Ｐゴシック" panose="020B0600070205080204" pitchFamily="34" charset="-128"/>
              </a:rPr>
              <a:t>mechanisms</a:t>
            </a:r>
            <a:r>
              <a:rPr lang="en-US" sz="3000" dirty="0">
                <a:ea typeface="ＭＳ Ｐゴシック" panose="020B0600070205080204" pitchFamily="34" charset="-128"/>
              </a:rPr>
              <a:t> that may define and recognize complex cognitive tasks </a:t>
            </a:r>
            <a:endParaRPr lang="en-US" sz="3000" dirty="0" smtClean="0">
              <a:ea typeface="ＭＳ Ｐゴシック" panose="020B0600070205080204" pitchFamily="34" charset="-128"/>
            </a:endParaRPr>
          </a:p>
          <a:p>
            <a:pPr marL="0" indent="0" algn="ctr">
              <a:buNone/>
              <a:defRPr/>
            </a:pPr>
            <a:r>
              <a:rPr lang="en-US" sz="3000" dirty="0">
                <a:ea typeface="ＭＳ Ｐゴシック" panose="020B0600070205080204" pitchFamily="34" charset="-128"/>
              </a:rPr>
              <a:t/>
            </a:r>
            <a:br>
              <a:rPr lang="en-US" sz="3000" dirty="0">
                <a:ea typeface="ＭＳ Ｐゴシック" panose="020B0600070205080204" pitchFamily="34" charset="-128"/>
              </a:rPr>
            </a:br>
            <a:r>
              <a:rPr lang="it-IT" altLang="it-IT" sz="3000" b="1" dirty="0" smtClean="0">
                <a:ea typeface="ＭＳ Ｐゴシック" panose="020B0600070205080204" pitchFamily="34" charset="-128"/>
              </a:rPr>
              <a:t>Novel computational tools are required!</a:t>
            </a:r>
          </a:p>
        </p:txBody>
      </p:sp>
      <p:sp>
        <p:nvSpPr>
          <p:cNvPr id="1126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Brain Research</a:t>
            </a:r>
            <a:endParaRPr lang="it-IT" altLang="it-IT" i="1" dirty="0" smtClean="0">
              <a:ea typeface="ＭＳ Ｐゴシック" panose="020B0600070205080204" pitchFamily="34" charset="-128"/>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 calcmode="lin" valueType="num">
                                      <p:cBhvr additive="base">
                                        <p:cTn id="7"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4892332"/>
              </p:ext>
            </p:extLst>
          </p:nvPr>
        </p:nvGraphicFramePr>
        <p:xfrm>
          <a:off x="251520" y="980728"/>
          <a:ext cx="7249045" cy="5168195"/>
        </p:xfrm>
        <a:graphic>
          <a:graphicData uri="http://schemas.openxmlformats.org/drawingml/2006/table">
            <a:tbl>
              <a:tblPr firstRow="1" bandRow="1">
                <a:tableStyleId>{5C22544A-7EE6-4342-B048-85BDC9FD1C3A}</a:tableStyleId>
              </a:tblPr>
              <a:tblGrid>
                <a:gridCol w="2871587">
                  <a:extLst>
                    <a:ext uri="{9D8B030D-6E8A-4147-A177-3AD203B41FA5}">
                      <a16:colId xmlns:a16="http://schemas.microsoft.com/office/drawing/2014/main" val="770959372"/>
                    </a:ext>
                  </a:extLst>
                </a:gridCol>
                <a:gridCol w="777058">
                  <a:extLst>
                    <a:ext uri="{9D8B030D-6E8A-4147-A177-3AD203B41FA5}">
                      <a16:colId xmlns:a16="http://schemas.microsoft.com/office/drawing/2014/main" val="239721061"/>
                    </a:ext>
                  </a:extLst>
                </a:gridCol>
                <a:gridCol w="3600400">
                  <a:extLst>
                    <a:ext uri="{9D8B030D-6E8A-4147-A177-3AD203B41FA5}">
                      <a16:colId xmlns:a16="http://schemas.microsoft.com/office/drawing/2014/main" val="1995846861"/>
                    </a:ext>
                  </a:extLst>
                </a:gridCol>
              </a:tblGrid>
              <a:tr h="370840">
                <a:tc gridSpan="2">
                  <a:txBody>
                    <a:bodyPr/>
                    <a:lstStyle/>
                    <a:p>
                      <a:pPr algn="ctr"/>
                      <a:r>
                        <a:rPr lang="en-GB" sz="1600" b="1" kern="1200" dirty="0" smtClean="0">
                          <a:solidFill>
                            <a:schemeClr val="lt1"/>
                          </a:solidFill>
                          <a:effectLst/>
                          <a:latin typeface="+mn-lt"/>
                          <a:ea typeface="+mn-ea"/>
                          <a:cs typeface="+mn-cs"/>
                        </a:rPr>
                        <a:t>Connections in Gamma Band</a:t>
                      </a:r>
                      <a:endParaRPr lang="it-IT" sz="1600" dirty="0"/>
                    </a:p>
                  </a:txBody>
                  <a:tcPr/>
                </a:tc>
                <a:tc hMerge="1">
                  <a:txBody>
                    <a:bodyPr/>
                    <a:lstStyle/>
                    <a:p>
                      <a:pPr algn="ctr"/>
                      <a:endParaRPr lang="it-IT" dirty="0"/>
                    </a:p>
                  </a:txBody>
                  <a:tcPr/>
                </a:tc>
                <a:tc>
                  <a:txBody>
                    <a:bodyPr/>
                    <a:lstStyle/>
                    <a:p>
                      <a:pPr algn="ctr"/>
                      <a:r>
                        <a:rPr lang="en-GB" sz="1600" b="1" kern="1200" dirty="0" smtClean="0">
                          <a:solidFill>
                            <a:schemeClr val="lt1"/>
                          </a:solidFill>
                          <a:effectLst/>
                          <a:latin typeface="+mn-lt"/>
                          <a:ea typeface="+mn-ea"/>
                          <a:cs typeface="+mn-cs"/>
                        </a:rPr>
                        <a:t>Connections in Delta Band</a:t>
                      </a:r>
                      <a:endParaRPr lang="it-IT" sz="1600" dirty="0"/>
                    </a:p>
                  </a:txBody>
                  <a:tcPr/>
                </a:tc>
                <a:extLst>
                  <a:ext uri="{0D108BD9-81ED-4DB2-BD59-A6C34878D82A}">
                    <a16:rowId xmlns:a16="http://schemas.microsoft.com/office/drawing/2014/main" val="2652717694"/>
                  </a:ext>
                </a:extLst>
              </a:tr>
              <a:tr h="290155">
                <a:tc gridSpan="3">
                  <a:txBody>
                    <a:bodyPr/>
                    <a:lstStyle/>
                    <a:p>
                      <a:pPr algn="ctr"/>
                      <a:r>
                        <a:rPr lang="it-IT" sz="1600" b="1" dirty="0" smtClean="0"/>
                        <a:t>#</a:t>
                      </a:r>
                      <a:r>
                        <a:rPr lang="it-IT" sz="1600" b="1" baseline="0" dirty="0" smtClean="0"/>
                        <a:t> 1</a:t>
                      </a:r>
                      <a:endParaRPr lang="it-IT" sz="1600" b="1" dirty="0"/>
                    </a:p>
                  </a:txBody>
                  <a:tcPr/>
                </a:tc>
                <a:tc hMerge="1">
                  <a:txBody>
                    <a:bodyPr/>
                    <a:lstStyle/>
                    <a:p>
                      <a:endParaRPr lang="it-IT" dirty="0"/>
                    </a:p>
                  </a:txBody>
                  <a:tcPr/>
                </a:tc>
                <a:tc hMerge="1">
                  <a:txBody>
                    <a:bodyPr/>
                    <a:lstStyle/>
                    <a:p>
                      <a:endParaRPr lang="it-IT"/>
                    </a:p>
                  </a:txBody>
                  <a:tcPr/>
                </a:tc>
                <a:extLst>
                  <a:ext uri="{0D108BD9-81ED-4DB2-BD59-A6C34878D82A}">
                    <a16:rowId xmlns:a16="http://schemas.microsoft.com/office/drawing/2014/main" val="1374599538"/>
                  </a:ext>
                </a:extLst>
              </a:tr>
              <a:tr h="2115115">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a:p>
                  </a:txBody>
                  <a:tcPr/>
                </a:tc>
                <a:tc gridSpan="2">
                  <a: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txBody>
                  <a:tcPr/>
                </a:tc>
                <a:tc hMerge="1">
                  <a:txBody>
                    <a:bodyPr/>
                    <a:lstStyle/>
                    <a:p>
                      <a:endParaRPr lang="it-IT"/>
                    </a:p>
                  </a:txBody>
                  <a:tcPr/>
                </a:tc>
                <a:extLst>
                  <a:ext uri="{0D108BD9-81ED-4DB2-BD59-A6C34878D82A}">
                    <a16:rowId xmlns:a16="http://schemas.microsoft.com/office/drawing/2014/main" val="4100870178"/>
                  </a:ext>
                </a:extLst>
              </a:tr>
              <a:tr h="26898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b="1" dirty="0" smtClean="0"/>
                        <a:t>#</a:t>
                      </a:r>
                      <a:r>
                        <a:rPr lang="it-IT" sz="1600" b="1" baseline="0" dirty="0" smtClean="0"/>
                        <a:t> 2</a:t>
                      </a:r>
                      <a:endParaRPr lang="it-IT" sz="1600" dirty="0"/>
                    </a:p>
                  </a:txBody>
                  <a:tcPr/>
                </a:tc>
                <a:tc hMerge="1">
                  <a:txBody>
                    <a:bodyPr/>
                    <a:lstStyle/>
                    <a:p>
                      <a:endParaRPr lang="it-IT" dirty="0"/>
                    </a:p>
                  </a:txBody>
                  <a:tcPr/>
                </a:tc>
                <a:tc hMerge="1">
                  <a:txBody>
                    <a:bodyPr/>
                    <a:lstStyle/>
                    <a:p>
                      <a:endParaRPr lang="it-IT"/>
                    </a:p>
                  </a:txBody>
                  <a:tcPr/>
                </a:tc>
                <a:extLst>
                  <a:ext uri="{0D108BD9-81ED-4DB2-BD59-A6C34878D82A}">
                    <a16:rowId xmlns:a16="http://schemas.microsoft.com/office/drawing/2014/main" val="1310536184"/>
                  </a:ext>
                </a:extLst>
              </a:tr>
              <a:tr h="370840">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a:txBody>
                  <a:tcPr/>
                </a:tc>
                <a:tc gridSpan="2">
                  <a:txBody>
                    <a:bodyPr/>
                    <a:lstStyle/>
                    <a:p>
                      <a:endParaRPr lang="it-IT" dirty="0"/>
                    </a:p>
                  </a:txBody>
                  <a:tcPr/>
                </a:tc>
                <a:tc hMerge="1">
                  <a:txBody>
                    <a:bodyPr/>
                    <a:lstStyle/>
                    <a:p>
                      <a:endParaRPr lang="it-IT"/>
                    </a:p>
                  </a:txBody>
                  <a:tcPr/>
                </a:tc>
                <a:extLst>
                  <a:ext uri="{0D108BD9-81ED-4DB2-BD59-A6C34878D82A}">
                    <a16:rowId xmlns:a16="http://schemas.microsoft.com/office/drawing/2014/main" val="1321645950"/>
                  </a:ext>
                </a:extLst>
              </a:tr>
            </a:tbl>
          </a:graphicData>
        </a:graphic>
      </p:graphicFrame>
      <p:grpSp>
        <p:nvGrpSpPr>
          <p:cNvPr id="8" name="Group 7"/>
          <p:cNvGrpSpPr/>
          <p:nvPr/>
        </p:nvGrpSpPr>
        <p:grpSpPr>
          <a:xfrm>
            <a:off x="861422" y="1661495"/>
            <a:ext cx="2247598" cy="2090632"/>
            <a:chOff x="861422" y="1661495"/>
            <a:chExt cx="2247598" cy="2090632"/>
          </a:xfrm>
        </p:grpSpPr>
        <p:pic>
          <p:nvPicPr>
            <p:cNvPr id="52" name="Picture 51"/>
            <p:cNvPicPr/>
            <p:nvPr/>
          </p:nvPicPr>
          <p:blipFill rotWithShape="1">
            <a:blip r:embed="rId3">
              <a:extLst>
                <a:ext uri="{28A0092B-C50C-407E-A947-70E740481C1C}">
                  <a14:useLocalDpi xmlns:a14="http://schemas.microsoft.com/office/drawing/2010/main" val="0"/>
                </a:ext>
              </a:extLst>
            </a:blip>
            <a:srcRect l="5466"/>
            <a:stretch/>
          </p:blipFill>
          <p:spPr bwMode="auto">
            <a:xfrm>
              <a:off x="861422" y="1661495"/>
              <a:ext cx="2247598" cy="2090632"/>
            </a:xfrm>
            <a:prstGeom prst="rect">
              <a:avLst/>
            </a:prstGeom>
            <a:ln>
              <a:noFill/>
            </a:ln>
            <a:extLst>
              <a:ext uri="{53640926-AAD7-44D8-BBD7-CCE9431645EC}">
                <a14:shadowObscured xmlns:a14="http://schemas.microsoft.com/office/drawing/2010/main"/>
              </a:ext>
            </a:extLst>
          </p:spPr>
        </p:pic>
        <p:grpSp>
          <p:nvGrpSpPr>
            <p:cNvPr id="51" name="Group 50"/>
            <p:cNvGrpSpPr/>
            <p:nvPr/>
          </p:nvGrpSpPr>
          <p:grpSpPr>
            <a:xfrm>
              <a:off x="1637407" y="2476946"/>
              <a:ext cx="822598" cy="447998"/>
              <a:chOff x="0" y="0"/>
              <a:chExt cx="775809" cy="542157"/>
            </a:xfrm>
          </p:grpSpPr>
          <p:cxnSp>
            <p:nvCxnSpPr>
              <p:cNvPr id="53" name="Straight Arrow Connector 52"/>
              <p:cNvCxnSpPr/>
              <p:nvPr/>
            </p:nvCxnSpPr>
            <p:spPr>
              <a:xfrm flipH="1" flipV="1">
                <a:off x="330414" y="69156"/>
                <a:ext cx="130596" cy="47249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0" y="0"/>
                <a:ext cx="461042" cy="54215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76410" y="0"/>
                <a:ext cx="299399" cy="4994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4534085" y="1661495"/>
            <a:ext cx="2246400" cy="2091600"/>
            <a:chOff x="4534085" y="1661495"/>
            <a:chExt cx="2246400" cy="2091600"/>
          </a:xfrm>
        </p:grpSpPr>
        <p:pic>
          <p:nvPicPr>
            <p:cNvPr id="56" name="Picture 55"/>
            <p:cNvPicPr/>
            <p:nvPr/>
          </p:nvPicPr>
          <p:blipFill rotWithShape="1">
            <a:blip r:embed="rId3">
              <a:extLst>
                <a:ext uri="{28A0092B-C50C-407E-A947-70E740481C1C}">
                  <a14:useLocalDpi xmlns:a14="http://schemas.microsoft.com/office/drawing/2010/main" val="0"/>
                </a:ext>
              </a:extLst>
            </a:blip>
            <a:srcRect l="4224"/>
            <a:stretch/>
          </p:blipFill>
          <p:spPr bwMode="auto">
            <a:xfrm>
              <a:off x="4534085" y="1661495"/>
              <a:ext cx="2246400" cy="2091600"/>
            </a:xfrm>
            <a:prstGeom prst="rect">
              <a:avLst/>
            </a:prstGeom>
            <a:ln>
              <a:noFill/>
            </a:ln>
            <a:extLst>
              <a:ext uri="{53640926-AAD7-44D8-BBD7-CCE9431645EC}">
                <a14:shadowObscured xmlns:a14="http://schemas.microsoft.com/office/drawing/2010/main"/>
              </a:ext>
            </a:extLst>
          </p:spPr>
        </p:pic>
        <p:grpSp>
          <p:nvGrpSpPr>
            <p:cNvPr id="57" name="Group 56"/>
            <p:cNvGrpSpPr/>
            <p:nvPr/>
          </p:nvGrpSpPr>
          <p:grpSpPr>
            <a:xfrm>
              <a:off x="4980285" y="2453583"/>
              <a:ext cx="1028076" cy="673224"/>
              <a:chOff x="0" y="0"/>
              <a:chExt cx="1529122" cy="914400"/>
            </a:xfrm>
          </p:grpSpPr>
          <p:cxnSp>
            <p:nvCxnSpPr>
              <p:cNvPr id="58" name="Straight Arrow Connector 57"/>
              <p:cNvCxnSpPr/>
              <p:nvPr/>
            </p:nvCxnSpPr>
            <p:spPr>
              <a:xfrm>
                <a:off x="0" y="230521"/>
                <a:ext cx="768403" cy="68387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61472" y="230521"/>
                <a:ext cx="1146815" cy="36079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045028" y="138312"/>
                <a:ext cx="156022" cy="4527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198709" y="0"/>
                <a:ext cx="330413" cy="59353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 name="Title 1"/>
          <p:cNvSpPr>
            <a:spLocks noGrp="1"/>
          </p:cNvSpPr>
          <p:nvPr>
            <p:ph type="title"/>
          </p:nvPr>
        </p:nvSpPr>
        <p:spPr/>
        <p:txBody>
          <a:bodyPr/>
          <a:lstStyle/>
          <a:p>
            <a:pPr algn="r"/>
            <a:r>
              <a:rPr lang="it-IT" dirty="0" smtClean="0"/>
              <a:t>DTF Results</a:t>
            </a:r>
            <a:endParaRPr lang="it-IT" dirty="0"/>
          </a:p>
        </p:txBody>
      </p:sp>
      <p:grpSp>
        <p:nvGrpSpPr>
          <p:cNvPr id="11" name="Group 10"/>
          <p:cNvGrpSpPr/>
          <p:nvPr/>
        </p:nvGrpSpPr>
        <p:grpSpPr>
          <a:xfrm>
            <a:off x="861422" y="4145911"/>
            <a:ext cx="2246400" cy="2091600"/>
            <a:chOff x="861422" y="4145911"/>
            <a:chExt cx="2246400" cy="2091600"/>
          </a:xfrm>
        </p:grpSpPr>
        <p:pic>
          <p:nvPicPr>
            <p:cNvPr id="63" name="Picture 62"/>
            <p:cNvPicPr/>
            <p:nvPr/>
          </p:nvPicPr>
          <p:blipFill rotWithShape="1">
            <a:blip r:embed="rId4">
              <a:extLst>
                <a:ext uri="{28A0092B-C50C-407E-A947-70E740481C1C}">
                  <a14:useLocalDpi xmlns:a14="http://schemas.microsoft.com/office/drawing/2010/main" val="0"/>
                </a:ext>
              </a:extLst>
            </a:blip>
            <a:srcRect l="3479" t="1716" b="5298"/>
            <a:stretch/>
          </p:blipFill>
          <p:spPr bwMode="auto">
            <a:xfrm>
              <a:off x="861422" y="4145911"/>
              <a:ext cx="2246400" cy="2091600"/>
            </a:xfrm>
            <a:prstGeom prst="rect">
              <a:avLst/>
            </a:prstGeom>
            <a:ln>
              <a:noFill/>
            </a:ln>
            <a:extLst>
              <a:ext uri="{53640926-AAD7-44D8-BBD7-CCE9431645EC}">
                <a14:shadowObscured xmlns:a14="http://schemas.microsoft.com/office/drawing/2010/main"/>
              </a:ext>
            </a:extLst>
          </p:spPr>
        </p:pic>
        <p:grpSp>
          <p:nvGrpSpPr>
            <p:cNvPr id="64" name="Group 63"/>
            <p:cNvGrpSpPr/>
            <p:nvPr/>
          </p:nvGrpSpPr>
          <p:grpSpPr>
            <a:xfrm>
              <a:off x="1547664" y="4583650"/>
              <a:ext cx="703486" cy="717558"/>
              <a:chOff x="0" y="0"/>
              <a:chExt cx="969504" cy="787149"/>
            </a:xfrm>
          </p:grpSpPr>
          <p:cxnSp>
            <p:nvCxnSpPr>
              <p:cNvPr id="65" name="Straight Arrow Connector 64"/>
              <p:cNvCxnSpPr/>
              <p:nvPr/>
            </p:nvCxnSpPr>
            <p:spPr>
              <a:xfrm>
                <a:off x="607039" y="161365"/>
                <a:ext cx="362465" cy="54369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0" y="0"/>
                <a:ext cx="568619" cy="78714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4534085" y="4145712"/>
            <a:ext cx="2246400" cy="2091600"/>
            <a:chOff x="4534085" y="4145712"/>
            <a:chExt cx="2246400" cy="2091600"/>
          </a:xfrm>
        </p:grpSpPr>
        <p:pic>
          <p:nvPicPr>
            <p:cNvPr id="67" name="Picture 66"/>
            <p:cNvPicPr/>
            <p:nvPr/>
          </p:nvPicPr>
          <p:blipFill rotWithShape="1">
            <a:blip r:embed="rId4">
              <a:extLst>
                <a:ext uri="{28A0092B-C50C-407E-A947-70E740481C1C}">
                  <a14:useLocalDpi xmlns:a14="http://schemas.microsoft.com/office/drawing/2010/main" val="0"/>
                </a:ext>
              </a:extLst>
            </a:blip>
            <a:srcRect l="4677" t="1716" b="5298"/>
            <a:stretch/>
          </p:blipFill>
          <p:spPr bwMode="auto">
            <a:xfrm>
              <a:off x="4534085" y="4145712"/>
              <a:ext cx="2246400" cy="2091600"/>
            </a:xfrm>
            <a:prstGeom prst="rect">
              <a:avLst/>
            </a:prstGeom>
            <a:ln>
              <a:noFill/>
            </a:ln>
            <a:extLst>
              <a:ext uri="{53640926-AAD7-44D8-BBD7-CCE9431645EC}">
                <a14:shadowObscured xmlns:a14="http://schemas.microsoft.com/office/drawing/2010/main"/>
              </a:ext>
            </a:extLst>
          </p:spPr>
        </p:pic>
        <p:grpSp>
          <p:nvGrpSpPr>
            <p:cNvPr id="68" name="Group 67"/>
            <p:cNvGrpSpPr/>
            <p:nvPr/>
          </p:nvGrpSpPr>
          <p:grpSpPr>
            <a:xfrm>
              <a:off x="5656303" y="4590008"/>
              <a:ext cx="116070" cy="495176"/>
              <a:chOff x="0" y="0"/>
              <a:chExt cx="204432" cy="607039"/>
            </a:xfrm>
          </p:grpSpPr>
          <p:cxnSp>
            <p:nvCxnSpPr>
              <p:cNvPr id="69" name="Straight Arrow Connector 68"/>
              <p:cNvCxnSpPr/>
              <p:nvPr/>
            </p:nvCxnSpPr>
            <p:spPr>
              <a:xfrm flipH="1" flipV="1">
                <a:off x="0" y="161365"/>
                <a:ext cx="204432" cy="44567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45996" y="0"/>
                <a:ext cx="58436" cy="33041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7668344" y="1595438"/>
            <a:ext cx="1475656" cy="1692771"/>
          </a:xfrm>
          <a:prstGeom prst="rect">
            <a:avLst/>
          </a:prstGeom>
          <a:solidFill>
            <a:schemeClr val="bg1"/>
          </a:solidFill>
        </p:spPr>
        <p:txBody>
          <a:bodyPr wrap="square" rtlCol="0">
            <a:spAutoFit/>
          </a:bodyPr>
          <a:lstStyle/>
          <a:p>
            <a:r>
              <a:rPr lang="it-IT" sz="2800" b="1" dirty="0" smtClean="0">
                <a:solidFill>
                  <a:srgbClr val="FFC000"/>
                </a:solidFill>
                <a:effectLst>
                  <a:outerShdw blurRad="38100" dist="38100" dir="2700000" algn="tl">
                    <a:srgbClr val="000000">
                      <a:alpha val="43137"/>
                    </a:srgbClr>
                  </a:outerShdw>
                </a:effectLst>
              </a:rPr>
              <a:t>WAKE</a:t>
            </a:r>
          </a:p>
          <a:p>
            <a:endParaRPr lang="it-IT" dirty="0" smtClean="0"/>
          </a:p>
          <a:p>
            <a:r>
              <a:rPr lang="it-IT" sz="2800" b="1" dirty="0" smtClean="0">
                <a:solidFill>
                  <a:srgbClr val="0070C0"/>
                </a:solidFill>
                <a:effectLst>
                  <a:outerShdw blurRad="38100" dist="38100" dir="2700000" algn="tl">
                    <a:srgbClr val="000000">
                      <a:alpha val="43137"/>
                    </a:srgbClr>
                  </a:outerShdw>
                </a:effectLst>
              </a:rPr>
              <a:t>NREM</a:t>
            </a:r>
            <a:endParaRPr lang="it-IT" sz="2800" b="1" dirty="0">
              <a:solidFill>
                <a:srgbClr val="0070C0"/>
              </a:solidFill>
              <a:effectLst>
                <a:outerShdw blurRad="38100" dist="38100" dir="2700000" algn="tl">
                  <a:srgbClr val="000000">
                    <a:alpha val="43137"/>
                  </a:srgbClr>
                </a:outerShdw>
              </a:effectLst>
            </a:endParaRPr>
          </a:p>
          <a:p>
            <a:endParaRPr lang="it-IT" dirty="0"/>
          </a:p>
        </p:txBody>
      </p:sp>
      <p:grpSp>
        <p:nvGrpSpPr>
          <p:cNvPr id="2090" name="Group 4"/>
          <p:cNvGrpSpPr>
            <a:grpSpLocks/>
          </p:cNvGrpSpPr>
          <p:nvPr/>
        </p:nvGrpSpPr>
        <p:grpSpPr bwMode="auto">
          <a:xfrm>
            <a:off x="1336675" y="1022350"/>
            <a:ext cx="776288" cy="542925"/>
            <a:chOff x="0" y="0"/>
            <a:chExt cx="7758" cy="5421"/>
          </a:xfrm>
        </p:grpSpPr>
      </p:grpSp>
      <p:grpSp>
        <p:nvGrpSpPr>
          <p:cNvPr id="2080" name="Group 12"/>
          <p:cNvGrpSpPr>
            <a:grpSpLocks/>
          </p:cNvGrpSpPr>
          <p:nvPr/>
        </p:nvGrpSpPr>
        <p:grpSpPr bwMode="auto">
          <a:xfrm>
            <a:off x="1014413" y="549275"/>
            <a:ext cx="969962" cy="787400"/>
            <a:chOff x="0" y="0"/>
            <a:chExt cx="9695" cy="7871"/>
          </a:xfrm>
        </p:grpSpPr>
      </p:grpSp>
      <p:grpSp>
        <p:nvGrpSpPr>
          <p:cNvPr id="2084" name="Group 10"/>
          <p:cNvGrpSpPr>
            <a:grpSpLocks/>
          </p:cNvGrpSpPr>
          <p:nvPr/>
        </p:nvGrpSpPr>
        <p:grpSpPr bwMode="auto">
          <a:xfrm>
            <a:off x="611188" y="930275"/>
            <a:ext cx="1528762" cy="914400"/>
            <a:chOff x="0" y="0"/>
            <a:chExt cx="15291" cy="9144"/>
          </a:xfrm>
        </p:grpSpPr>
      </p:grpSp>
      <p:grpSp>
        <p:nvGrpSpPr>
          <p:cNvPr id="2072" name="Group 17"/>
          <p:cNvGrpSpPr>
            <a:grpSpLocks/>
          </p:cNvGrpSpPr>
          <p:nvPr/>
        </p:nvGrpSpPr>
        <p:grpSpPr bwMode="auto">
          <a:xfrm>
            <a:off x="1082675" y="931863"/>
            <a:ext cx="1298575" cy="703262"/>
            <a:chOff x="0" y="0"/>
            <a:chExt cx="12986" cy="7034"/>
          </a:xfrm>
        </p:grpSpPr>
      </p:grpSp>
      <p:grpSp>
        <p:nvGrpSpPr>
          <p:cNvPr id="2066" name="Group 24"/>
          <p:cNvGrpSpPr>
            <a:grpSpLocks/>
          </p:cNvGrpSpPr>
          <p:nvPr/>
        </p:nvGrpSpPr>
        <p:grpSpPr bwMode="auto">
          <a:xfrm>
            <a:off x="1057275" y="931863"/>
            <a:ext cx="673100" cy="763587"/>
            <a:chOff x="0" y="0"/>
            <a:chExt cx="6731" cy="7638"/>
          </a:xfrm>
        </p:grpSpPr>
      </p:grpSp>
      <p:grpSp>
        <p:nvGrpSpPr>
          <p:cNvPr id="2076" name="Group 16"/>
          <p:cNvGrpSpPr>
            <a:grpSpLocks/>
          </p:cNvGrpSpPr>
          <p:nvPr/>
        </p:nvGrpSpPr>
        <p:grpSpPr bwMode="auto">
          <a:xfrm>
            <a:off x="1525588" y="549275"/>
            <a:ext cx="204787" cy="606425"/>
            <a:chOff x="0" y="0"/>
            <a:chExt cx="2044" cy="6070"/>
          </a:xfrm>
        </p:grpSpPr>
      </p:grpSp>
      <p:grpSp>
        <p:nvGrpSpPr>
          <p:cNvPr id="2054" name="Group 27"/>
          <p:cNvGrpSpPr>
            <a:grpSpLocks/>
          </p:cNvGrpSpPr>
          <p:nvPr/>
        </p:nvGrpSpPr>
        <p:grpSpPr bwMode="auto">
          <a:xfrm>
            <a:off x="1220788" y="806450"/>
            <a:ext cx="430212" cy="852488"/>
            <a:chOff x="0" y="0"/>
            <a:chExt cx="4303" cy="8529"/>
          </a:xfrm>
        </p:grpSpPr>
      </p:grpSp>
      <p:grpSp>
        <p:nvGrpSpPr>
          <p:cNvPr id="2058" name="Group 26"/>
          <p:cNvGrpSpPr>
            <a:grpSpLocks/>
          </p:cNvGrpSpPr>
          <p:nvPr/>
        </p:nvGrpSpPr>
        <p:grpSpPr bwMode="auto">
          <a:xfrm>
            <a:off x="1549400" y="890588"/>
            <a:ext cx="679450" cy="350837"/>
            <a:chOff x="0" y="0"/>
            <a:chExt cx="6800" cy="3508"/>
          </a:xfrm>
        </p:grpSpPr>
      </p:grpSp>
      <p:grpSp>
        <p:nvGrpSpPr>
          <p:cNvPr id="2050" name="Group 79"/>
          <p:cNvGrpSpPr>
            <a:grpSpLocks/>
          </p:cNvGrpSpPr>
          <p:nvPr/>
        </p:nvGrpSpPr>
        <p:grpSpPr bwMode="auto">
          <a:xfrm>
            <a:off x="1119188" y="1282700"/>
            <a:ext cx="303212" cy="376238"/>
            <a:chOff x="0" y="0"/>
            <a:chExt cx="303348" cy="376395"/>
          </a:xfrm>
        </p:grpSpPr>
      </p:grpSp>
      <p:grpSp>
        <p:nvGrpSpPr>
          <p:cNvPr id="2062" name="Group 25"/>
          <p:cNvGrpSpPr>
            <a:grpSpLocks/>
          </p:cNvGrpSpPr>
          <p:nvPr/>
        </p:nvGrpSpPr>
        <p:grpSpPr bwMode="auto">
          <a:xfrm>
            <a:off x="1651000" y="536575"/>
            <a:ext cx="533400" cy="758825"/>
            <a:chOff x="0" y="0"/>
            <a:chExt cx="5335" cy="7587"/>
          </a:xfrm>
        </p:grpSpPr>
      </p:grpSp>
      <p:sp>
        <p:nvSpPr>
          <p:cNvPr id="38" name="TextBox 37"/>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1883716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112568"/>
          </a:xfrm>
        </p:spPr>
        <p:txBody>
          <a:bodyPr/>
          <a:lstStyle/>
          <a:p>
            <a:pPr marL="0" indent="0" algn="just">
              <a:buNone/>
            </a:pPr>
            <a:r>
              <a:rPr lang="en-US" sz="3000" dirty="0"/>
              <a:t>DTF analysis </a:t>
            </a:r>
            <a:r>
              <a:rPr lang="en-US" sz="3000" dirty="0" smtClean="0"/>
              <a:t>:</a:t>
            </a:r>
          </a:p>
          <a:p>
            <a:pPr algn="just"/>
            <a:r>
              <a:rPr lang="en-US" sz="3000" dirty="0" smtClean="0"/>
              <a:t>helped</a:t>
            </a:r>
            <a:r>
              <a:rPr lang="en-US" sz="3000" dirty="0" smtClean="0"/>
              <a:t> </a:t>
            </a:r>
            <a:r>
              <a:rPr lang="en-US" sz="3000" dirty="0"/>
              <a:t>to </a:t>
            </a:r>
            <a:r>
              <a:rPr lang="en-US" sz="3000" b="1" dirty="0"/>
              <a:t>localize</a:t>
            </a:r>
            <a:r>
              <a:rPr lang="en-US" sz="3000" dirty="0"/>
              <a:t> sinks, sources, and locations of the </a:t>
            </a:r>
            <a:r>
              <a:rPr lang="en-US" sz="3000" b="1" dirty="0"/>
              <a:t>major players </a:t>
            </a:r>
            <a:r>
              <a:rPr lang="en-US" sz="3000" dirty="0"/>
              <a:t>of the </a:t>
            </a:r>
            <a:r>
              <a:rPr lang="en-US" sz="3000" dirty="0" smtClean="0"/>
              <a:t>network (</a:t>
            </a:r>
            <a:r>
              <a:rPr lang="en-US" sz="3000" dirty="0" err="1" smtClean="0"/>
              <a:t>Brodman</a:t>
            </a:r>
            <a:r>
              <a:rPr lang="en-US" sz="3000" dirty="0" smtClean="0"/>
              <a:t> and parietal area)</a:t>
            </a:r>
            <a:endParaRPr lang="en-US" sz="3000" dirty="0" smtClean="0"/>
          </a:p>
          <a:p>
            <a:pPr algn="just"/>
            <a:r>
              <a:rPr lang="en-US" sz="3000" dirty="0"/>
              <a:t>t</a:t>
            </a:r>
            <a:r>
              <a:rPr lang="en-US" sz="3000" dirty="0" smtClean="0"/>
              <a:t>he </a:t>
            </a:r>
            <a:r>
              <a:rPr lang="en-US" sz="3000" dirty="0"/>
              <a:t>information flow </a:t>
            </a:r>
            <a:r>
              <a:rPr lang="en-US" sz="3000" dirty="0" smtClean="0"/>
              <a:t>swapped </a:t>
            </a:r>
            <a:r>
              <a:rPr lang="en-US" sz="3000" dirty="0" smtClean="0"/>
              <a:t>direction </a:t>
            </a:r>
            <a:r>
              <a:rPr lang="en-US" sz="3000" dirty="0" smtClean="0"/>
              <a:t>only </a:t>
            </a:r>
            <a:r>
              <a:rPr lang="en-US" sz="3000" dirty="0" smtClean="0"/>
              <a:t>in </a:t>
            </a:r>
            <a:r>
              <a:rPr lang="en-US" sz="3000" dirty="0" smtClean="0"/>
              <a:t>Delta: is this the </a:t>
            </a:r>
            <a:r>
              <a:rPr lang="en-US" sz="3000" b="1" dirty="0" smtClean="0"/>
              <a:t>re-elaboration </a:t>
            </a:r>
            <a:r>
              <a:rPr lang="en-US" sz="3000" b="1" dirty="0" smtClean="0"/>
              <a:t>role of brain during </a:t>
            </a:r>
            <a:r>
              <a:rPr lang="en-US" sz="3000" b="1" dirty="0" smtClean="0"/>
              <a:t>night?</a:t>
            </a:r>
          </a:p>
          <a:p>
            <a:pPr algn="just"/>
            <a:r>
              <a:rPr lang="en-US" sz="3000" dirty="0" smtClean="0"/>
              <a:t>Interesting findings: </a:t>
            </a:r>
            <a:r>
              <a:rPr lang="en-US" sz="3000" b="1" dirty="0" smtClean="0"/>
              <a:t>higher DTF values </a:t>
            </a:r>
            <a:r>
              <a:rPr lang="en-US" sz="3000" dirty="0" smtClean="0"/>
              <a:t>are observable: </a:t>
            </a:r>
            <a:r>
              <a:rPr lang="en-US" sz="3000" dirty="0" err="1" smtClean="0"/>
              <a:t>i</a:t>
            </a:r>
            <a:r>
              <a:rPr lang="en-US" sz="3000" dirty="0" smtClean="0"/>
              <a:t>) in WAKE for DELTA frequencies and ii) in NREM for GAMMA frequencies (opposite then expected)</a:t>
            </a:r>
            <a:endParaRPr lang="en-US" sz="3000" dirty="0" smtClean="0"/>
          </a:p>
        </p:txBody>
      </p:sp>
      <p:sp>
        <p:nvSpPr>
          <p:cNvPr id="4" name="Title 1"/>
          <p:cNvSpPr>
            <a:spLocks noGrp="1"/>
          </p:cNvSpPr>
          <p:nvPr>
            <p:ph type="title"/>
          </p:nvPr>
        </p:nvSpPr>
        <p:spPr>
          <a:xfrm>
            <a:off x="457200" y="274638"/>
            <a:ext cx="8229600" cy="1143000"/>
          </a:xfrm>
        </p:spPr>
        <p:txBody>
          <a:bodyPr/>
          <a:lstStyle/>
          <a:p>
            <a:pPr algn="r"/>
            <a:r>
              <a:rPr lang="it-IT" dirty="0" smtClean="0"/>
              <a:t>DTF Results</a:t>
            </a:r>
            <a:endParaRPr lang="it-IT" dirty="0"/>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794828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a:latin typeface="Calibri" panose="020F0502020204030204" pitchFamily="34" charset="0"/>
              </a:rPr>
              <a:t>Methods</a:t>
            </a:r>
          </a:p>
        </p:txBody>
      </p:sp>
      <p:graphicFrame>
        <p:nvGraphicFramePr>
          <p:cNvPr id="3" name="Table 2"/>
          <p:cNvGraphicFramePr>
            <a:graphicFrameLocks noGrp="1"/>
          </p:cNvGraphicFramePr>
          <p:nvPr>
            <p:extLst>
              <p:ext uri="{D42A27DB-BD31-4B8C-83A1-F6EECF244321}">
                <p14:modId xmlns:p14="http://schemas.microsoft.com/office/powerpoint/2010/main" val="361263377"/>
              </p:ext>
            </p:extLst>
          </p:nvPr>
        </p:nvGraphicFramePr>
        <p:xfrm>
          <a:off x="323850" y="981075"/>
          <a:ext cx="8569326" cy="5180049"/>
        </p:xfrm>
        <a:graphic>
          <a:graphicData uri="http://schemas.openxmlformats.org/drawingml/2006/table">
            <a:tbl>
              <a:tblPr firstRow="1" bandRow="1">
                <a:tableStyleId>{5C22544A-7EE6-4342-B048-85BDC9FD1C3A}</a:tableStyleId>
              </a:tblPr>
              <a:tblGrid>
                <a:gridCol w="2856442">
                  <a:extLst>
                    <a:ext uri="{9D8B030D-6E8A-4147-A177-3AD203B41FA5}">
                      <a16:colId xmlns:a16="http://schemas.microsoft.com/office/drawing/2014/main" val="4262926691"/>
                    </a:ext>
                  </a:extLst>
                </a:gridCol>
                <a:gridCol w="2856442">
                  <a:extLst>
                    <a:ext uri="{9D8B030D-6E8A-4147-A177-3AD203B41FA5}">
                      <a16:colId xmlns:a16="http://schemas.microsoft.com/office/drawing/2014/main" val="2525899522"/>
                    </a:ext>
                  </a:extLst>
                </a:gridCol>
                <a:gridCol w="2856442">
                  <a:extLst>
                    <a:ext uri="{9D8B030D-6E8A-4147-A177-3AD203B41FA5}">
                      <a16:colId xmlns:a16="http://schemas.microsoft.com/office/drawing/2014/main" val="1204518914"/>
                    </a:ext>
                  </a:extLst>
                </a:gridCol>
              </a:tblGrid>
              <a:tr h="649167">
                <a:tc>
                  <a:txBody>
                    <a:bodyPr/>
                    <a:lstStyle/>
                    <a:p>
                      <a:r>
                        <a:rPr lang="it-IT" sz="1700" dirty="0" smtClean="0"/>
                        <a:t>Type</a:t>
                      </a:r>
                      <a:r>
                        <a:rPr lang="it-IT" sz="1700" baseline="0" dirty="0" smtClean="0"/>
                        <a:t> of Analysis</a:t>
                      </a:r>
                      <a:endParaRPr lang="it-IT" sz="1700" dirty="0"/>
                    </a:p>
                  </a:txBody>
                  <a:tcPr marL="91444" marR="91444" marT="45718" marB="45718" anchor="ctr"/>
                </a:tc>
                <a:tc>
                  <a:txBody>
                    <a:bodyPr/>
                    <a:lstStyle/>
                    <a:p>
                      <a:r>
                        <a:rPr lang="it-IT" sz="1700" dirty="0" smtClean="0"/>
                        <a:t>Methods</a:t>
                      </a:r>
                      <a:endParaRPr lang="it-IT" sz="1700" dirty="0"/>
                    </a:p>
                  </a:txBody>
                  <a:tcPr marL="91444" marR="91444" marT="45718" marB="45718" anchor="ctr"/>
                </a:tc>
                <a:tc>
                  <a:txBody>
                    <a:bodyPr/>
                    <a:lstStyle/>
                    <a:p>
                      <a:r>
                        <a:rPr lang="it-IT" sz="1700" dirty="0" smtClean="0"/>
                        <a:t>Main</a:t>
                      </a:r>
                      <a:r>
                        <a:rPr lang="it-IT" sz="1700" baseline="0" dirty="0" smtClean="0"/>
                        <a:t> Aims</a:t>
                      </a:r>
                      <a:endParaRPr lang="it-IT" sz="1700" dirty="0"/>
                    </a:p>
                  </a:txBody>
                  <a:tcPr marL="91444" marR="91444" marT="45718" marB="45718" anchor="ctr"/>
                </a:tc>
                <a:extLst>
                  <a:ext uri="{0D108BD9-81ED-4DB2-BD59-A6C34878D82A}">
                    <a16:rowId xmlns:a16="http://schemas.microsoft.com/office/drawing/2014/main" val="1345609616"/>
                  </a:ext>
                </a:extLst>
              </a:tr>
              <a:tr h="1678766">
                <a:tc rowSpan="2">
                  <a:txBody>
                    <a:bodyPr/>
                    <a:lstStyle/>
                    <a:p>
                      <a:pPr marL="0" algn="l" defTabSz="457200" rtl="0" eaLnBrk="1" latinLnBrk="0" hangingPunct="1"/>
                      <a:r>
                        <a:rPr lang="it-IT" sz="1700" kern="1200" dirty="0" smtClean="0">
                          <a:solidFill>
                            <a:schemeClr val="dk1"/>
                          </a:solidFill>
                          <a:latin typeface="+mn-lt"/>
                          <a:ea typeface="+mn-ea"/>
                          <a:cs typeface="+mn-cs"/>
                        </a:rPr>
                        <a:t>Connectivity</a:t>
                      </a:r>
                    </a:p>
                    <a:p>
                      <a:pPr marL="0" algn="l" defTabSz="457200" rtl="0" eaLnBrk="1" latinLnBrk="0" hangingPunct="1"/>
                      <a:endParaRPr lang="it-IT" sz="1700" kern="1200" dirty="0" smtClean="0">
                        <a:solidFill>
                          <a:schemeClr val="dk1"/>
                        </a:solidFill>
                        <a:latin typeface="+mn-lt"/>
                        <a:ea typeface="+mn-ea"/>
                        <a:cs typeface="+mn-cs"/>
                      </a:endParaRPr>
                    </a:p>
                    <a:p>
                      <a:pPr marL="0" algn="l" defTabSz="457200" rtl="0" eaLnBrk="1" latinLnBrk="0" hangingPunct="1"/>
                      <a:r>
                        <a:rPr lang="it-IT" sz="1500" kern="1200" dirty="0" smtClean="0">
                          <a:solidFill>
                            <a:schemeClr val="dk1"/>
                          </a:solidFill>
                          <a:latin typeface="+mn-lt"/>
                          <a:ea typeface="+mn-ea"/>
                          <a:cs typeface="+mn-cs"/>
                        </a:rPr>
                        <a:t>Considering</a:t>
                      </a:r>
                      <a:r>
                        <a:rPr lang="it-IT" sz="1500" kern="1200" baseline="0" dirty="0" smtClean="0">
                          <a:solidFill>
                            <a:schemeClr val="dk1"/>
                          </a:solidFill>
                          <a:latin typeface="+mn-lt"/>
                          <a:ea typeface="+mn-ea"/>
                          <a:cs typeface="+mn-cs"/>
                        </a:rPr>
                        <a:t> two frequency bands: Delta and Gamma</a:t>
                      </a:r>
                      <a:endParaRPr lang="it-IT" sz="1500" kern="1200" dirty="0">
                        <a:solidFill>
                          <a:schemeClr val="dk1"/>
                        </a:solidFill>
                        <a:latin typeface="+mn-lt"/>
                        <a:ea typeface="+mn-ea"/>
                        <a:cs typeface="+mn-cs"/>
                      </a:endParaRPr>
                    </a:p>
                  </a:txBody>
                  <a:tcPr marL="91444" marR="91444" marT="45718" marB="45718" anchor="ctr">
                    <a:solidFill>
                      <a:schemeClr val="accent1">
                        <a:lumMod val="40000"/>
                        <a:lumOff val="60000"/>
                      </a:schemeClr>
                    </a:solidFill>
                  </a:tcPr>
                </a:tc>
                <a:tc>
                  <a:txBody>
                    <a:bodyPr/>
                    <a:lstStyle/>
                    <a:p>
                      <a:pPr marL="0" algn="l" defTabSz="457200" rtl="0" eaLnBrk="1" latinLnBrk="0" hangingPunct="1"/>
                      <a:r>
                        <a:rPr lang="it-IT" sz="1700" kern="1200" dirty="0" smtClean="0">
                          <a:solidFill>
                            <a:schemeClr val="dk1"/>
                          </a:solidFill>
                          <a:latin typeface="+mn-lt"/>
                          <a:ea typeface="+mn-ea"/>
                          <a:cs typeface="+mn-cs"/>
                        </a:rPr>
                        <a:t>Directed</a:t>
                      </a:r>
                      <a:r>
                        <a:rPr lang="it-IT" sz="1700" kern="1200" baseline="0" dirty="0" smtClean="0">
                          <a:solidFill>
                            <a:schemeClr val="dk1"/>
                          </a:solidFill>
                          <a:latin typeface="+mn-lt"/>
                          <a:ea typeface="+mn-ea"/>
                          <a:cs typeface="+mn-cs"/>
                        </a:rPr>
                        <a:t> Transfer Function (DTF)</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indent="-285750" algn="just">
                        <a:buFont typeface="Arial" panose="020B0604020202020204" pitchFamily="34" charset="0"/>
                        <a:buChar char="•"/>
                        <a:defRPr/>
                      </a:pPr>
                      <a:r>
                        <a:rPr lang="en-US" sz="1700" dirty="0" smtClean="0"/>
                        <a:t>Analyze the functional meaning of the adoption of re-reference styles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a:t>
                      </a:r>
                      <a:r>
                        <a:rPr lang="en-GB" sz="1700" baseline="0" dirty="0" smtClean="0"/>
                        <a:t> to the </a:t>
                      </a:r>
                      <a:r>
                        <a:rPr lang="en-GB" sz="1700" dirty="0" smtClean="0"/>
                        <a:t>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1488331090"/>
                  </a:ext>
                </a:extLst>
              </a:tr>
              <a:tr h="1724360">
                <a:tc vMerge="1">
                  <a:txBody>
                    <a:bodyPr/>
                    <a:lstStyle/>
                    <a:p>
                      <a:pPr marL="0" algn="l" defTabSz="457200" rtl="0" eaLnBrk="1" latinLnBrk="0" hangingPunct="1"/>
                      <a:endParaRPr lang="it-IT" sz="18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1700" kern="1200" baseline="0" dirty="0" smtClean="0">
                          <a:solidFill>
                            <a:schemeClr val="dk1"/>
                          </a:solidFill>
                          <a:latin typeface="+mn-lt"/>
                          <a:ea typeface="+mn-ea"/>
                          <a:cs typeface="+mn-cs"/>
                        </a:rPr>
                        <a:t>Adaptive DTF </a:t>
                      </a:r>
                    </a:p>
                    <a:p>
                      <a:pPr marL="0" algn="l" defTabSz="457200" rtl="0" eaLnBrk="1" latinLnBrk="0" hangingPunct="1"/>
                      <a:r>
                        <a:rPr lang="it-IT" sz="1700" kern="1200" baseline="0" dirty="0" smtClean="0">
                          <a:solidFill>
                            <a:schemeClr val="dk1"/>
                          </a:solidFill>
                          <a:latin typeface="+mn-lt"/>
                          <a:ea typeface="+mn-ea"/>
                          <a:cs typeface="+mn-cs"/>
                        </a:rPr>
                        <a:t>(</a:t>
                      </a:r>
                      <a:r>
                        <a:rPr lang="it-IT" sz="1700" kern="1200" dirty="0" smtClean="0">
                          <a:solidFill>
                            <a:schemeClr val="dk1"/>
                          </a:solidFill>
                          <a:latin typeface="+mn-lt"/>
                          <a:ea typeface="+mn-ea"/>
                          <a:cs typeface="+mn-cs"/>
                        </a:rPr>
                        <a:t>Time</a:t>
                      </a:r>
                      <a:r>
                        <a:rPr lang="it-IT" sz="1700" kern="1200" baseline="0" dirty="0" smtClean="0">
                          <a:solidFill>
                            <a:schemeClr val="dk1"/>
                          </a:solidFill>
                          <a:latin typeface="+mn-lt"/>
                          <a:ea typeface="+mn-ea"/>
                          <a:cs typeface="+mn-cs"/>
                        </a:rPr>
                        <a:t> Varying ) (ADTF)</a:t>
                      </a:r>
                    </a:p>
                    <a:p>
                      <a:pPr marL="0" algn="l" defTabSz="457200" rtl="0" eaLnBrk="1" latinLnBrk="0" hangingPunct="1"/>
                      <a:r>
                        <a:rPr lang="it-IT" sz="1700" kern="1200" baseline="0" dirty="0" smtClean="0">
                          <a:solidFill>
                            <a:schemeClr val="dk1"/>
                          </a:solidFill>
                          <a:latin typeface="+mn-lt"/>
                          <a:ea typeface="+mn-ea"/>
                          <a:cs typeface="+mn-cs"/>
                        </a:rPr>
                        <a:t>+</a:t>
                      </a:r>
                    </a:p>
                    <a:p>
                      <a:pPr marL="0" algn="l" defTabSz="457200" rtl="0" eaLnBrk="1" latinLnBrk="0" hangingPunct="1"/>
                      <a:r>
                        <a:rPr lang="it-IT" sz="1700" kern="1200" baseline="0" dirty="0" smtClean="0">
                          <a:solidFill>
                            <a:schemeClr val="dk1"/>
                          </a:solidFill>
                          <a:latin typeface="+mn-lt"/>
                          <a:ea typeface="+mn-ea"/>
                          <a:cs typeface="+mn-cs"/>
                        </a:rPr>
                        <a:t>Statistical Analysis</a:t>
                      </a:r>
                    </a:p>
                    <a:p>
                      <a:pPr marL="0" algn="l" defTabSz="457200" rtl="0" eaLnBrk="1" latinLnBrk="0" hangingPunct="1"/>
                      <a:r>
                        <a:rPr lang="it-IT" sz="1700" kern="1200" baseline="0" dirty="0" smtClean="0">
                          <a:solidFill>
                            <a:schemeClr val="dk1"/>
                          </a:solidFill>
                          <a:latin typeface="+mn-lt"/>
                          <a:ea typeface="+mn-ea"/>
                          <a:cs typeface="+mn-cs"/>
                        </a:rPr>
                        <a:t>(ANOVA/MANOVA)</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Investigate the role of the reactivation phenomenon (down-state)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 to the levels of 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379109641"/>
                  </a:ext>
                </a:extLst>
              </a:tr>
              <a:tr h="1127719">
                <a:tc>
                  <a:txBody>
                    <a:bodyPr/>
                    <a:lstStyle/>
                    <a:p>
                      <a:r>
                        <a:rPr lang="it-IT" sz="1700" dirty="0" smtClean="0"/>
                        <a:t>Feature Extraction (FE) </a:t>
                      </a:r>
                      <a:endParaRPr lang="it-IT" sz="1700" dirty="0"/>
                    </a:p>
                  </a:txBody>
                  <a:tcPr marL="91444" marR="91444" marT="45718" marB="45718"/>
                </a:tc>
                <a:tc>
                  <a:txBody>
                    <a:bodyPr/>
                    <a:lstStyle/>
                    <a:p>
                      <a:r>
                        <a:rPr lang="it-IT" sz="1700" dirty="0" smtClean="0"/>
                        <a:t>Standard</a:t>
                      </a:r>
                      <a:r>
                        <a:rPr lang="it-IT" sz="1700" baseline="0" dirty="0" smtClean="0"/>
                        <a:t> Deviation </a:t>
                      </a:r>
                      <a:r>
                        <a:rPr lang="it-IT" sz="1700" i="1" baseline="0" dirty="0" smtClean="0"/>
                        <a:t>vs</a:t>
                      </a:r>
                      <a:r>
                        <a:rPr lang="it-IT" sz="1700" baseline="0" dirty="0" smtClean="0"/>
                        <a:t> Wavelet coefficients </a:t>
                      </a:r>
                    </a:p>
                    <a:p>
                      <a:r>
                        <a:rPr lang="it-IT" sz="1700" baseline="0" dirty="0" smtClean="0"/>
                        <a:t>+</a:t>
                      </a:r>
                    </a:p>
                    <a:p>
                      <a:r>
                        <a:rPr lang="it-IT" sz="1700" baseline="0" dirty="0" smtClean="0"/>
                        <a:t>ANN classification.</a:t>
                      </a:r>
                      <a:endParaRPr lang="it-IT" sz="1700" dirty="0"/>
                    </a:p>
                  </a:txBody>
                  <a:tcPr marL="91444" marR="91444" marT="45718" marB="45718"/>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t>Classify WAKE/NREM sleep states</a:t>
                      </a:r>
                      <a:endParaRPr lang="it-IT" sz="1700" dirty="0"/>
                    </a:p>
                  </a:txBody>
                  <a:tcPr marL="91444" marR="91444" marT="45718" marB="45718"/>
                </a:tc>
                <a:extLst>
                  <a:ext uri="{0D108BD9-81ED-4DB2-BD59-A6C34878D82A}">
                    <a16:rowId xmlns:a16="http://schemas.microsoft.com/office/drawing/2014/main" val="2145147203"/>
                  </a:ext>
                </a:extLst>
              </a:tr>
            </a:tbl>
          </a:graphicData>
        </a:graphic>
      </p:graphicFrame>
      <p:sp>
        <p:nvSpPr>
          <p:cNvPr id="2" name="Rectangle 1"/>
          <p:cNvSpPr/>
          <p:nvPr/>
        </p:nvSpPr>
        <p:spPr>
          <a:xfrm>
            <a:off x="250824" y="1484784"/>
            <a:ext cx="5642224" cy="2587426"/>
          </a:xfrm>
          <a:prstGeom prst="rect">
            <a:avLst/>
          </a:prstGeom>
          <a:noFill/>
          <a:ln w="127000" cmpd="dbl">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ctangle 4"/>
          <p:cNvSpPr/>
          <p:nvPr/>
        </p:nvSpPr>
        <p:spPr>
          <a:xfrm>
            <a:off x="6054006" y="1479842"/>
            <a:ext cx="2912196" cy="1157070"/>
          </a:xfrm>
          <a:prstGeom prst="rect">
            <a:avLst/>
          </a:prstGeom>
          <a:noFill/>
          <a:ln w="127000" cmpd="dbl">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extBox 5"/>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473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it-IT" dirty="0" smtClean="0"/>
              <a:t>Re-referencing style: Results</a:t>
            </a:r>
            <a:endParaRPr lang="it-IT" dirty="0"/>
          </a:p>
        </p:txBody>
      </p:sp>
      <p:sp>
        <p:nvSpPr>
          <p:cNvPr id="4" name="Content Placeholder 3"/>
          <p:cNvSpPr>
            <a:spLocks noGrp="1"/>
          </p:cNvSpPr>
          <p:nvPr>
            <p:ph idx="1"/>
          </p:nvPr>
        </p:nvSpPr>
        <p:spPr>
          <a:xfrm>
            <a:off x="457200" y="1124744"/>
            <a:ext cx="8229600" cy="4525963"/>
          </a:xfrm>
        </p:spPr>
        <p:txBody>
          <a:bodyPr/>
          <a:lstStyle/>
          <a:p>
            <a:pPr marL="0" indent="0" algn="just">
              <a:buNone/>
            </a:pPr>
            <a:r>
              <a:rPr lang="en-GB" sz="2800" dirty="0" smtClean="0">
                <a:ea typeface="ＭＳ Ｐゴシック" pitchFamily="-105" charset="-128"/>
                <a:cs typeface="ＭＳ Ｐゴシック" pitchFamily="-105" charset="-128"/>
              </a:rPr>
              <a:t>Referential montage: every </a:t>
            </a:r>
            <a:r>
              <a:rPr lang="en-GB" sz="2800" dirty="0">
                <a:ea typeface="ＭＳ Ｐゴシック" pitchFamily="-105" charset="-128"/>
                <a:cs typeface="ＭＳ Ｐゴシック" pitchFamily="-105" charset="-128"/>
              </a:rPr>
              <a:t>single intracranial channel was referenced to a single </a:t>
            </a:r>
            <a:r>
              <a:rPr lang="en-GB" sz="2800" dirty="0" smtClean="0">
                <a:ea typeface="ＭＳ Ｐゴシック" pitchFamily="-105" charset="-128"/>
                <a:cs typeface="ＭＳ Ｐゴシック" pitchFamily="-105" charset="-128"/>
              </a:rPr>
              <a:t>channel </a:t>
            </a:r>
            <a:r>
              <a:rPr lang="en-GB" sz="2800" dirty="0">
                <a:ea typeface="ＭＳ Ｐゴシック" pitchFamily="-105" charset="-128"/>
                <a:cs typeface="ＭＳ Ｐゴシック" pitchFamily="-105" charset="-128"/>
              </a:rPr>
              <a:t>placed into the white matter (electrically inactive</a:t>
            </a:r>
            <a:r>
              <a:rPr lang="en-GB" sz="2800" dirty="0" smtClean="0">
                <a:ea typeface="ＭＳ Ｐゴシック" pitchFamily="-105" charset="-128"/>
                <a:cs typeface="ＭＳ Ｐゴシック" pitchFamily="-105" charset="-128"/>
              </a:rPr>
              <a:t>)</a:t>
            </a:r>
          </a:p>
          <a:p>
            <a:pPr marL="0" indent="0" algn="just">
              <a:buNone/>
            </a:pPr>
            <a:endParaRPr lang="en-GB" sz="2800" dirty="0" smtClean="0">
              <a:ea typeface="ＭＳ Ｐゴシック" pitchFamily="-105" charset="-128"/>
              <a:cs typeface="ＭＳ Ｐゴシック" pitchFamily="-105" charset="-128"/>
            </a:endParaRPr>
          </a:p>
          <a:p>
            <a:pPr algn="just"/>
            <a:r>
              <a:rPr lang="en-GB" sz="2800" dirty="0"/>
              <a:t>Bipolar </a:t>
            </a:r>
            <a:r>
              <a:rPr lang="en-GB" sz="2800" dirty="0" smtClean="0"/>
              <a:t>re-referencing  (</a:t>
            </a:r>
            <a:r>
              <a:rPr lang="en-GB" sz="2800" b="1" dirty="0" smtClean="0"/>
              <a:t>BP</a:t>
            </a:r>
            <a:r>
              <a:rPr lang="en-GB" sz="2800" dirty="0" smtClean="0"/>
              <a:t>)=</a:t>
            </a:r>
            <a:r>
              <a:rPr lang="en-US" sz="2800" dirty="0"/>
              <a:t>subtraction of the signal from the adjacent </a:t>
            </a:r>
            <a:r>
              <a:rPr lang="en-US" sz="2800" dirty="0" smtClean="0"/>
              <a:t>contact</a:t>
            </a:r>
          </a:p>
          <a:p>
            <a:pPr algn="just"/>
            <a:r>
              <a:rPr lang="en-US" sz="2800" dirty="0" smtClean="0"/>
              <a:t>Common Average (</a:t>
            </a:r>
            <a:r>
              <a:rPr lang="en-US" sz="2800" b="1" dirty="0" smtClean="0"/>
              <a:t>MA</a:t>
            </a:r>
            <a:r>
              <a:rPr lang="en-US" sz="2800" dirty="0" smtClean="0"/>
              <a:t>)=</a:t>
            </a:r>
            <a:r>
              <a:rPr lang="en-US" sz="2800" dirty="0">
                <a:ea typeface="ＭＳ Ｐゴシック" pitchFamily="-105" charset="-128"/>
                <a:cs typeface="ＭＳ Ｐゴシック" pitchFamily="-105" charset="-128"/>
              </a:rPr>
              <a:t>the mean value of every voltage from all channels is </a:t>
            </a:r>
            <a:r>
              <a:rPr lang="en-US" sz="2800" dirty="0" smtClean="0">
                <a:ea typeface="ＭＳ Ｐゴシック" pitchFamily="-105" charset="-128"/>
                <a:cs typeface="ＭＳ Ｐゴシック" pitchFamily="-105" charset="-128"/>
              </a:rPr>
              <a:t>subtracted</a:t>
            </a:r>
          </a:p>
          <a:p>
            <a:pPr algn="just"/>
            <a:r>
              <a:rPr lang="en-US" sz="2800" dirty="0" smtClean="0">
                <a:ea typeface="ＭＳ Ｐゴシック" pitchFamily="-105" charset="-128"/>
                <a:cs typeface="ＭＳ Ｐゴシック" pitchFamily="-105" charset="-128"/>
              </a:rPr>
              <a:t>Closest white (</a:t>
            </a:r>
            <a:r>
              <a:rPr lang="en-US" sz="2800" b="1" dirty="0" smtClean="0">
                <a:ea typeface="ＭＳ Ｐゴシック" pitchFamily="-105" charset="-128"/>
                <a:cs typeface="ＭＳ Ｐゴシック" pitchFamily="-105" charset="-128"/>
              </a:rPr>
              <a:t>CW</a:t>
            </a:r>
            <a:r>
              <a:rPr lang="en-US" sz="2800" dirty="0" smtClean="0">
                <a:ea typeface="ＭＳ Ｐゴシック" pitchFamily="-105" charset="-128"/>
                <a:cs typeface="ＭＳ Ｐゴシック" pitchFamily="-105" charset="-128"/>
              </a:rPr>
              <a:t>)= </a:t>
            </a:r>
            <a:r>
              <a:rPr lang="it-IT" sz="2800" dirty="0">
                <a:ea typeface="ＭＳ Ｐゴシック" pitchFamily="-105" charset="-128"/>
                <a:cs typeface="ＭＳ Ｐゴシック" pitchFamily="-105" charset="-128"/>
              </a:rPr>
              <a:t>referenced to the closest white-matter </a:t>
            </a:r>
            <a:r>
              <a:rPr lang="it-IT" sz="2800" dirty="0" smtClean="0">
                <a:ea typeface="ＭＳ Ｐゴシック" pitchFamily="-105" charset="-128"/>
                <a:cs typeface="ＭＳ Ｐゴシック" pitchFamily="-105" charset="-128"/>
              </a:rPr>
              <a:t>electrodes </a:t>
            </a:r>
            <a:r>
              <a:rPr lang="it-IT" sz="2800" dirty="0" smtClean="0">
                <a:ea typeface="ＭＳ Ｐゴシック" pitchFamily="-105" charset="-128"/>
                <a:cs typeface="ＭＳ Ｐゴシック" pitchFamily="-105" charset="-128"/>
              </a:rPr>
              <a:t>(Arnulfo et al., 2015) </a:t>
            </a:r>
            <a:r>
              <a:rPr lang="en-US" sz="2800" dirty="0" smtClean="0">
                <a:ea typeface="ＭＳ Ｐゴシック" pitchFamily="-105" charset="-128"/>
                <a:cs typeface="ＭＳ Ｐゴシック" pitchFamily="-105" charset="-128"/>
              </a:rPr>
              <a:t> </a:t>
            </a:r>
          </a:p>
          <a:p>
            <a:endParaRPr lang="en-US" sz="2800" dirty="0" smtClean="0"/>
          </a:p>
          <a:p>
            <a:pPr marL="0" indent="0">
              <a:buNone/>
            </a:pPr>
            <a:r>
              <a:rPr lang="en-GB" sz="2800" dirty="0" smtClean="0"/>
              <a:t> </a:t>
            </a:r>
          </a:p>
          <a:p>
            <a:pPr marL="0" indent="0">
              <a:buNone/>
            </a:pPr>
            <a:endParaRPr lang="en-GB" dirty="0" smtClean="0"/>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880111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8385040"/>
              </p:ext>
            </p:extLst>
          </p:nvPr>
        </p:nvGraphicFramePr>
        <p:xfrm>
          <a:off x="611560" y="881977"/>
          <a:ext cx="7886701" cy="1508760"/>
        </p:xfrm>
        <a:graphic>
          <a:graphicData uri="http://schemas.openxmlformats.org/drawingml/2006/table">
            <a:tbl>
              <a:tblPr firstRow="1" firstCol="1" bandRow="1">
                <a:tableStyleId>{5C22544A-7EE6-4342-B048-85BDC9FD1C3A}</a:tableStyleId>
              </a:tblPr>
              <a:tblGrid>
                <a:gridCol w="991022">
                  <a:extLst>
                    <a:ext uri="{9D8B030D-6E8A-4147-A177-3AD203B41FA5}">
                      <a16:colId xmlns:a16="http://schemas.microsoft.com/office/drawing/2014/main" val="169330693"/>
                    </a:ext>
                  </a:extLst>
                </a:gridCol>
                <a:gridCol w="864096">
                  <a:extLst>
                    <a:ext uri="{9D8B030D-6E8A-4147-A177-3AD203B41FA5}">
                      <a16:colId xmlns:a16="http://schemas.microsoft.com/office/drawing/2014/main" val="3759644287"/>
                    </a:ext>
                  </a:extLst>
                </a:gridCol>
                <a:gridCol w="1224136">
                  <a:extLst>
                    <a:ext uri="{9D8B030D-6E8A-4147-A177-3AD203B41FA5}">
                      <a16:colId xmlns:a16="http://schemas.microsoft.com/office/drawing/2014/main" val="3835930824"/>
                    </a:ext>
                  </a:extLst>
                </a:gridCol>
                <a:gridCol w="1488723">
                  <a:extLst>
                    <a:ext uri="{9D8B030D-6E8A-4147-A177-3AD203B41FA5}">
                      <a16:colId xmlns:a16="http://schemas.microsoft.com/office/drawing/2014/main" val="1246021339"/>
                    </a:ext>
                  </a:extLst>
                </a:gridCol>
                <a:gridCol w="1264671">
                  <a:extLst>
                    <a:ext uri="{9D8B030D-6E8A-4147-A177-3AD203B41FA5}">
                      <a16:colId xmlns:a16="http://schemas.microsoft.com/office/drawing/2014/main" val="3304605482"/>
                    </a:ext>
                  </a:extLst>
                </a:gridCol>
                <a:gridCol w="1008112">
                  <a:extLst>
                    <a:ext uri="{9D8B030D-6E8A-4147-A177-3AD203B41FA5}">
                      <a16:colId xmlns:a16="http://schemas.microsoft.com/office/drawing/2014/main" val="1762448639"/>
                    </a:ext>
                  </a:extLst>
                </a:gridCol>
                <a:gridCol w="1045941">
                  <a:extLst>
                    <a:ext uri="{9D8B030D-6E8A-4147-A177-3AD203B41FA5}">
                      <a16:colId xmlns:a16="http://schemas.microsoft.com/office/drawing/2014/main" val="2514144246"/>
                    </a:ext>
                  </a:extLst>
                </a:gridCol>
              </a:tblGrid>
              <a:tr h="251460">
                <a:tc>
                  <a:txBody>
                    <a:bodyPr/>
                    <a:lstStyle/>
                    <a:p>
                      <a:pPr indent="180340">
                        <a:lnSpc>
                          <a:spcPct val="150000"/>
                        </a:lnSpc>
                        <a:spcAft>
                          <a:spcPts val="0"/>
                        </a:spcAft>
                      </a:pPr>
                      <a:r>
                        <a:rPr lang="en-GB" sz="1100" dirty="0" smtClean="0">
                          <a:effectLst/>
                        </a:rPr>
                        <a:t>subject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000">
                          <a:effectLst/>
                        </a:rPr>
                        <a:t>min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max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dirty="0" smtClean="0">
                          <a:effectLst/>
                        </a:rPr>
                        <a:t>threshold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main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source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sink</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561675"/>
                  </a:ext>
                </a:extLst>
              </a:tr>
              <a:tr h="251460">
                <a:tc>
                  <a:txBody>
                    <a:bodyPr/>
                    <a:lstStyle/>
                    <a:p>
                      <a:pPr indent="180340">
                        <a:lnSpc>
                          <a:spcPct val="150000"/>
                        </a:lnSpc>
                        <a:spcAft>
                          <a:spcPts val="0"/>
                        </a:spcAft>
                      </a:pPr>
                      <a:r>
                        <a:rPr lang="en-GB" sz="1100" smtClean="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0,210214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0,199703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0,210214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8759689"/>
                  </a:ext>
                </a:extLst>
              </a:tr>
              <a:tr h="251460">
                <a:tc>
                  <a:txBody>
                    <a:bodyPr/>
                    <a:lstStyle/>
                    <a:p>
                      <a:pPr indent="180340">
                        <a:lnSpc>
                          <a:spcPct val="150000"/>
                        </a:lnSpc>
                        <a:spcAft>
                          <a:spcPts val="0"/>
                        </a:spcAft>
                      </a:pPr>
                      <a:r>
                        <a:rPr lang="en-GB" sz="1100" smtClean="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0,301177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0,286118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0,301177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022583"/>
                  </a:ext>
                </a:extLst>
              </a:tr>
              <a:tr h="251460">
                <a:tc>
                  <a:txBody>
                    <a:bodyPr/>
                    <a:lstStyle/>
                    <a:p>
                      <a:pPr indent="180340">
                        <a:lnSpc>
                          <a:spcPct val="150000"/>
                        </a:lnSpc>
                        <a:spcAft>
                          <a:spcPts val="0"/>
                        </a:spcAft>
                      </a:pPr>
                      <a:r>
                        <a:rPr lang="en-GB" sz="1100" smtClean="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0,071934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0,068337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0,071934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2480071"/>
                  </a:ext>
                </a:extLst>
              </a:tr>
              <a:tr h="251460">
                <a:tc>
                  <a:txBody>
                    <a:bodyPr/>
                    <a:lstStyle/>
                    <a:p>
                      <a:pPr indent="180340">
                        <a:lnSpc>
                          <a:spcPct val="150000"/>
                        </a:lnSpc>
                        <a:spcAft>
                          <a:spcPts val="0"/>
                        </a:spcAft>
                      </a:pPr>
                      <a:r>
                        <a:rPr lang="en-GB" sz="1100" smtClean="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0,190279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0,180765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0,190279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2665199"/>
                  </a:ext>
                </a:extLst>
              </a:tr>
              <a:tr h="251460">
                <a:tc>
                  <a:txBody>
                    <a:bodyPr/>
                    <a:lstStyle/>
                    <a:p>
                      <a:pPr indent="180340">
                        <a:lnSpc>
                          <a:spcPct val="150000"/>
                        </a:lnSpc>
                        <a:spcAft>
                          <a:spcPts val="0"/>
                        </a:spcAft>
                      </a:pPr>
                      <a:r>
                        <a:rPr lang="en-GB" sz="1100" dirty="0" smtClean="0">
                          <a:effectLst/>
                        </a:rPr>
                        <a:t>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0,214859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0,204116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0,214859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nSpc>
                          <a:spcPct val="150000"/>
                        </a:lnSpc>
                        <a:spcAft>
                          <a:spcPts val="0"/>
                        </a:spcAft>
                      </a:pPr>
                      <a:r>
                        <a:rPr lang="en-GB" sz="1100" dirty="0">
                          <a:effectLst/>
                        </a:rPr>
                        <a:t>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66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43149196"/>
              </p:ext>
            </p:extLst>
          </p:nvPr>
        </p:nvGraphicFramePr>
        <p:xfrm>
          <a:off x="611560" y="2420888"/>
          <a:ext cx="7920880" cy="360040"/>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val="1606091540"/>
                    </a:ext>
                  </a:extLst>
                </a:gridCol>
              </a:tblGrid>
              <a:tr h="360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BP montage </a:t>
                      </a:r>
                      <a:endParaRPr lang="it-IT" sz="1600" dirty="0"/>
                    </a:p>
                  </a:txBody>
                  <a:tcPr/>
                </a:tc>
                <a:extLst>
                  <a:ext uri="{0D108BD9-81ED-4DB2-BD59-A6C34878D82A}">
                    <a16:rowId xmlns:a16="http://schemas.microsoft.com/office/drawing/2014/main" val="38950222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1412648"/>
              </p:ext>
            </p:extLst>
          </p:nvPr>
        </p:nvGraphicFramePr>
        <p:xfrm>
          <a:off x="628650" y="2852936"/>
          <a:ext cx="7903790" cy="1333500"/>
        </p:xfrm>
        <a:graphic>
          <a:graphicData uri="http://schemas.openxmlformats.org/drawingml/2006/table">
            <a:tbl>
              <a:tblPr firstRow="1" firstCol="1" bandRow="1">
                <a:tableStyleId>{5C22544A-7EE6-4342-B048-85BDC9FD1C3A}</a:tableStyleId>
              </a:tblPr>
              <a:tblGrid>
                <a:gridCol w="991022">
                  <a:extLst>
                    <a:ext uri="{9D8B030D-6E8A-4147-A177-3AD203B41FA5}">
                      <a16:colId xmlns:a16="http://schemas.microsoft.com/office/drawing/2014/main" val="2508983361"/>
                    </a:ext>
                  </a:extLst>
                </a:gridCol>
                <a:gridCol w="864096">
                  <a:extLst>
                    <a:ext uri="{9D8B030D-6E8A-4147-A177-3AD203B41FA5}">
                      <a16:colId xmlns:a16="http://schemas.microsoft.com/office/drawing/2014/main" val="1467623524"/>
                    </a:ext>
                  </a:extLst>
                </a:gridCol>
                <a:gridCol w="1228582">
                  <a:extLst>
                    <a:ext uri="{9D8B030D-6E8A-4147-A177-3AD203B41FA5}">
                      <a16:colId xmlns:a16="http://schemas.microsoft.com/office/drawing/2014/main" val="2474285206"/>
                    </a:ext>
                  </a:extLst>
                </a:gridCol>
                <a:gridCol w="1436957">
                  <a:extLst>
                    <a:ext uri="{9D8B030D-6E8A-4147-A177-3AD203B41FA5}">
                      <a16:colId xmlns:a16="http://schemas.microsoft.com/office/drawing/2014/main" val="3263286316"/>
                    </a:ext>
                  </a:extLst>
                </a:gridCol>
                <a:gridCol w="1211397">
                  <a:extLst>
                    <a:ext uri="{9D8B030D-6E8A-4147-A177-3AD203B41FA5}">
                      <a16:colId xmlns:a16="http://schemas.microsoft.com/office/drawing/2014/main" val="910750712"/>
                    </a:ext>
                  </a:extLst>
                </a:gridCol>
                <a:gridCol w="1077323">
                  <a:extLst>
                    <a:ext uri="{9D8B030D-6E8A-4147-A177-3AD203B41FA5}">
                      <a16:colId xmlns:a16="http://schemas.microsoft.com/office/drawing/2014/main" val="2107588074"/>
                    </a:ext>
                  </a:extLst>
                </a:gridCol>
                <a:gridCol w="1094413">
                  <a:extLst>
                    <a:ext uri="{9D8B030D-6E8A-4147-A177-3AD203B41FA5}">
                      <a16:colId xmlns:a16="http://schemas.microsoft.com/office/drawing/2014/main" val="1490530750"/>
                    </a:ext>
                  </a:extLst>
                </a:gridCol>
              </a:tblGrid>
              <a:tr h="190500">
                <a:tc>
                  <a:txBody>
                    <a:bodyPr/>
                    <a:lstStyle/>
                    <a:p>
                      <a:pPr indent="180340" algn="just">
                        <a:lnSpc>
                          <a:spcPct val="107000"/>
                        </a:lnSpc>
                        <a:spcAft>
                          <a:spcPts val="0"/>
                        </a:spcAft>
                      </a:pPr>
                      <a:r>
                        <a:rPr lang="it-IT" sz="1100">
                          <a:effectLst/>
                        </a:rPr>
                        <a:t>subject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smtClean="0">
                          <a:effectLst/>
                        </a:rPr>
                        <a:t>Min</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smtClean="0">
                          <a:effectLst/>
                        </a:rPr>
                        <a:t>Max</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smtClean="0">
                          <a:effectLst/>
                        </a:rPr>
                        <a:t>threshold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main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source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sink</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684675"/>
                  </a:ext>
                </a:extLst>
              </a:tr>
              <a:tr h="190500">
                <a:tc>
                  <a:txBody>
                    <a:bodyPr/>
                    <a:lstStyle/>
                    <a:p>
                      <a:pPr indent="180340" algn="just">
                        <a:lnSpc>
                          <a:spcPct val="107000"/>
                        </a:lnSpc>
                        <a:spcAft>
                          <a:spcPts val="0"/>
                        </a:spcAft>
                      </a:pPr>
                      <a:r>
                        <a:rPr lang="it-IT" sz="1100" dirty="0">
                          <a:effectLst/>
                        </a:rPr>
                        <a:t>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0,173092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0,164437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0,173092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498772"/>
                  </a:ext>
                </a:extLst>
              </a:tr>
              <a:tr h="190500">
                <a:tc>
                  <a:txBody>
                    <a:bodyPr/>
                    <a:lstStyle/>
                    <a:p>
                      <a:pPr indent="180340" algn="just">
                        <a:lnSpc>
                          <a:spcPct val="107000"/>
                        </a:lnSpc>
                        <a:spcAft>
                          <a:spcPts val="0"/>
                        </a:spcAft>
                      </a:pPr>
                      <a:r>
                        <a:rPr lang="it-IT" sz="1100" dirty="0">
                          <a:effectLst/>
                        </a:rPr>
                        <a:t>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0,279753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0,265766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0,279753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4216820"/>
                  </a:ext>
                </a:extLst>
              </a:tr>
              <a:tr h="190500">
                <a:tc>
                  <a:txBody>
                    <a:bodyPr/>
                    <a:lstStyle/>
                    <a:p>
                      <a:pPr indent="180340" algn="just">
                        <a:lnSpc>
                          <a:spcPct val="107000"/>
                        </a:lnSpc>
                        <a:spcAft>
                          <a:spcPts val="0"/>
                        </a:spcAft>
                      </a:pPr>
                      <a:r>
                        <a:rPr lang="it-IT" sz="1100" dirty="0">
                          <a:effectLst/>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0,366743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0,348406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0,366743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7161762"/>
                  </a:ext>
                </a:extLst>
              </a:tr>
              <a:tr h="190500">
                <a:tc>
                  <a:txBody>
                    <a:bodyPr/>
                    <a:lstStyle/>
                    <a:p>
                      <a:pPr indent="180340" algn="just">
                        <a:lnSpc>
                          <a:spcPct val="107000"/>
                        </a:lnSpc>
                        <a:spcAft>
                          <a:spcPts val="0"/>
                        </a:spcAft>
                      </a:pPr>
                      <a:r>
                        <a:rPr lang="it-IT" sz="1100" dirty="0">
                          <a:effectLst/>
                        </a:rPr>
                        <a:t>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0,363329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0,345163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0,363329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394196"/>
                  </a:ext>
                </a:extLst>
              </a:tr>
              <a:tr h="190500">
                <a:tc>
                  <a:txBody>
                    <a:bodyPr/>
                    <a:lstStyle/>
                    <a:p>
                      <a:pPr indent="180340" algn="just">
                        <a:lnSpc>
                          <a:spcPct val="107000"/>
                        </a:lnSpc>
                        <a:spcAft>
                          <a:spcPts val="0"/>
                        </a:spcAft>
                      </a:pPr>
                      <a:r>
                        <a:rPr lang="it-IT" sz="1100" dirty="0">
                          <a:effectLst/>
                        </a:rPr>
                        <a:t>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0,26004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0,247038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0,26004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788031"/>
                  </a:ext>
                </a:extLst>
              </a:tr>
              <a:tr h="190500">
                <a:tc>
                  <a:txBody>
                    <a:bodyPr/>
                    <a:lstStyle/>
                    <a:p>
                      <a:endParaRPr lang="it-IT" sz="1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it-IT" sz="1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it-IT" sz="1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it-IT" sz="1100">
                        <a:effectLst/>
                        <a:latin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0,251454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100" dirty="0">
                          <a:effectLst/>
                        </a:rPr>
                        <a:t>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77567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26776081"/>
              </p:ext>
            </p:extLst>
          </p:nvPr>
        </p:nvGraphicFramePr>
        <p:xfrm>
          <a:off x="611560" y="4149080"/>
          <a:ext cx="7920880" cy="360040"/>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val="1606091540"/>
                    </a:ext>
                  </a:extLst>
                </a:gridCol>
              </a:tblGrid>
              <a:tr h="360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CW montage</a:t>
                      </a:r>
                      <a:endParaRPr lang="it-IT" sz="1600" dirty="0"/>
                    </a:p>
                  </a:txBody>
                  <a:tcPr/>
                </a:tc>
                <a:extLst>
                  <a:ext uri="{0D108BD9-81ED-4DB2-BD59-A6C34878D82A}">
                    <a16:rowId xmlns:a16="http://schemas.microsoft.com/office/drawing/2014/main" val="38950222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93786732"/>
              </p:ext>
            </p:extLst>
          </p:nvPr>
        </p:nvGraphicFramePr>
        <p:xfrm>
          <a:off x="645740" y="4581128"/>
          <a:ext cx="7886700" cy="1333500"/>
        </p:xfrm>
        <a:graphic>
          <a:graphicData uri="http://schemas.openxmlformats.org/drawingml/2006/table">
            <a:tbl>
              <a:tblPr firstRow="1" firstCol="1" bandRow="1">
                <a:tableStyleId>{5C22544A-7EE6-4342-B048-85BDC9FD1C3A}</a:tableStyleId>
              </a:tblPr>
              <a:tblGrid>
                <a:gridCol w="973932">
                  <a:extLst>
                    <a:ext uri="{9D8B030D-6E8A-4147-A177-3AD203B41FA5}">
                      <a16:colId xmlns:a16="http://schemas.microsoft.com/office/drawing/2014/main" val="500395464"/>
                    </a:ext>
                  </a:extLst>
                </a:gridCol>
                <a:gridCol w="864096">
                  <a:extLst>
                    <a:ext uri="{9D8B030D-6E8A-4147-A177-3AD203B41FA5}">
                      <a16:colId xmlns:a16="http://schemas.microsoft.com/office/drawing/2014/main" val="3581990987"/>
                    </a:ext>
                  </a:extLst>
                </a:gridCol>
                <a:gridCol w="1224136">
                  <a:extLst>
                    <a:ext uri="{9D8B030D-6E8A-4147-A177-3AD203B41FA5}">
                      <a16:colId xmlns:a16="http://schemas.microsoft.com/office/drawing/2014/main" val="757644459"/>
                    </a:ext>
                  </a:extLst>
                </a:gridCol>
                <a:gridCol w="1441142">
                  <a:extLst>
                    <a:ext uri="{9D8B030D-6E8A-4147-A177-3AD203B41FA5}">
                      <a16:colId xmlns:a16="http://schemas.microsoft.com/office/drawing/2014/main" val="2694067731"/>
                    </a:ext>
                  </a:extLst>
                </a:gridCol>
                <a:gridCol w="1223154">
                  <a:extLst>
                    <a:ext uri="{9D8B030D-6E8A-4147-A177-3AD203B41FA5}">
                      <a16:colId xmlns:a16="http://schemas.microsoft.com/office/drawing/2014/main" val="3855791881"/>
                    </a:ext>
                  </a:extLst>
                </a:gridCol>
                <a:gridCol w="1032442">
                  <a:extLst>
                    <a:ext uri="{9D8B030D-6E8A-4147-A177-3AD203B41FA5}">
                      <a16:colId xmlns:a16="http://schemas.microsoft.com/office/drawing/2014/main" val="4294068578"/>
                    </a:ext>
                  </a:extLst>
                </a:gridCol>
                <a:gridCol w="1127798">
                  <a:extLst>
                    <a:ext uri="{9D8B030D-6E8A-4147-A177-3AD203B41FA5}">
                      <a16:colId xmlns:a16="http://schemas.microsoft.com/office/drawing/2014/main" val="3625632258"/>
                    </a:ext>
                  </a:extLst>
                </a:gridCol>
              </a:tblGrid>
              <a:tr h="190500">
                <a:tc>
                  <a:txBody>
                    <a:bodyPr/>
                    <a:lstStyle/>
                    <a:p>
                      <a:pPr indent="180340" algn="just">
                        <a:lnSpc>
                          <a:spcPct val="107000"/>
                        </a:lnSpc>
                        <a:spcAft>
                          <a:spcPts val="0"/>
                        </a:spcAft>
                      </a:pPr>
                      <a:r>
                        <a:rPr lang="en-GB" sz="1100" dirty="0">
                          <a:effectLst/>
                        </a:rPr>
                        <a:t>subject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min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Max</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threshold</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main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source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sink</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770301"/>
                  </a:ext>
                </a:extLst>
              </a:tr>
              <a:tr h="190500">
                <a:tc>
                  <a:txBody>
                    <a:bodyPr/>
                    <a:lstStyle/>
                    <a:p>
                      <a:pPr indent="180340" algn="just">
                        <a:lnSpc>
                          <a:spcPct val="107000"/>
                        </a:lnSpc>
                        <a:spcAft>
                          <a:spcPts val="0"/>
                        </a:spcAft>
                      </a:pPr>
                      <a:r>
                        <a:rPr lang="en-GB"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0,468768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0,445329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0,468768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1770761"/>
                  </a:ext>
                </a:extLst>
              </a:tr>
              <a:tr h="190500">
                <a:tc>
                  <a:txBody>
                    <a:bodyPr/>
                    <a:lstStyle/>
                    <a:p>
                      <a:pPr indent="180340" algn="just">
                        <a:lnSpc>
                          <a:spcPct val="107000"/>
                        </a:lnSpc>
                        <a:spcAft>
                          <a:spcPts val="0"/>
                        </a:spcAft>
                      </a:pPr>
                      <a:r>
                        <a:rPr lang="en-GB" sz="1100" dirty="0">
                          <a:effectLst/>
                        </a:rPr>
                        <a:t>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0,298803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0,283863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0,298803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263220"/>
                  </a:ext>
                </a:extLst>
              </a:tr>
              <a:tr h="190500">
                <a:tc>
                  <a:txBody>
                    <a:bodyPr/>
                    <a:lstStyle/>
                    <a:p>
                      <a:pPr indent="180340" algn="just">
                        <a:lnSpc>
                          <a:spcPct val="107000"/>
                        </a:lnSpc>
                        <a:spcAft>
                          <a:spcPts val="0"/>
                        </a:spcAft>
                      </a:pPr>
                      <a:r>
                        <a:rPr lang="en-GB" sz="11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0,500054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0,475051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0,500054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700090"/>
                  </a:ext>
                </a:extLst>
              </a:tr>
              <a:tr h="190500">
                <a:tc>
                  <a:txBody>
                    <a:bodyPr/>
                    <a:lstStyle/>
                    <a:p>
                      <a:pPr indent="180340" algn="just">
                        <a:lnSpc>
                          <a:spcPct val="107000"/>
                        </a:lnSpc>
                        <a:spcAft>
                          <a:spcPts val="0"/>
                        </a:spcAft>
                      </a:pPr>
                      <a:r>
                        <a:rPr lang="en-GB"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0,381167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0,362109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0,381167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449733"/>
                  </a:ext>
                </a:extLst>
              </a:tr>
              <a:tr h="190500">
                <a:tc>
                  <a:txBody>
                    <a:bodyPr/>
                    <a:lstStyle/>
                    <a:p>
                      <a:pPr indent="180340" algn="just">
                        <a:lnSpc>
                          <a:spcPct val="107000"/>
                        </a:lnSpc>
                        <a:spcAft>
                          <a:spcPts val="0"/>
                        </a:spcAft>
                      </a:pPr>
                      <a:r>
                        <a:rPr lang="en-GB"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0,380565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0,361536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0,380565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460681"/>
                  </a:ext>
                </a:extLst>
              </a:tr>
              <a:tr h="190500">
                <a:tc>
                  <a:txBody>
                    <a:bodyPr/>
                    <a:lstStyle/>
                    <a:p>
                      <a:pPr indent="180340" algn="just">
                        <a:lnSpc>
                          <a:spcPct val="107000"/>
                        </a:lnSpc>
                        <a:spcAft>
                          <a:spcPts val="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0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0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it-IT" sz="1000">
                          <a:effectLst/>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0,37959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55742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42571226"/>
              </p:ext>
            </p:extLst>
          </p:nvPr>
        </p:nvGraphicFramePr>
        <p:xfrm>
          <a:off x="628649" y="5926792"/>
          <a:ext cx="7886702" cy="335280"/>
        </p:xfrm>
        <a:graphic>
          <a:graphicData uri="http://schemas.openxmlformats.org/drawingml/2006/table">
            <a:tbl>
              <a:tblPr firstRow="1" bandRow="1">
                <a:tableStyleId>{5C22544A-7EE6-4342-B048-85BDC9FD1C3A}</a:tableStyleId>
              </a:tblPr>
              <a:tblGrid>
                <a:gridCol w="7886702">
                  <a:extLst>
                    <a:ext uri="{9D8B030D-6E8A-4147-A177-3AD203B41FA5}">
                      <a16:colId xmlns:a16="http://schemas.microsoft.com/office/drawing/2014/main" val="1606091540"/>
                    </a:ext>
                  </a:extLst>
                </a:gridCol>
              </a:tblGrid>
              <a:tr h="144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MA montage                                                                                             </a:t>
                      </a:r>
                      <a:r>
                        <a:rPr lang="en-GB" sz="1600" dirty="0" smtClean="0">
                          <a:effectLst/>
                        </a:rPr>
                        <a:t>threshold : 95°percentile</a:t>
                      </a:r>
                      <a:endParaRPr lang="it-IT" sz="1600" dirty="0"/>
                    </a:p>
                  </a:txBody>
                  <a:tcPr/>
                </a:tc>
                <a:extLst>
                  <a:ext uri="{0D108BD9-81ED-4DB2-BD59-A6C34878D82A}">
                    <a16:rowId xmlns:a16="http://schemas.microsoft.com/office/drawing/2014/main" val="3895022205"/>
                  </a:ext>
                </a:extLst>
              </a:tr>
            </a:tbl>
          </a:graphicData>
        </a:graphic>
      </p:graphicFrame>
      <p:sp>
        <p:nvSpPr>
          <p:cNvPr id="13" name="Title 2"/>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r>
              <a:rPr lang="it-IT" dirty="0"/>
              <a:t>Re-referencing style: </a:t>
            </a:r>
            <a:r>
              <a:rPr lang="it-IT" dirty="0" smtClean="0"/>
              <a:t>Results</a:t>
            </a:r>
            <a:endParaRPr lang="it-IT" dirty="0"/>
          </a:p>
        </p:txBody>
      </p:sp>
      <p:sp>
        <p:nvSpPr>
          <p:cNvPr id="16" name="Rectangle 15"/>
          <p:cNvSpPr/>
          <p:nvPr/>
        </p:nvSpPr>
        <p:spPr>
          <a:xfrm>
            <a:off x="6372200" y="880841"/>
            <a:ext cx="1623578" cy="5212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Rectangle 16"/>
          <p:cNvSpPr/>
          <p:nvPr/>
        </p:nvSpPr>
        <p:spPr>
          <a:xfrm>
            <a:off x="5940152" y="2780928"/>
            <a:ext cx="2746648" cy="3133700"/>
          </a:xfrm>
          <a:prstGeom prst="rect">
            <a:avLst/>
          </a:prstGeom>
          <a:noFill/>
          <a:ln w="38100">
            <a:solidFill>
              <a:srgbClr val="EB71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extBox 10"/>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4" name="TextBox 3"/>
          <p:cNvSpPr txBox="1"/>
          <p:nvPr/>
        </p:nvSpPr>
        <p:spPr>
          <a:xfrm rot="19920787">
            <a:off x="475647" y="3356992"/>
            <a:ext cx="8078173" cy="538609"/>
          </a:xfrm>
          <a:prstGeom prst="rect">
            <a:avLst/>
          </a:prstGeom>
          <a:noFill/>
        </p:spPr>
        <p:txBody>
          <a:bodyPr wrap="none" rtlCol="0">
            <a:spAutoFit/>
          </a:bodyPr>
          <a:lstStyle/>
          <a:p>
            <a:r>
              <a:rPr lang="en-GB" sz="2900" b="1" u="sng" dirty="0">
                <a:solidFill>
                  <a:srgbClr val="002060"/>
                </a:solidFill>
                <a:effectLst>
                  <a:outerShdw blurRad="38100" dist="38100" dir="2700000" algn="tl">
                    <a:srgbClr val="000000">
                      <a:alpha val="43137"/>
                    </a:srgbClr>
                  </a:outerShdw>
                </a:effectLst>
                <a:latin typeface="+mn-lt"/>
                <a:ea typeface="ＭＳ Ｐゴシック" pitchFamily="-105" charset="-128"/>
                <a:cs typeface="ＭＳ Ｐゴシック" pitchFamily="-105" charset="-128"/>
              </a:rPr>
              <a:t>R</a:t>
            </a:r>
            <a:r>
              <a:rPr lang="en-GB" sz="2900" b="1" u="sng" dirty="0" smtClean="0">
                <a:solidFill>
                  <a:srgbClr val="002060"/>
                </a:solidFill>
                <a:effectLst>
                  <a:outerShdw blurRad="38100" dist="38100" dir="2700000" algn="tl">
                    <a:srgbClr val="000000">
                      <a:alpha val="43137"/>
                    </a:srgbClr>
                  </a:outerShdw>
                </a:effectLst>
                <a:latin typeface="+mn-lt"/>
                <a:ea typeface="ＭＳ Ｐゴシック" pitchFamily="-105" charset="-128"/>
                <a:cs typeface="ＭＳ Ｐゴシック" pitchFamily="-105" charset="-128"/>
              </a:rPr>
              <a:t>e-referencing method deeply influences </a:t>
            </a:r>
            <a:r>
              <a:rPr lang="en-GB" sz="2900" b="1" u="sng" dirty="0">
                <a:solidFill>
                  <a:srgbClr val="002060"/>
                </a:solidFill>
                <a:effectLst>
                  <a:outerShdw blurRad="38100" dist="38100" dir="2700000" algn="tl">
                    <a:srgbClr val="000000">
                      <a:alpha val="43137"/>
                    </a:srgbClr>
                  </a:outerShdw>
                </a:effectLst>
                <a:latin typeface="+mn-lt"/>
                <a:ea typeface="ＭＳ Ｐゴシック" pitchFamily="-105" charset="-128"/>
                <a:cs typeface="ＭＳ Ｐゴシック" pitchFamily="-105" charset="-128"/>
              </a:rPr>
              <a:t>the </a:t>
            </a:r>
            <a:r>
              <a:rPr lang="en-GB" sz="2900" b="1" u="sng" dirty="0" smtClean="0">
                <a:solidFill>
                  <a:srgbClr val="002060"/>
                </a:solidFill>
                <a:effectLst>
                  <a:outerShdw blurRad="38100" dist="38100" dir="2700000" algn="tl">
                    <a:srgbClr val="000000">
                      <a:alpha val="43137"/>
                    </a:srgbClr>
                  </a:outerShdw>
                </a:effectLst>
                <a:latin typeface="+mn-lt"/>
                <a:ea typeface="ＭＳ Ｐゴシック" pitchFamily="-105" charset="-128"/>
                <a:cs typeface="ＭＳ Ｐゴシック" pitchFamily="-105" charset="-128"/>
              </a:rPr>
              <a:t>result</a:t>
            </a:r>
            <a:endParaRPr lang="it-IT" b="1" u="sng"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77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a:latin typeface="Calibri" panose="020F0502020204030204" pitchFamily="34" charset="0"/>
              </a:rPr>
              <a:t>Methods</a:t>
            </a:r>
          </a:p>
        </p:txBody>
      </p:sp>
      <p:graphicFrame>
        <p:nvGraphicFramePr>
          <p:cNvPr id="3" name="Table 2"/>
          <p:cNvGraphicFramePr>
            <a:graphicFrameLocks noGrp="1"/>
          </p:cNvGraphicFramePr>
          <p:nvPr>
            <p:extLst>
              <p:ext uri="{D42A27DB-BD31-4B8C-83A1-F6EECF244321}">
                <p14:modId xmlns:p14="http://schemas.microsoft.com/office/powerpoint/2010/main" val="854399635"/>
              </p:ext>
            </p:extLst>
          </p:nvPr>
        </p:nvGraphicFramePr>
        <p:xfrm>
          <a:off x="323850" y="981075"/>
          <a:ext cx="8569326" cy="5180049"/>
        </p:xfrm>
        <a:graphic>
          <a:graphicData uri="http://schemas.openxmlformats.org/drawingml/2006/table">
            <a:tbl>
              <a:tblPr firstRow="1" bandRow="1">
                <a:tableStyleId>{5C22544A-7EE6-4342-B048-85BDC9FD1C3A}</a:tableStyleId>
              </a:tblPr>
              <a:tblGrid>
                <a:gridCol w="2856442">
                  <a:extLst>
                    <a:ext uri="{9D8B030D-6E8A-4147-A177-3AD203B41FA5}">
                      <a16:colId xmlns:a16="http://schemas.microsoft.com/office/drawing/2014/main" val="4262926691"/>
                    </a:ext>
                  </a:extLst>
                </a:gridCol>
                <a:gridCol w="2856442">
                  <a:extLst>
                    <a:ext uri="{9D8B030D-6E8A-4147-A177-3AD203B41FA5}">
                      <a16:colId xmlns:a16="http://schemas.microsoft.com/office/drawing/2014/main" val="2525899522"/>
                    </a:ext>
                  </a:extLst>
                </a:gridCol>
                <a:gridCol w="2856442">
                  <a:extLst>
                    <a:ext uri="{9D8B030D-6E8A-4147-A177-3AD203B41FA5}">
                      <a16:colId xmlns:a16="http://schemas.microsoft.com/office/drawing/2014/main" val="1204518914"/>
                    </a:ext>
                  </a:extLst>
                </a:gridCol>
              </a:tblGrid>
              <a:tr h="649167">
                <a:tc>
                  <a:txBody>
                    <a:bodyPr/>
                    <a:lstStyle/>
                    <a:p>
                      <a:r>
                        <a:rPr lang="it-IT" sz="1700" dirty="0" smtClean="0"/>
                        <a:t>Type</a:t>
                      </a:r>
                      <a:r>
                        <a:rPr lang="it-IT" sz="1700" baseline="0" dirty="0" smtClean="0"/>
                        <a:t> of Analysis</a:t>
                      </a:r>
                      <a:endParaRPr lang="it-IT" sz="1700" dirty="0"/>
                    </a:p>
                  </a:txBody>
                  <a:tcPr marL="91444" marR="91444" marT="45718" marB="45718" anchor="ctr"/>
                </a:tc>
                <a:tc>
                  <a:txBody>
                    <a:bodyPr/>
                    <a:lstStyle/>
                    <a:p>
                      <a:r>
                        <a:rPr lang="it-IT" sz="1700" dirty="0" smtClean="0"/>
                        <a:t>Methods</a:t>
                      </a:r>
                      <a:endParaRPr lang="it-IT" sz="1700" dirty="0"/>
                    </a:p>
                  </a:txBody>
                  <a:tcPr marL="91444" marR="91444" marT="45718" marB="45718" anchor="ctr"/>
                </a:tc>
                <a:tc>
                  <a:txBody>
                    <a:bodyPr/>
                    <a:lstStyle/>
                    <a:p>
                      <a:r>
                        <a:rPr lang="it-IT" sz="1700" dirty="0" smtClean="0"/>
                        <a:t>Main</a:t>
                      </a:r>
                      <a:r>
                        <a:rPr lang="it-IT" sz="1700" baseline="0" dirty="0" smtClean="0"/>
                        <a:t> Aims</a:t>
                      </a:r>
                      <a:endParaRPr lang="it-IT" sz="1700" dirty="0"/>
                    </a:p>
                  </a:txBody>
                  <a:tcPr marL="91444" marR="91444" marT="45718" marB="45718" anchor="ctr"/>
                </a:tc>
                <a:extLst>
                  <a:ext uri="{0D108BD9-81ED-4DB2-BD59-A6C34878D82A}">
                    <a16:rowId xmlns:a16="http://schemas.microsoft.com/office/drawing/2014/main" val="1345609616"/>
                  </a:ext>
                </a:extLst>
              </a:tr>
              <a:tr h="1678766">
                <a:tc rowSpan="2">
                  <a:txBody>
                    <a:bodyPr/>
                    <a:lstStyle/>
                    <a:p>
                      <a:pPr marL="0" algn="l" defTabSz="457200" rtl="0" eaLnBrk="1" latinLnBrk="0" hangingPunct="1"/>
                      <a:r>
                        <a:rPr lang="it-IT" sz="1700" kern="1200" dirty="0" smtClean="0">
                          <a:solidFill>
                            <a:schemeClr val="dk1"/>
                          </a:solidFill>
                          <a:latin typeface="+mn-lt"/>
                          <a:ea typeface="+mn-ea"/>
                          <a:cs typeface="+mn-cs"/>
                        </a:rPr>
                        <a:t>Connectivity</a:t>
                      </a:r>
                    </a:p>
                    <a:p>
                      <a:pPr marL="0" algn="l" defTabSz="457200" rtl="0" eaLnBrk="1" latinLnBrk="0" hangingPunct="1"/>
                      <a:endParaRPr lang="it-IT" sz="1700" kern="1200" dirty="0" smtClean="0">
                        <a:solidFill>
                          <a:schemeClr val="dk1"/>
                        </a:solidFill>
                        <a:latin typeface="+mn-lt"/>
                        <a:ea typeface="+mn-ea"/>
                        <a:cs typeface="+mn-cs"/>
                      </a:endParaRPr>
                    </a:p>
                    <a:p>
                      <a:pPr marL="0" algn="l" defTabSz="457200" rtl="0" eaLnBrk="1" latinLnBrk="0" hangingPunct="1"/>
                      <a:r>
                        <a:rPr lang="it-IT" sz="1500" kern="1200" dirty="0" smtClean="0">
                          <a:solidFill>
                            <a:schemeClr val="dk1"/>
                          </a:solidFill>
                          <a:latin typeface="+mn-lt"/>
                          <a:ea typeface="+mn-ea"/>
                          <a:cs typeface="+mn-cs"/>
                        </a:rPr>
                        <a:t>Considering</a:t>
                      </a:r>
                      <a:r>
                        <a:rPr lang="it-IT" sz="1500" kern="1200" baseline="0" dirty="0" smtClean="0">
                          <a:solidFill>
                            <a:schemeClr val="dk1"/>
                          </a:solidFill>
                          <a:latin typeface="+mn-lt"/>
                          <a:ea typeface="+mn-ea"/>
                          <a:cs typeface="+mn-cs"/>
                        </a:rPr>
                        <a:t> two frequency bands: Delta and Gamma</a:t>
                      </a:r>
                      <a:endParaRPr lang="it-IT" sz="1500" kern="1200" dirty="0">
                        <a:solidFill>
                          <a:schemeClr val="dk1"/>
                        </a:solidFill>
                        <a:latin typeface="+mn-lt"/>
                        <a:ea typeface="+mn-ea"/>
                        <a:cs typeface="+mn-cs"/>
                      </a:endParaRPr>
                    </a:p>
                  </a:txBody>
                  <a:tcPr marL="91444" marR="91444" marT="45718" marB="45718" anchor="ctr">
                    <a:solidFill>
                      <a:schemeClr val="accent1">
                        <a:lumMod val="40000"/>
                        <a:lumOff val="60000"/>
                      </a:schemeClr>
                    </a:solidFill>
                  </a:tcPr>
                </a:tc>
                <a:tc>
                  <a:txBody>
                    <a:bodyPr/>
                    <a:lstStyle/>
                    <a:p>
                      <a:pPr marL="0" algn="l" defTabSz="457200" rtl="0" eaLnBrk="1" latinLnBrk="0" hangingPunct="1"/>
                      <a:r>
                        <a:rPr lang="it-IT" sz="1700" kern="1200" dirty="0" smtClean="0">
                          <a:solidFill>
                            <a:schemeClr val="dk1"/>
                          </a:solidFill>
                          <a:latin typeface="+mn-lt"/>
                          <a:ea typeface="+mn-ea"/>
                          <a:cs typeface="+mn-cs"/>
                        </a:rPr>
                        <a:t>Directed</a:t>
                      </a:r>
                      <a:r>
                        <a:rPr lang="it-IT" sz="1700" kern="1200" baseline="0" dirty="0" smtClean="0">
                          <a:solidFill>
                            <a:schemeClr val="dk1"/>
                          </a:solidFill>
                          <a:latin typeface="+mn-lt"/>
                          <a:ea typeface="+mn-ea"/>
                          <a:cs typeface="+mn-cs"/>
                        </a:rPr>
                        <a:t> Transfer Function (DTF)</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indent="-285750" algn="just">
                        <a:buFont typeface="Arial" panose="020B0604020202020204" pitchFamily="34" charset="0"/>
                        <a:buChar char="•"/>
                        <a:defRPr/>
                      </a:pPr>
                      <a:r>
                        <a:rPr lang="en-US" sz="1700" dirty="0" smtClean="0"/>
                        <a:t>Analyze the functional meaning of the adoption of re-reference styles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a:t>
                      </a:r>
                      <a:r>
                        <a:rPr lang="en-GB" sz="1700" baseline="0" dirty="0" smtClean="0"/>
                        <a:t> to the </a:t>
                      </a:r>
                      <a:r>
                        <a:rPr lang="en-GB" sz="1700" dirty="0" smtClean="0"/>
                        <a:t>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1488331090"/>
                  </a:ext>
                </a:extLst>
              </a:tr>
              <a:tr h="1724360">
                <a:tc vMerge="1">
                  <a:txBody>
                    <a:bodyPr/>
                    <a:lstStyle/>
                    <a:p>
                      <a:pPr marL="0" algn="l" defTabSz="457200" rtl="0" eaLnBrk="1" latinLnBrk="0" hangingPunct="1"/>
                      <a:endParaRPr lang="it-IT" sz="18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1700" kern="1200" baseline="0" dirty="0" smtClean="0">
                          <a:solidFill>
                            <a:schemeClr val="dk1"/>
                          </a:solidFill>
                          <a:latin typeface="+mn-lt"/>
                          <a:ea typeface="+mn-ea"/>
                          <a:cs typeface="+mn-cs"/>
                        </a:rPr>
                        <a:t>Adaptive DTF </a:t>
                      </a:r>
                    </a:p>
                    <a:p>
                      <a:pPr marL="0" algn="l" defTabSz="457200" rtl="0" eaLnBrk="1" latinLnBrk="0" hangingPunct="1"/>
                      <a:r>
                        <a:rPr lang="it-IT" sz="1700" kern="1200" baseline="0" dirty="0" smtClean="0">
                          <a:solidFill>
                            <a:schemeClr val="dk1"/>
                          </a:solidFill>
                          <a:latin typeface="+mn-lt"/>
                          <a:ea typeface="+mn-ea"/>
                          <a:cs typeface="+mn-cs"/>
                        </a:rPr>
                        <a:t>(</a:t>
                      </a:r>
                      <a:r>
                        <a:rPr lang="it-IT" sz="1700" kern="1200" dirty="0" smtClean="0">
                          <a:solidFill>
                            <a:schemeClr val="dk1"/>
                          </a:solidFill>
                          <a:latin typeface="+mn-lt"/>
                          <a:ea typeface="+mn-ea"/>
                          <a:cs typeface="+mn-cs"/>
                        </a:rPr>
                        <a:t>Time</a:t>
                      </a:r>
                      <a:r>
                        <a:rPr lang="it-IT" sz="1700" kern="1200" baseline="0" dirty="0" smtClean="0">
                          <a:solidFill>
                            <a:schemeClr val="dk1"/>
                          </a:solidFill>
                          <a:latin typeface="+mn-lt"/>
                          <a:ea typeface="+mn-ea"/>
                          <a:cs typeface="+mn-cs"/>
                        </a:rPr>
                        <a:t> Varying ) (ADTF)</a:t>
                      </a:r>
                    </a:p>
                    <a:p>
                      <a:pPr marL="0" algn="l" defTabSz="457200" rtl="0" eaLnBrk="1" latinLnBrk="0" hangingPunct="1"/>
                      <a:r>
                        <a:rPr lang="it-IT" sz="1700" kern="1200" baseline="0" dirty="0" smtClean="0">
                          <a:solidFill>
                            <a:schemeClr val="dk1"/>
                          </a:solidFill>
                          <a:latin typeface="+mn-lt"/>
                          <a:ea typeface="+mn-ea"/>
                          <a:cs typeface="+mn-cs"/>
                        </a:rPr>
                        <a:t>+</a:t>
                      </a:r>
                    </a:p>
                    <a:p>
                      <a:pPr marL="0" algn="l" defTabSz="457200" rtl="0" eaLnBrk="1" latinLnBrk="0" hangingPunct="1"/>
                      <a:r>
                        <a:rPr lang="it-IT" sz="1700" kern="1200" baseline="0" dirty="0" smtClean="0">
                          <a:solidFill>
                            <a:schemeClr val="dk1"/>
                          </a:solidFill>
                          <a:latin typeface="+mn-lt"/>
                          <a:ea typeface="+mn-ea"/>
                          <a:cs typeface="+mn-cs"/>
                        </a:rPr>
                        <a:t>Statistical Analysis</a:t>
                      </a:r>
                    </a:p>
                    <a:p>
                      <a:pPr marL="0" algn="l" defTabSz="457200" rtl="0" eaLnBrk="1" latinLnBrk="0" hangingPunct="1"/>
                      <a:r>
                        <a:rPr lang="it-IT" sz="1700" kern="1200" baseline="0" dirty="0" smtClean="0">
                          <a:solidFill>
                            <a:schemeClr val="dk1"/>
                          </a:solidFill>
                          <a:latin typeface="+mn-lt"/>
                          <a:ea typeface="+mn-ea"/>
                          <a:cs typeface="+mn-cs"/>
                        </a:rPr>
                        <a:t>(ANOVA/MANOVA)</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Investigate the role of the reactivation phenomenon (down-state)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 to the levels of 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379109641"/>
                  </a:ext>
                </a:extLst>
              </a:tr>
              <a:tr h="1127719">
                <a:tc>
                  <a:txBody>
                    <a:bodyPr/>
                    <a:lstStyle/>
                    <a:p>
                      <a:r>
                        <a:rPr lang="it-IT" sz="1700" dirty="0" smtClean="0"/>
                        <a:t>Feature Extraction (FE) </a:t>
                      </a:r>
                      <a:endParaRPr lang="it-IT" sz="1700" dirty="0"/>
                    </a:p>
                  </a:txBody>
                  <a:tcPr marL="91444" marR="91444" marT="45718" marB="45718"/>
                </a:tc>
                <a:tc>
                  <a:txBody>
                    <a:bodyPr/>
                    <a:lstStyle/>
                    <a:p>
                      <a:r>
                        <a:rPr lang="it-IT" sz="1700" dirty="0" smtClean="0"/>
                        <a:t>Standard</a:t>
                      </a:r>
                      <a:r>
                        <a:rPr lang="it-IT" sz="1700" baseline="0" dirty="0" smtClean="0"/>
                        <a:t> Deviation </a:t>
                      </a:r>
                      <a:r>
                        <a:rPr lang="it-IT" sz="1700" i="1" baseline="0" dirty="0" smtClean="0"/>
                        <a:t>vs</a:t>
                      </a:r>
                      <a:r>
                        <a:rPr lang="it-IT" sz="1700" baseline="0" dirty="0" smtClean="0"/>
                        <a:t> Wavelet coefficients </a:t>
                      </a:r>
                    </a:p>
                    <a:p>
                      <a:r>
                        <a:rPr lang="it-IT" sz="1700" baseline="0" dirty="0" smtClean="0"/>
                        <a:t>+</a:t>
                      </a:r>
                    </a:p>
                    <a:p>
                      <a:r>
                        <a:rPr lang="it-IT" sz="1700" baseline="0" dirty="0" smtClean="0"/>
                        <a:t>ANN classification.</a:t>
                      </a:r>
                      <a:endParaRPr lang="it-IT" sz="1700" dirty="0"/>
                    </a:p>
                  </a:txBody>
                  <a:tcPr marL="91444" marR="91444" marT="45718" marB="45718"/>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t>Classify WAKE/NREM sleep states</a:t>
                      </a:r>
                      <a:endParaRPr lang="it-IT" sz="1700" dirty="0"/>
                    </a:p>
                  </a:txBody>
                  <a:tcPr marL="91444" marR="91444" marT="45718" marB="45718"/>
                </a:tc>
                <a:extLst>
                  <a:ext uri="{0D108BD9-81ED-4DB2-BD59-A6C34878D82A}">
                    <a16:rowId xmlns:a16="http://schemas.microsoft.com/office/drawing/2014/main" val="2145147203"/>
                  </a:ext>
                </a:extLst>
              </a:tr>
            </a:tbl>
          </a:graphicData>
        </a:graphic>
      </p:graphicFrame>
      <p:sp>
        <p:nvSpPr>
          <p:cNvPr id="2" name="Rectangle 1"/>
          <p:cNvSpPr/>
          <p:nvPr/>
        </p:nvSpPr>
        <p:spPr>
          <a:xfrm>
            <a:off x="250824" y="2636912"/>
            <a:ext cx="5642224" cy="2160240"/>
          </a:xfrm>
          <a:prstGeom prst="rect">
            <a:avLst/>
          </a:prstGeom>
          <a:noFill/>
          <a:ln w="127000" cmpd="dbl">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509550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3143482" y="5805264"/>
            <a:ext cx="2364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2000" dirty="0">
                <a:latin typeface="+mn-lt"/>
              </a:rPr>
              <a:t>Time-Varying </a:t>
            </a:r>
            <a:r>
              <a:rPr lang="it-IT" altLang="it-IT" sz="2000" dirty="0" smtClean="0">
                <a:latin typeface="+mn-lt"/>
              </a:rPr>
              <a:t>Inflows</a:t>
            </a:r>
            <a:endParaRPr lang="it-IT" altLang="it-IT" sz="1800" dirty="0"/>
          </a:p>
        </p:txBody>
      </p:sp>
      <p:pic>
        <p:nvPicPr>
          <p:cNvPr id="54277" name="Picture 4"/>
          <p:cNvPicPr>
            <a:picLocks noChangeAspect="1"/>
          </p:cNvPicPr>
          <p:nvPr/>
        </p:nvPicPr>
        <p:blipFill rotWithShape="1">
          <a:blip r:embed="rId3">
            <a:extLst>
              <a:ext uri="{28A0092B-C50C-407E-A947-70E740481C1C}">
                <a14:useLocalDpi xmlns:a14="http://schemas.microsoft.com/office/drawing/2010/main" val="0"/>
              </a:ext>
            </a:extLst>
          </a:blip>
          <a:srcRect l="6400"/>
          <a:stretch/>
        </p:blipFill>
        <p:spPr bwMode="auto">
          <a:xfrm>
            <a:off x="107504" y="3429000"/>
            <a:ext cx="4385301"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5"/>
          <p:cNvSpPr txBox="1">
            <a:spLocks noChangeArrowheads="1"/>
          </p:cNvSpPr>
          <p:nvPr/>
        </p:nvSpPr>
        <p:spPr bwMode="auto">
          <a:xfrm>
            <a:off x="1625377" y="2926532"/>
            <a:ext cx="807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2000" dirty="0">
                <a:latin typeface="+mn-lt"/>
              </a:rPr>
              <a:t>WAKE</a:t>
            </a:r>
          </a:p>
        </p:txBody>
      </p:sp>
      <p:sp>
        <p:nvSpPr>
          <p:cNvPr id="54279" name="TextBox 6"/>
          <p:cNvSpPr txBox="1">
            <a:spLocks noChangeArrowheads="1"/>
          </p:cNvSpPr>
          <p:nvPr/>
        </p:nvSpPr>
        <p:spPr bwMode="auto">
          <a:xfrm>
            <a:off x="5970365" y="2924944"/>
            <a:ext cx="833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2000" dirty="0">
                <a:latin typeface="+mn-lt"/>
              </a:rPr>
              <a:t>NREM</a:t>
            </a:r>
          </a:p>
        </p:txBody>
      </p:sp>
      <p:pic>
        <p:nvPicPr>
          <p:cNvPr id="54281" name="Picture 8"/>
          <p:cNvPicPr>
            <a:picLocks noChangeAspect="1"/>
          </p:cNvPicPr>
          <p:nvPr/>
        </p:nvPicPr>
        <p:blipFill rotWithShape="1">
          <a:blip r:embed="rId4">
            <a:extLst>
              <a:ext uri="{28A0092B-C50C-407E-A947-70E740481C1C}">
                <a14:useLocalDpi xmlns:a14="http://schemas.microsoft.com/office/drawing/2010/main" val="0"/>
              </a:ext>
            </a:extLst>
          </a:blip>
          <a:srcRect l="6228"/>
          <a:stretch/>
        </p:blipFill>
        <p:spPr bwMode="auto">
          <a:xfrm>
            <a:off x="4644008" y="3429000"/>
            <a:ext cx="4393363"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115616" y="3501008"/>
            <a:ext cx="1656184" cy="219545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pic>
        <p:nvPicPr>
          <p:cNvPr id="13" name="Picture 5"/>
          <p:cNvPicPr>
            <a:picLocks noChangeAspect="1"/>
          </p:cNvPicPr>
          <p:nvPr/>
        </p:nvPicPr>
        <p:blipFill rotWithShape="1">
          <a:blip r:embed="rId5">
            <a:extLst>
              <a:ext uri="{28A0092B-C50C-407E-A947-70E740481C1C}">
                <a14:useLocalDpi xmlns:a14="http://schemas.microsoft.com/office/drawing/2010/main" val="0"/>
              </a:ext>
            </a:extLst>
          </a:blip>
          <a:srcRect l="69255" t="62193" r="6348" b="20027"/>
          <a:stretch/>
        </p:blipFill>
        <p:spPr bwMode="auto">
          <a:xfrm>
            <a:off x="1443238" y="998541"/>
            <a:ext cx="5649042" cy="23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0365" y="1772816"/>
            <a:ext cx="2183739" cy="400110"/>
          </a:xfrm>
          <a:prstGeom prst="rect">
            <a:avLst/>
          </a:prstGeom>
          <a:noFill/>
        </p:spPr>
        <p:txBody>
          <a:bodyPr wrap="none" rtlCol="0">
            <a:spAutoFit/>
          </a:bodyPr>
          <a:lstStyle/>
          <a:p>
            <a:r>
              <a:rPr lang="it-IT" sz="2000" dirty="0" smtClean="0">
                <a:latin typeface="+mn-lt"/>
              </a:rPr>
              <a:t>Pigorini et al, 2015 </a:t>
            </a:r>
            <a:endParaRPr lang="it-IT" sz="2000" dirty="0">
              <a:latin typeface="+mn-lt"/>
            </a:endParaRPr>
          </a:p>
        </p:txBody>
      </p:sp>
      <p:sp>
        <p:nvSpPr>
          <p:cNvPr id="16" name="Rectangle 15"/>
          <p:cNvSpPr/>
          <p:nvPr/>
        </p:nvSpPr>
        <p:spPr>
          <a:xfrm>
            <a:off x="5652120" y="3465797"/>
            <a:ext cx="1656184" cy="219545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17" name="Rectangle 16"/>
          <p:cNvSpPr/>
          <p:nvPr/>
        </p:nvSpPr>
        <p:spPr>
          <a:xfrm>
            <a:off x="4564812" y="1129158"/>
            <a:ext cx="799276" cy="1745264"/>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3" name="TextBox 2"/>
          <p:cNvSpPr txBox="1"/>
          <p:nvPr/>
        </p:nvSpPr>
        <p:spPr>
          <a:xfrm>
            <a:off x="4211960" y="3162454"/>
            <a:ext cx="1584088" cy="338554"/>
          </a:xfrm>
          <a:prstGeom prst="rect">
            <a:avLst/>
          </a:prstGeom>
          <a:noFill/>
        </p:spPr>
        <p:txBody>
          <a:bodyPr wrap="none" rtlCol="0">
            <a:spAutoFit/>
          </a:bodyPr>
          <a:lstStyle/>
          <a:p>
            <a:r>
              <a:rPr lang="it-IT" sz="1600" dirty="0" smtClean="0">
                <a:latin typeface="+mn-lt"/>
              </a:rPr>
              <a:t>̴150 ms :  ̴500 ms</a:t>
            </a:r>
            <a:endParaRPr lang="it-IT" sz="1600" dirty="0">
              <a:latin typeface="+mn-lt"/>
            </a:endParaRPr>
          </a:p>
        </p:txBody>
      </p:sp>
      <p:sp>
        <p:nvSpPr>
          <p:cNvPr id="4" name="Rectangle 3"/>
          <p:cNvSpPr/>
          <p:nvPr/>
        </p:nvSpPr>
        <p:spPr>
          <a:xfrm>
            <a:off x="611560" y="3789040"/>
            <a:ext cx="504056" cy="1080120"/>
          </a:xfrm>
          <a:prstGeom prst="rect">
            <a:avLst/>
          </a:prstGeom>
          <a:noFill/>
          <a:ln w="38100">
            <a:solidFill>
              <a:srgbClr val="EB71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ctangle 18"/>
          <p:cNvSpPr/>
          <p:nvPr/>
        </p:nvSpPr>
        <p:spPr>
          <a:xfrm>
            <a:off x="5148064" y="3789040"/>
            <a:ext cx="504056" cy="1080120"/>
          </a:xfrm>
          <a:prstGeom prst="rect">
            <a:avLst/>
          </a:prstGeom>
          <a:noFill/>
          <a:ln w="38100">
            <a:solidFill>
              <a:srgbClr val="EB71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ctangle 19"/>
          <p:cNvSpPr/>
          <p:nvPr/>
        </p:nvSpPr>
        <p:spPr>
          <a:xfrm>
            <a:off x="1115616" y="3789040"/>
            <a:ext cx="504056" cy="108012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ctangle 20"/>
          <p:cNvSpPr/>
          <p:nvPr/>
        </p:nvSpPr>
        <p:spPr>
          <a:xfrm>
            <a:off x="5652120" y="3789040"/>
            <a:ext cx="504056" cy="108012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Title 1"/>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r>
              <a:rPr lang="it-IT" dirty="0" smtClean="0"/>
              <a:t>ADTF Results</a:t>
            </a:r>
            <a:endParaRPr lang="it-IT" dirty="0"/>
          </a:p>
        </p:txBody>
      </p:sp>
      <p:sp>
        <p:nvSpPr>
          <p:cNvPr id="5" name="TextBox 4"/>
          <p:cNvSpPr txBox="1"/>
          <p:nvPr/>
        </p:nvSpPr>
        <p:spPr>
          <a:xfrm rot="16200000">
            <a:off x="-227269" y="4474489"/>
            <a:ext cx="720069" cy="338554"/>
          </a:xfrm>
          <a:prstGeom prst="rect">
            <a:avLst/>
          </a:prstGeom>
          <a:noFill/>
        </p:spPr>
        <p:txBody>
          <a:bodyPr wrap="none" rtlCol="0">
            <a:spAutoFit/>
          </a:bodyPr>
          <a:lstStyle/>
          <a:p>
            <a:r>
              <a:rPr lang="it-IT" sz="1600" dirty="0"/>
              <a:t>Inflow</a:t>
            </a:r>
          </a:p>
        </p:txBody>
      </p:sp>
      <p:sp>
        <p:nvSpPr>
          <p:cNvPr id="23" name="TextBox 22"/>
          <p:cNvSpPr txBox="1"/>
          <p:nvPr/>
        </p:nvSpPr>
        <p:spPr>
          <a:xfrm rot="16200000">
            <a:off x="4258712" y="4411846"/>
            <a:ext cx="720069" cy="338554"/>
          </a:xfrm>
          <a:prstGeom prst="rect">
            <a:avLst/>
          </a:prstGeom>
          <a:noFill/>
        </p:spPr>
        <p:txBody>
          <a:bodyPr wrap="none" rtlCol="0">
            <a:spAutoFit/>
          </a:bodyPr>
          <a:lstStyle/>
          <a:p>
            <a:r>
              <a:rPr lang="it-IT" sz="1600" dirty="0"/>
              <a:t>Inflow</a:t>
            </a:r>
          </a:p>
        </p:txBody>
      </p:sp>
      <p:sp>
        <p:nvSpPr>
          <p:cNvPr id="6" name="TextBox 5"/>
          <p:cNvSpPr txBox="1"/>
          <p:nvPr/>
        </p:nvSpPr>
        <p:spPr>
          <a:xfrm>
            <a:off x="7674000" y="5466710"/>
            <a:ext cx="930448" cy="338554"/>
          </a:xfrm>
          <a:prstGeom prst="rect">
            <a:avLst/>
          </a:prstGeom>
          <a:noFill/>
        </p:spPr>
        <p:txBody>
          <a:bodyPr wrap="none" rtlCol="0">
            <a:spAutoFit/>
          </a:bodyPr>
          <a:lstStyle/>
          <a:p>
            <a:r>
              <a:rPr lang="it-IT" sz="1600" dirty="0" smtClean="0"/>
              <a:t>Time (s)</a:t>
            </a:r>
            <a:endParaRPr lang="it-IT" sz="1600" dirty="0"/>
          </a:p>
        </p:txBody>
      </p:sp>
      <p:sp>
        <p:nvSpPr>
          <p:cNvPr id="24" name="TextBox 23"/>
          <p:cNvSpPr txBox="1"/>
          <p:nvPr/>
        </p:nvSpPr>
        <p:spPr>
          <a:xfrm>
            <a:off x="2849464" y="5466710"/>
            <a:ext cx="930448" cy="338554"/>
          </a:xfrm>
          <a:prstGeom prst="rect">
            <a:avLst/>
          </a:prstGeom>
          <a:noFill/>
        </p:spPr>
        <p:txBody>
          <a:bodyPr wrap="none" rtlCol="0">
            <a:spAutoFit/>
          </a:bodyPr>
          <a:lstStyle/>
          <a:p>
            <a:r>
              <a:rPr lang="it-IT" sz="1600" dirty="0" smtClean="0"/>
              <a:t>Time (s)</a:t>
            </a:r>
            <a:endParaRPr lang="it-IT" sz="1600" dirty="0"/>
          </a:p>
        </p:txBody>
      </p:sp>
      <p:sp>
        <p:nvSpPr>
          <p:cNvPr id="25" name="TextBox 2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 grpId="0"/>
      <p:bldP spid="4"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r>
              <a:rPr lang="it-IT" dirty="0" smtClean="0"/>
              <a:t>ADTF Results</a:t>
            </a:r>
            <a:endParaRPr lang="it-IT" dirty="0"/>
          </a:p>
        </p:txBody>
      </p:sp>
      <p:sp>
        <p:nvSpPr>
          <p:cNvPr id="5" name="Content Placeholder 4"/>
          <p:cNvSpPr>
            <a:spLocks noGrp="1"/>
          </p:cNvSpPr>
          <p:nvPr>
            <p:ph idx="1"/>
          </p:nvPr>
        </p:nvSpPr>
        <p:spPr>
          <a:xfrm>
            <a:off x="457200" y="1196752"/>
            <a:ext cx="8229600" cy="4525963"/>
          </a:xfrm>
        </p:spPr>
        <p:txBody>
          <a:bodyPr/>
          <a:lstStyle/>
          <a:p>
            <a:pPr marL="0" indent="0" algn="just">
              <a:buNone/>
            </a:pPr>
            <a:r>
              <a:rPr lang="it-IT" dirty="0"/>
              <a:t>	</a:t>
            </a:r>
            <a:r>
              <a:rPr lang="it-IT" sz="3000" dirty="0" smtClean="0"/>
              <a:t>4D matrix -&gt; Descriptive Feature</a:t>
            </a:r>
          </a:p>
          <a:p>
            <a:pPr marL="514350" indent="-514350" algn="just">
              <a:buFont typeface="+mj-lt"/>
              <a:buAutoNum type="arabicPeriod"/>
            </a:pPr>
            <a:endParaRPr lang="it-IT" sz="3000" dirty="0" smtClean="0"/>
          </a:p>
          <a:p>
            <a:pPr marL="514350" indent="-514350" algn="just">
              <a:buFont typeface="+mj-lt"/>
              <a:buAutoNum type="arabicPeriod"/>
            </a:pPr>
            <a:r>
              <a:rPr lang="it-IT" sz="3000" dirty="0" smtClean="0"/>
              <a:t>4D.matrix(time, sink, source, frequency)</a:t>
            </a:r>
          </a:p>
          <a:p>
            <a:pPr marL="514350" indent="-514350" algn="just">
              <a:buFont typeface="+mj-lt"/>
              <a:buAutoNum type="arabicPeriod"/>
            </a:pPr>
            <a:r>
              <a:rPr lang="it-IT" sz="3000" dirty="0" smtClean="0"/>
              <a:t>3D.matrix(</a:t>
            </a:r>
            <a:r>
              <a:rPr lang="it-IT" sz="3000" dirty="0"/>
              <a:t>time, sink, </a:t>
            </a:r>
            <a:r>
              <a:rPr lang="it-IT" sz="3000" dirty="0" smtClean="0"/>
              <a:t>source</a:t>
            </a:r>
            <a:r>
              <a:rPr lang="it-IT" sz="3000" dirty="0" smtClean="0"/>
              <a:t>): </a:t>
            </a:r>
            <a:r>
              <a:rPr lang="it-IT" sz="3000" b="1" dirty="0" smtClean="0"/>
              <a:t>mean </a:t>
            </a:r>
            <a:r>
              <a:rPr lang="it-IT" sz="3000" b="1" dirty="0" smtClean="0"/>
              <a:t>over frequency</a:t>
            </a:r>
          </a:p>
          <a:p>
            <a:pPr marL="514350" indent="-514350" algn="just">
              <a:buFont typeface="+mj-lt"/>
              <a:buAutoNum type="arabicPeriod"/>
            </a:pPr>
            <a:r>
              <a:rPr lang="it-IT" sz="3000" dirty="0" smtClean="0"/>
              <a:t>2D.matrix(</a:t>
            </a:r>
            <a:r>
              <a:rPr lang="it-IT" sz="3000" dirty="0"/>
              <a:t>time, </a:t>
            </a:r>
            <a:r>
              <a:rPr lang="it-IT" sz="3000" dirty="0" smtClean="0"/>
              <a:t>sink): </a:t>
            </a:r>
            <a:r>
              <a:rPr lang="it-IT" sz="3000" b="1" dirty="0" smtClean="0"/>
              <a:t>influence of all sources </a:t>
            </a:r>
            <a:r>
              <a:rPr lang="it-IT" sz="3000" dirty="0" smtClean="0"/>
              <a:t>in every sink</a:t>
            </a:r>
          </a:p>
          <a:p>
            <a:pPr marL="514350" indent="-514350" algn="just">
              <a:buFont typeface="+mj-lt"/>
              <a:buAutoNum type="arabicPeriod"/>
            </a:pPr>
            <a:r>
              <a:rPr lang="it-IT" sz="3000" dirty="0" smtClean="0"/>
              <a:t>A </a:t>
            </a:r>
            <a:r>
              <a:rPr lang="it-IT" sz="3000" b="1" dirty="0" smtClean="0"/>
              <a:t>descriptive feature </a:t>
            </a:r>
            <a:r>
              <a:rPr lang="it-IT" sz="3000" dirty="0" smtClean="0"/>
              <a:t>(ADTF mean value </a:t>
            </a:r>
            <a:r>
              <a:rPr lang="it-IT" sz="3000" dirty="0"/>
              <a:t>over </a:t>
            </a:r>
            <a:r>
              <a:rPr lang="it-IT" sz="3000" dirty="0" smtClean="0"/>
              <a:t>time) for every sink</a:t>
            </a:r>
            <a:endParaRPr lang="it-IT" sz="3000" dirty="0"/>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824038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a:t>ADTF Results</a:t>
            </a:r>
            <a:br>
              <a:rPr lang="it-IT" dirty="0"/>
            </a:br>
            <a:endParaRPr lang="it-IT" dirty="0"/>
          </a:p>
        </p:txBody>
      </p:sp>
      <p:sp>
        <p:nvSpPr>
          <p:cNvPr id="3" name="Content Placeholder 2"/>
          <p:cNvSpPr>
            <a:spLocks noGrp="1"/>
          </p:cNvSpPr>
          <p:nvPr>
            <p:ph idx="1"/>
          </p:nvPr>
        </p:nvSpPr>
        <p:spPr>
          <a:xfrm>
            <a:off x="457200" y="1196752"/>
            <a:ext cx="8229600" cy="4525963"/>
          </a:xfrm>
        </p:spPr>
        <p:txBody>
          <a:bodyPr/>
          <a:lstStyle/>
          <a:p>
            <a:pPr marL="0" indent="0" algn="just">
              <a:buNone/>
            </a:pPr>
            <a:r>
              <a:rPr lang="en-GB" sz="3000" dirty="0" smtClean="0"/>
              <a:t>Experiments designed </a:t>
            </a:r>
            <a:r>
              <a:rPr lang="en-GB" sz="3000" dirty="0"/>
              <a:t>considering </a:t>
            </a:r>
            <a:r>
              <a:rPr lang="en-GB" sz="3000" b="1" dirty="0" smtClean="0"/>
              <a:t>4 INPUT </a:t>
            </a:r>
            <a:r>
              <a:rPr lang="en-GB" sz="3000" b="1" dirty="0"/>
              <a:t>groups of 40 elements each </a:t>
            </a:r>
            <a:r>
              <a:rPr lang="en-GB" sz="3000" dirty="0" smtClean="0"/>
              <a:t>(</a:t>
            </a:r>
            <a:r>
              <a:rPr lang="en-GB" sz="3000" dirty="0"/>
              <a:t>all patients and all </a:t>
            </a:r>
            <a:r>
              <a:rPr lang="en-GB" sz="3000" dirty="0" smtClean="0"/>
              <a:t>electrodes pooled). </a:t>
            </a:r>
          </a:p>
          <a:p>
            <a:pPr marL="0" indent="0" algn="just">
              <a:buNone/>
            </a:pPr>
            <a:endParaRPr lang="en-GB" sz="3000" dirty="0" smtClean="0"/>
          </a:p>
          <a:p>
            <a:pPr marL="0" indent="0" algn="just">
              <a:buNone/>
            </a:pPr>
            <a:r>
              <a:rPr lang="en-GB" sz="3000" dirty="0" smtClean="0"/>
              <a:t>ADTF </a:t>
            </a:r>
            <a:r>
              <a:rPr lang="en-GB" sz="3000" dirty="0"/>
              <a:t>values </a:t>
            </a:r>
            <a:r>
              <a:rPr lang="en-GB" sz="3000" dirty="0" smtClean="0"/>
              <a:t>were extracted from the windows :</a:t>
            </a:r>
          </a:p>
          <a:p>
            <a:pPr marL="514350" indent="-514350" algn="just">
              <a:buFont typeface="+mj-lt"/>
              <a:buAutoNum type="arabicPeriod"/>
            </a:pPr>
            <a:r>
              <a:rPr lang="en-GB" sz="3000" b="1" dirty="0" smtClean="0"/>
              <a:t>BEFORE</a:t>
            </a:r>
            <a:r>
              <a:rPr lang="en-GB" sz="3000" dirty="0" smtClean="0"/>
              <a:t> </a:t>
            </a:r>
            <a:r>
              <a:rPr lang="en-GB" sz="3000" dirty="0"/>
              <a:t>the down-state in </a:t>
            </a:r>
            <a:r>
              <a:rPr lang="en-GB" sz="3000" b="1" dirty="0" smtClean="0"/>
              <a:t>WAKE</a:t>
            </a:r>
            <a:endParaRPr lang="it-IT" sz="3000" dirty="0"/>
          </a:p>
          <a:p>
            <a:pPr marL="514350" lvl="0" indent="-514350" algn="just">
              <a:buFont typeface="+mj-lt"/>
              <a:buAutoNum type="arabicPeriod"/>
            </a:pPr>
            <a:r>
              <a:rPr lang="en-GB" sz="3000" b="1" dirty="0" smtClean="0"/>
              <a:t>AFTER</a:t>
            </a:r>
            <a:r>
              <a:rPr lang="en-GB" sz="3000" dirty="0" smtClean="0"/>
              <a:t> </a:t>
            </a:r>
            <a:r>
              <a:rPr lang="en-GB" sz="3000" dirty="0"/>
              <a:t>the down-state in </a:t>
            </a:r>
            <a:r>
              <a:rPr lang="en-GB" sz="3000" b="1" dirty="0" smtClean="0"/>
              <a:t>WAKE</a:t>
            </a:r>
            <a:r>
              <a:rPr lang="en-GB" sz="3000" dirty="0" smtClean="0"/>
              <a:t> </a:t>
            </a:r>
            <a:endParaRPr lang="it-IT" sz="3000" dirty="0"/>
          </a:p>
          <a:p>
            <a:pPr marL="514350" lvl="0" indent="-514350" algn="just">
              <a:buFont typeface="+mj-lt"/>
              <a:buAutoNum type="arabicPeriod"/>
            </a:pPr>
            <a:r>
              <a:rPr lang="en-GB" sz="3000" b="1" dirty="0" smtClean="0"/>
              <a:t>BEFORE</a:t>
            </a:r>
            <a:r>
              <a:rPr lang="en-GB" sz="3000" dirty="0" smtClean="0"/>
              <a:t> </a:t>
            </a:r>
            <a:r>
              <a:rPr lang="en-GB" sz="3000" dirty="0"/>
              <a:t>the down-state in </a:t>
            </a:r>
            <a:r>
              <a:rPr lang="en-GB" sz="3000" b="1" dirty="0" smtClean="0"/>
              <a:t>NREM</a:t>
            </a:r>
            <a:r>
              <a:rPr lang="en-GB" sz="3000" dirty="0" smtClean="0"/>
              <a:t>  </a:t>
            </a:r>
            <a:endParaRPr lang="it-IT" sz="3000" dirty="0"/>
          </a:p>
          <a:p>
            <a:pPr marL="514350" indent="-514350" algn="just">
              <a:buFont typeface="+mj-lt"/>
              <a:buAutoNum type="arabicPeriod"/>
            </a:pPr>
            <a:r>
              <a:rPr lang="en-GB" sz="3000" b="1" dirty="0" smtClean="0"/>
              <a:t>AFTER</a:t>
            </a:r>
            <a:r>
              <a:rPr lang="en-GB" sz="3000" dirty="0" smtClean="0"/>
              <a:t> </a:t>
            </a:r>
            <a:r>
              <a:rPr lang="en-GB" sz="3000" dirty="0"/>
              <a:t>the down-state in </a:t>
            </a:r>
            <a:r>
              <a:rPr lang="en-GB" sz="3000" b="1" dirty="0" smtClean="0"/>
              <a:t>NREM </a:t>
            </a:r>
            <a:endParaRPr lang="it-IT" sz="3000" dirty="0"/>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grpSp>
        <p:nvGrpSpPr>
          <p:cNvPr id="11" name="Group 10"/>
          <p:cNvGrpSpPr/>
          <p:nvPr/>
        </p:nvGrpSpPr>
        <p:grpSpPr>
          <a:xfrm>
            <a:off x="6372200" y="3861048"/>
            <a:ext cx="2563215" cy="1728192"/>
            <a:chOff x="107504" y="2926532"/>
            <a:chExt cx="4385301" cy="287873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00"/>
            <a:stretch/>
          </p:blipFill>
          <p:spPr bwMode="auto">
            <a:xfrm>
              <a:off x="107504" y="3429000"/>
              <a:ext cx="4385301"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25377" y="2926532"/>
              <a:ext cx="8077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2000" dirty="0">
                  <a:latin typeface="+mn-lt"/>
                </a:rPr>
                <a:t>WAKE</a:t>
              </a:r>
            </a:p>
          </p:txBody>
        </p:sp>
        <p:sp>
          <p:nvSpPr>
            <p:cNvPr id="7" name="Rectangle 6"/>
            <p:cNvSpPr/>
            <p:nvPr/>
          </p:nvSpPr>
          <p:spPr>
            <a:xfrm>
              <a:off x="1115616" y="3501008"/>
              <a:ext cx="1656184" cy="219545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8" name="Rectangle 7"/>
            <p:cNvSpPr/>
            <p:nvPr/>
          </p:nvSpPr>
          <p:spPr>
            <a:xfrm>
              <a:off x="611560" y="3789040"/>
              <a:ext cx="504056" cy="1080120"/>
            </a:xfrm>
            <a:prstGeom prst="rect">
              <a:avLst/>
            </a:prstGeom>
            <a:noFill/>
            <a:ln w="38100">
              <a:solidFill>
                <a:srgbClr val="EB71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ctangle 8"/>
            <p:cNvSpPr/>
            <p:nvPr/>
          </p:nvSpPr>
          <p:spPr>
            <a:xfrm>
              <a:off x="1115616" y="3789040"/>
              <a:ext cx="504056" cy="1080120"/>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TextBox 9"/>
            <p:cNvSpPr txBox="1"/>
            <p:nvPr/>
          </p:nvSpPr>
          <p:spPr>
            <a:xfrm>
              <a:off x="2849464" y="5466710"/>
              <a:ext cx="930448" cy="338554"/>
            </a:xfrm>
            <a:prstGeom prst="rect">
              <a:avLst/>
            </a:prstGeom>
            <a:noFill/>
          </p:spPr>
          <p:txBody>
            <a:bodyPr wrap="none" rtlCol="0">
              <a:spAutoFit/>
            </a:bodyPr>
            <a:lstStyle/>
            <a:p>
              <a:r>
                <a:rPr lang="it-IT" sz="1600" dirty="0" smtClean="0"/>
                <a:t>Time (s)</a:t>
              </a:r>
              <a:endParaRPr lang="it-IT" sz="1600" dirty="0"/>
            </a:p>
          </p:txBody>
        </p:sp>
      </p:grpSp>
    </p:spTree>
    <p:extLst>
      <p:ext uri="{BB962C8B-B14F-4D97-AF65-F5344CB8AC3E}">
        <p14:creationId xmlns:p14="http://schemas.microsoft.com/office/powerpoint/2010/main" val="2730958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bwMode="auto">
          <a:xfrm>
            <a:off x="457200" y="1196752"/>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en-US" sz="3000" dirty="0">
                <a:ea typeface="ＭＳ Ｐゴシック" pitchFamily="-105" charset="-128"/>
                <a:cs typeface="ＭＳ Ｐゴシック" pitchFamily="-105" charset="-128"/>
              </a:rPr>
              <a:t>Analysis of variance (</a:t>
            </a:r>
            <a:r>
              <a:rPr lang="en-US" sz="3000" dirty="0" smtClean="0">
                <a:ea typeface="ＭＳ Ｐゴシック" pitchFamily="-105" charset="-128"/>
                <a:cs typeface="ＭＳ Ｐゴシック" pitchFamily="-105" charset="-128"/>
              </a:rPr>
              <a:t>ANOVA):</a:t>
            </a:r>
          </a:p>
          <a:p>
            <a:pPr marL="0" indent="0" algn="just">
              <a:buNone/>
            </a:pPr>
            <a:endParaRPr lang="en-US" sz="3000" dirty="0" smtClean="0">
              <a:ea typeface="ＭＳ Ｐゴシック" pitchFamily="-105" charset="-128"/>
              <a:cs typeface="ＭＳ Ｐゴシック" pitchFamily="-105" charset="-128"/>
            </a:endParaRPr>
          </a:p>
          <a:p>
            <a:pPr algn="just"/>
            <a:r>
              <a:rPr lang="en-US" sz="3000" b="1" dirty="0"/>
              <a:t>P</a:t>
            </a:r>
            <a:r>
              <a:rPr lang="en-US" sz="3000" b="1" dirty="0" smtClean="0"/>
              <a:t>airwise </a:t>
            </a:r>
            <a:r>
              <a:rPr lang="en-US" sz="3000" b="1" dirty="0"/>
              <a:t>comparison </a:t>
            </a:r>
            <a:r>
              <a:rPr lang="en-US" sz="3000" dirty="0"/>
              <a:t>of the </a:t>
            </a:r>
            <a:r>
              <a:rPr lang="en-US" sz="3000" dirty="0" smtClean="0"/>
              <a:t>groups mean</a:t>
            </a:r>
          </a:p>
          <a:p>
            <a:pPr algn="just"/>
            <a:r>
              <a:rPr lang="en-US" sz="3000" dirty="0">
                <a:ea typeface="ＭＳ Ｐゴシック" pitchFamily="-105" charset="-128"/>
                <a:cs typeface="ＭＳ Ｐゴシック" pitchFamily="-105" charset="-128"/>
              </a:rPr>
              <a:t>The two-way ANOVA that compares the mean differences between groups that have been split </a:t>
            </a:r>
            <a:r>
              <a:rPr lang="en-US" sz="3000" dirty="0" smtClean="0">
                <a:ea typeface="ＭＳ Ｐゴシック" pitchFamily="-105" charset="-128"/>
                <a:cs typeface="ＭＳ Ｐゴシック" pitchFamily="-105" charset="-128"/>
              </a:rPr>
              <a:t>in </a:t>
            </a:r>
            <a:r>
              <a:rPr lang="en-US" sz="3000" b="1" dirty="0">
                <a:ea typeface="ＭＳ Ｐゴシック" pitchFamily="-105" charset="-128"/>
                <a:cs typeface="ＭＳ Ｐゴシック" pitchFamily="-105" charset="-128"/>
              </a:rPr>
              <a:t>two independent variables </a:t>
            </a:r>
            <a:r>
              <a:rPr lang="en-US" sz="3000" dirty="0" smtClean="0">
                <a:ea typeface="ＭＳ Ｐゴシック" pitchFamily="-105" charset="-128"/>
                <a:cs typeface="ＭＳ Ｐゴシック" pitchFamily="-105" charset="-128"/>
              </a:rPr>
              <a:t>A,B</a:t>
            </a:r>
          </a:p>
          <a:p>
            <a:pPr algn="just"/>
            <a:r>
              <a:rPr lang="en-US" sz="3000" dirty="0" smtClean="0">
                <a:ea typeface="ＭＳ Ｐゴシック" pitchFamily="-105" charset="-128"/>
              </a:rPr>
              <a:t>Variable A (rows): feature for each observation; Variable B (columns): conditions (WAKE/NREM, BEFORE/AFTER)</a:t>
            </a:r>
            <a:endParaRPr lang="en-US" sz="3000" dirty="0" smtClean="0"/>
          </a:p>
          <a:p>
            <a:endParaRPr lang="it-IT" altLang="it-IT" dirty="0" smtClean="0">
              <a:ea typeface="ＭＳ Ｐゴシック" panose="020B0600070205080204" pitchFamily="34" charset="-128"/>
            </a:endParaRPr>
          </a:p>
        </p:txBody>
      </p:sp>
      <p:sp>
        <p:nvSpPr>
          <p:cNvPr id="4" name="Title 1"/>
          <p:cNvSpPr>
            <a:spLocks noGrp="1"/>
          </p:cNvSpPr>
          <p:nvPr>
            <p:ph type="title"/>
          </p:nvPr>
        </p:nvSpPr>
        <p:spPr/>
        <p:txBody>
          <a:bodyPr/>
          <a:lstStyle/>
          <a:p>
            <a:pPr algn="r"/>
            <a:r>
              <a:rPr lang="it-IT" dirty="0"/>
              <a:t>ADTF Results</a:t>
            </a:r>
            <a:br>
              <a:rPr lang="it-IT" dirty="0"/>
            </a:br>
            <a:endParaRPr lang="it-IT" dirty="0"/>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bwMode="auto">
          <a:xfrm>
            <a:off x="457200" y="1268760"/>
            <a:ext cx="8229600"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it-IT" dirty="0" smtClean="0">
              <a:ea typeface="ＭＳ Ｐゴシック" panose="020B0600070205080204" pitchFamily="34" charset="-128"/>
            </a:endParaRPr>
          </a:p>
          <a:p>
            <a:pPr marL="0" indent="0">
              <a:buFont typeface="Arial" panose="020B0604020202020204" pitchFamily="34" charset="0"/>
              <a:buNone/>
            </a:pPr>
            <a:endParaRPr lang="en-US" altLang="it-IT" dirty="0">
              <a:ea typeface="ＭＳ Ｐゴシック" panose="020B0600070205080204" pitchFamily="34" charset="-128"/>
            </a:endParaRPr>
          </a:p>
          <a:p>
            <a:pPr marL="0" indent="0">
              <a:buFont typeface="Arial" panose="020B0604020202020204" pitchFamily="34" charset="0"/>
              <a:buNone/>
            </a:pPr>
            <a:endParaRPr lang="en-US" altLang="it-IT" dirty="0" smtClean="0">
              <a:ea typeface="ＭＳ Ｐゴシック" panose="020B0600070205080204" pitchFamily="34" charset="-128"/>
            </a:endParaRPr>
          </a:p>
          <a:p>
            <a:pPr marL="0" indent="0">
              <a:buFont typeface="Arial" panose="020B0604020202020204" pitchFamily="34" charset="0"/>
              <a:buNone/>
            </a:pPr>
            <a:endParaRPr lang="en-US" altLang="it-IT" dirty="0" smtClean="0">
              <a:ea typeface="ＭＳ Ｐゴシック" panose="020B0600070205080204" pitchFamily="34" charset="-128"/>
            </a:endParaRPr>
          </a:p>
          <a:p>
            <a:pPr marL="0" indent="0">
              <a:buNone/>
            </a:pPr>
            <a:endParaRPr lang="en-US" altLang="it-IT" sz="3000" dirty="0" smtClean="0">
              <a:ea typeface="ＭＳ Ｐゴシック" panose="020B0600070205080204" pitchFamily="34" charset="-128"/>
            </a:endParaRPr>
          </a:p>
          <a:p>
            <a:pPr marL="0" indent="0" algn="ctr">
              <a:buNone/>
            </a:pPr>
            <a:endParaRPr lang="en-US" sz="3000" dirty="0">
              <a:ea typeface="ＭＳ Ｐゴシック" panose="020B0600070205080204" pitchFamily="34" charset="-128"/>
            </a:endParaRPr>
          </a:p>
          <a:p>
            <a:pPr marL="0" indent="0" algn="ctr">
              <a:buNone/>
            </a:pPr>
            <a:r>
              <a:rPr lang="it-IT" sz="1400" b="1" dirty="0" smtClean="0"/>
              <a:t>				Human </a:t>
            </a:r>
            <a:r>
              <a:rPr lang="it-IT" sz="1400" b="1" dirty="0"/>
              <a:t>Connectome Project</a:t>
            </a:r>
          </a:p>
          <a:p>
            <a:pPr marL="0" indent="0" algn="ctr">
              <a:buNone/>
            </a:pPr>
            <a:r>
              <a:rPr lang="en-US" altLang="it-IT" sz="2900" dirty="0" smtClean="0">
                <a:ea typeface="ＭＳ Ｐゴシック" panose="020B0600070205080204" pitchFamily="34" charset="-128"/>
              </a:rPr>
              <a:t>Every connectome (brain wiring) </a:t>
            </a:r>
            <a:r>
              <a:rPr lang="en-US" altLang="it-IT" sz="2900" dirty="0">
                <a:ea typeface="ＭＳ Ｐゴシック" panose="020B0600070205080204" pitchFamily="34" charset="-128"/>
              </a:rPr>
              <a:t>displays unique structural </a:t>
            </a:r>
            <a:r>
              <a:rPr lang="en-US" altLang="it-IT" sz="2900" dirty="0" smtClean="0">
                <a:ea typeface="ＭＳ Ｐゴシック" panose="020B0600070205080204" pitchFamily="34" charset="-128"/>
              </a:rPr>
              <a:t>and functional features </a:t>
            </a:r>
            <a:r>
              <a:rPr lang="en-US" altLang="it-IT" sz="2900" dirty="0">
                <a:ea typeface="ＭＳ Ｐゴシック" panose="020B0600070205080204" pitchFamily="34" charset="-128"/>
              </a:rPr>
              <a:t>that might explain differences in cognition and </a:t>
            </a:r>
            <a:r>
              <a:rPr lang="en-US" altLang="it-IT" sz="2900" dirty="0" smtClean="0">
                <a:ea typeface="ＭＳ Ｐゴシック" panose="020B0600070205080204" pitchFamily="34" charset="-128"/>
              </a:rPr>
              <a:t>behavior</a:t>
            </a:r>
            <a:endParaRPr lang="en-US" altLang="it-IT" sz="2900" dirty="0">
              <a:ea typeface="ＭＳ Ｐゴシック" panose="020B0600070205080204" pitchFamily="34" charset="-128"/>
            </a:endParaRPr>
          </a:p>
          <a:p>
            <a:pPr marL="0" indent="0" algn="ctr">
              <a:buFont typeface="Arial" panose="020B0604020202020204" pitchFamily="34" charset="0"/>
              <a:buNone/>
            </a:pPr>
            <a:r>
              <a:rPr lang="en-US" altLang="it-IT" dirty="0" smtClean="0">
                <a:ea typeface="ＭＳ Ｐゴシック" panose="020B0600070205080204" pitchFamily="34" charset="-128"/>
              </a:rPr>
              <a:t/>
            </a:r>
            <a:br>
              <a:rPr lang="en-US" altLang="it-IT" dirty="0" smtClean="0">
                <a:ea typeface="ＭＳ Ｐゴシック" panose="020B0600070205080204" pitchFamily="34" charset="-128"/>
              </a:rPr>
            </a:br>
            <a:r>
              <a:rPr lang="en-US" altLang="it-IT" dirty="0" smtClean="0">
                <a:ea typeface="ＭＳ Ｐゴシック" panose="020B0600070205080204" pitchFamily="34" charset="-128"/>
              </a:rPr>
              <a:t/>
            </a:r>
            <a:br>
              <a:rPr lang="en-US" altLang="it-IT" dirty="0" smtClean="0">
                <a:ea typeface="ＭＳ Ｐゴシック" panose="020B0600070205080204" pitchFamily="34" charset="-128"/>
              </a:rPr>
            </a:br>
            <a:endParaRPr lang="en-US" altLang="it-IT" dirty="0" smtClean="0">
              <a:ea typeface="ＭＳ Ｐゴシック" panose="020B0600070205080204" pitchFamily="34" charset="-128"/>
            </a:endParaRPr>
          </a:p>
          <a:p>
            <a:pPr marL="0" indent="0">
              <a:buFont typeface="Arial" panose="020B0604020202020204" pitchFamily="34" charset="0"/>
              <a:buNone/>
            </a:pPr>
            <a:endParaRPr lang="en-US" altLang="it-IT" dirty="0" smtClean="0">
              <a:ea typeface="ＭＳ Ｐゴシック" panose="020B0600070205080204" pitchFamily="34" charset="-128"/>
            </a:endParaRPr>
          </a:p>
          <a:p>
            <a:pPr marL="0" indent="0">
              <a:buFont typeface="Arial" panose="020B0604020202020204" pitchFamily="34" charset="0"/>
              <a:buNone/>
            </a:pPr>
            <a:r>
              <a:rPr lang="en-US" altLang="it-IT" dirty="0" smtClean="0">
                <a:ea typeface="ＭＳ Ｐゴシック" panose="020B0600070205080204" pitchFamily="34" charset="-128"/>
              </a:rPr>
              <a:t/>
            </a:r>
            <a:br>
              <a:rPr lang="en-US" altLang="it-IT" dirty="0" smtClean="0">
                <a:ea typeface="ＭＳ Ｐゴシック" panose="020B0600070205080204" pitchFamily="34" charset="-128"/>
              </a:rPr>
            </a:br>
            <a:endParaRPr lang="it-IT" altLang="it-IT" sz="2800" dirty="0" smtClean="0">
              <a:ea typeface="ＭＳ Ｐゴシック" panose="020B0600070205080204" pitchFamily="34" charset="-128"/>
            </a:endParaRPr>
          </a:p>
        </p:txBody>
      </p:sp>
      <p:sp>
        <p:nvSpPr>
          <p:cNvPr id="1331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Connectome and Connectivity</a:t>
            </a:r>
            <a:endParaRPr lang="it-IT" altLang="it-IT" i="1" dirty="0" smtClean="0">
              <a:ea typeface="ＭＳ Ｐゴシック" panose="020B0600070205080204"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052736"/>
            <a:ext cx="4536504" cy="3597306"/>
          </a:xfrm>
          <a:prstGeom prst="rect">
            <a:avLst/>
          </a:prstGeom>
        </p:spPr>
      </p:pic>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it-IT" dirty="0"/>
              <a:t>ADTF Results</a:t>
            </a:r>
            <a:br>
              <a:rPr lang="it-IT" dirty="0"/>
            </a:br>
            <a:endParaRPr lang="it-IT" dirty="0"/>
          </a:p>
        </p:txBody>
      </p:sp>
      <p:graphicFrame>
        <p:nvGraphicFramePr>
          <p:cNvPr id="6" name="Table 5"/>
          <p:cNvGraphicFramePr>
            <a:graphicFrameLocks noGrp="1"/>
          </p:cNvGraphicFramePr>
          <p:nvPr>
            <p:extLst>
              <p:ext uri="{D42A27DB-BD31-4B8C-83A1-F6EECF244321}">
                <p14:modId xmlns:p14="http://schemas.microsoft.com/office/powerpoint/2010/main" val="1566763456"/>
              </p:ext>
            </p:extLst>
          </p:nvPr>
        </p:nvGraphicFramePr>
        <p:xfrm>
          <a:off x="445435" y="971805"/>
          <a:ext cx="8229600" cy="4394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93532444"/>
                    </a:ext>
                  </a:extLst>
                </a:gridCol>
                <a:gridCol w="4114800">
                  <a:extLst>
                    <a:ext uri="{9D8B030D-6E8A-4147-A177-3AD203B41FA5}">
                      <a16:colId xmlns:a16="http://schemas.microsoft.com/office/drawing/2014/main" val="2834331184"/>
                    </a:ext>
                  </a:extLst>
                </a:gridCol>
              </a:tblGrid>
              <a:tr h="370840">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txBody>
                  <a:tcPr/>
                </a:tc>
                <a:tc>
                  <a:txBody>
                    <a:bodyPr/>
                    <a:lstStyle/>
                    <a:p>
                      <a:endParaRPr lang="it-IT"/>
                    </a:p>
                  </a:txBody>
                  <a:tcPr/>
                </a:tc>
                <a:extLst>
                  <a:ext uri="{0D108BD9-81ED-4DB2-BD59-A6C34878D82A}">
                    <a16:rowId xmlns:a16="http://schemas.microsoft.com/office/drawing/2014/main" val="3189961852"/>
                  </a:ext>
                </a:extLst>
              </a:tr>
              <a:tr h="370840">
                <a:tc>
                  <a:txBody>
                    <a:bodyPr/>
                    <a:lstStyle/>
                    <a:p>
                      <a:r>
                        <a:rPr lang="it-IT" dirty="0" smtClean="0"/>
                        <a:t>Delta Band</a:t>
                      </a:r>
                      <a:endParaRPr lang="it-IT" dirty="0"/>
                    </a:p>
                  </a:txBody>
                  <a:tcPr/>
                </a:tc>
                <a:tc>
                  <a:txBody>
                    <a:bodyPr/>
                    <a:lstStyle/>
                    <a:p>
                      <a:pPr algn="r"/>
                      <a:r>
                        <a:rPr lang="it-IT" dirty="0" smtClean="0"/>
                        <a:t>Gamma Band</a:t>
                      </a:r>
                      <a:endParaRPr lang="it-IT" dirty="0"/>
                    </a:p>
                  </a:txBody>
                  <a:tcPr/>
                </a:tc>
                <a:extLst>
                  <a:ext uri="{0D108BD9-81ED-4DB2-BD59-A6C34878D82A}">
                    <a16:rowId xmlns:a16="http://schemas.microsoft.com/office/drawing/2014/main" val="1594903021"/>
                  </a:ext>
                </a:extLst>
              </a:tr>
              <a:tr h="370840">
                <a:tc gridSpan="2">
                  <a:txBody>
                    <a:bodyPr/>
                    <a:lstStyle/>
                    <a:p>
                      <a:pPr algn="ctr"/>
                      <a:r>
                        <a:rPr lang="en-GB" sz="1800" kern="1200" dirty="0" smtClean="0">
                          <a:solidFill>
                            <a:schemeClr val="dk1"/>
                          </a:solidFill>
                          <a:effectLst/>
                          <a:latin typeface="+mn-lt"/>
                          <a:ea typeface="+mn-ea"/>
                          <a:cs typeface="+mn-cs"/>
                        </a:rPr>
                        <a:t>4 Groups: 1) Before/WAKE </a:t>
                      </a:r>
                      <a:r>
                        <a:rPr lang="en-GB" sz="1800" kern="1200" baseline="0" dirty="0" smtClean="0">
                          <a:solidFill>
                            <a:schemeClr val="dk1"/>
                          </a:solidFill>
                          <a:effectLst/>
                          <a:latin typeface="+mn-lt"/>
                          <a:ea typeface="+mn-ea"/>
                          <a:cs typeface="+mn-cs"/>
                        </a:rPr>
                        <a:t> condition</a:t>
                      </a:r>
                      <a:r>
                        <a:rPr lang="en-GB" sz="1800" kern="1200" dirty="0" smtClean="0">
                          <a:solidFill>
                            <a:schemeClr val="dk1"/>
                          </a:solidFill>
                          <a:effectLst/>
                          <a:latin typeface="+mn-lt"/>
                          <a:ea typeface="+mn-ea"/>
                          <a:cs typeface="+mn-cs"/>
                        </a:rPr>
                        <a:t>; 2) After/WAKE condition;</a:t>
                      </a:r>
                    </a:p>
                    <a:p>
                      <a:pPr algn="ctr"/>
                      <a:r>
                        <a:rPr lang="en-GB" sz="1800" kern="1200" dirty="0" smtClean="0">
                          <a:solidFill>
                            <a:schemeClr val="dk1"/>
                          </a:solidFill>
                          <a:effectLst/>
                          <a:latin typeface="+mn-lt"/>
                          <a:ea typeface="+mn-ea"/>
                          <a:cs typeface="+mn-cs"/>
                        </a:rPr>
                        <a:t>3) Before/NREM condition ; 4) After/NREM</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condition</a:t>
                      </a:r>
                      <a:endParaRPr lang="it-IT" dirty="0"/>
                    </a:p>
                  </a:txBody>
                  <a:tcPr/>
                </a:tc>
                <a:tc hMerge="1">
                  <a:txBody>
                    <a:bodyPr/>
                    <a:lstStyle/>
                    <a:p>
                      <a:endParaRPr lang="it-IT" dirty="0"/>
                    </a:p>
                  </a:txBody>
                  <a:tcPr/>
                </a:tc>
                <a:extLst>
                  <a:ext uri="{0D108BD9-81ED-4DB2-BD59-A6C34878D82A}">
                    <a16:rowId xmlns:a16="http://schemas.microsoft.com/office/drawing/2014/main" val="3126287752"/>
                  </a:ext>
                </a:extLst>
              </a:tr>
            </a:tbl>
          </a:graphicData>
        </a:graphic>
      </p:graphicFrame>
      <p:pic>
        <p:nvPicPr>
          <p:cNvPr id="8"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11560" y="1428552"/>
            <a:ext cx="3744416" cy="2676946"/>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4788440" y="1412776"/>
            <a:ext cx="3744000" cy="2678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57176760"/>
              </p:ext>
            </p:extLst>
          </p:nvPr>
        </p:nvGraphicFramePr>
        <p:xfrm>
          <a:off x="457200" y="5445224"/>
          <a:ext cx="8229600" cy="640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42694996"/>
                    </a:ext>
                  </a:extLst>
                </a:gridCol>
                <a:gridCol w="4114800">
                  <a:extLst>
                    <a:ext uri="{9D8B030D-6E8A-4147-A177-3AD203B41FA5}">
                      <a16:colId xmlns:a16="http://schemas.microsoft.com/office/drawing/2014/main" val="1187718362"/>
                    </a:ext>
                  </a:extLst>
                </a:gridCol>
              </a:tblGrid>
              <a:tr h="370840">
                <a:tc>
                  <a:txBody>
                    <a:bodyPr/>
                    <a:lstStyle/>
                    <a:p>
                      <a:r>
                        <a:rPr lang="it-IT" dirty="0" smtClean="0"/>
                        <a:t>Condition</a:t>
                      </a:r>
                      <a:r>
                        <a:rPr lang="it-IT" baseline="0" dirty="0" smtClean="0"/>
                        <a:t> effect:   p &lt; 0.01</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Inter-patients variability:   p &lt; 0.01</a:t>
                      </a:r>
                      <a:endParaRPr lang="it-IT" dirty="0"/>
                    </a:p>
                  </a:txBody>
                  <a:tcPr/>
                </a:tc>
                <a:tc>
                  <a:txBody>
                    <a:bodyPr/>
                    <a:lstStyle/>
                    <a:p>
                      <a:r>
                        <a:rPr lang="it-IT" dirty="0" smtClean="0"/>
                        <a:t>Condition</a:t>
                      </a:r>
                      <a:r>
                        <a:rPr lang="it-IT" baseline="0" dirty="0" smtClean="0"/>
                        <a:t> effect:   p &lt; 0.01</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Inter-patients variability:   p &lt; 0.01</a:t>
                      </a:r>
                      <a:endParaRPr lang="it-IT" dirty="0"/>
                    </a:p>
                  </a:txBody>
                  <a:tcPr/>
                </a:tc>
                <a:extLst>
                  <a:ext uri="{0D108BD9-81ED-4DB2-BD59-A6C34878D82A}">
                    <a16:rowId xmlns:a16="http://schemas.microsoft.com/office/drawing/2014/main" val="531981897"/>
                  </a:ext>
                </a:extLst>
              </a:tr>
            </a:tbl>
          </a:graphicData>
        </a:graphic>
      </p:graphicFrame>
      <p:sp>
        <p:nvSpPr>
          <p:cNvPr id="2" name="TextBox 1"/>
          <p:cNvSpPr txBox="1"/>
          <p:nvPr/>
        </p:nvSpPr>
        <p:spPr>
          <a:xfrm>
            <a:off x="2043695" y="3882534"/>
            <a:ext cx="786241" cy="338554"/>
          </a:xfrm>
          <a:prstGeom prst="rect">
            <a:avLst/>
          </a:prstGeom>
          <a:noFill/>
        </p:spPr>
        <p:txBody>
          <a:bodyPr wrap="none" rtlCol="0">
            <a:spAutoFit/>
          </a:bodyPr>
          <a:lstStyle/>
          <a:p>
            <a:r>
              <a:rPr lang="it-IT" sz="1600" dirty="0">
                <a:latin typeface="+mn-lt"/>
              </a:rPr>
              <a:t>G</a:t>
            </a:r>
            <a:r>
              <a:rPr lang="it-IT" sz="1600" dirty="0" smtClean="0">
                <a:latin typeface="+mn-lt"/>
              </a:rPr>
              <a:t>roups</a:t>
            </a:r>
            <a:endParaRPr lang="it-IT" sz="1600" dirty="0">
              <a:latin typeface="+mn-lt"/>
            </a:endParaRPr>
          </a:p>
        </p:txBody>
      </p:sp>
      <p:sp>
        <p:nvSpPr>
          <p:cNvPr id="11" name="TextBox 10"/>
          <p:cNvSpPr txBox="1"/>
          <p:nvPr/>
        </p:nvSpPr>
        <p:spPr>
          <a:xfrm>
            <a:off x="6234031" y="3861048"/>
            <a:ext cx="786241" cy="338554"/>
          </a:xfrm>
          <a:prstGeom prst="rect">
            <a:avLst/>
          </a:prstGeom>
          <a:noFill/>
        </p:spPr>
        <p:txBody>
          <a:bodyPr wrap="none" rtlCol="0">
            <a:spAutoFit/>
          </a:bodyPr>
          <a:lstStyle/>
          <a:p>
            <a:r>
              <a:rPr lang="it-IT" sz="1600" dirty="0">
                <a:latin typeface="+mn-lt"/>
              </a:rPr>
              <a:t>G</a:t>
            </a:r>
            <a:r>
              <a:rPr lang="it-IT" sz="1600" dirty="0" smtClean="0">
                <a:latin typeface="+mn-lt"/>
              </a:rPr>
              <a:t>roups</a:t>
            </a:r>
            <a:endParaRPr lang="it-IT" sz="1600" dirty="0">
              <a:latin typeface="+mn-lt"/>
            </a:endParaRPr>
          </a:p>
        </p:txBody>
      </p:sp>
      <p:sp>
        <p:nvSpPr>
          <p:cNvPr id="3" name="TextBox 2"/>
          <p:cNvSpPr txBox="1"/>
          <p:nvPr/>
        </p:nvSpPr>
        <p:spPr>
          <a:xfrm rot="16200000">
            <a:off x="407177" y="2625271"/>
            <a:ext cx="747320" cy="338554"/>
          </a:xfrm>
          <a:prstGeom prst="rect">
            <a:avLst/>
          </a:prstGeom>
          <a:noFill/>
        </p:spPr>
        <p:txBody>
          <a:bodyPr wrap="none" rtlCol="0">
            <a:spAutoFit/>
          </a:bodyPr>
          <a:lstStyle/>
          <a:p>
            <a:r>
              <a:rPr lang="it-IT" sz="1600" dirty="0" smtClean="0">
                <a:latin typeface="+mn-lt"/>
              </a:rPr>
              <a:t>Means</a:t>
            </a:r>
            <a:endParaRPr lang="it-IT" sz="1600" dirty="0">
              <a:latin typeface="+mn-lt"/>
            </a:endParaRPr>
          </a:p>
        </p:txBody>
      </p:sp>
      <p:sp>
        <p:nvSpPr>
          <p:cNvPr id="12" name="TextBox 11"/>
          <p:cNvSpPr txBox="1"/>
          <p:nvPr/>
        </p:nvSpPr>
        <p:spPr>
          <a:xfrm rot="16200000">
            <a:off x="4583641" y="2625271"/>
            <a:ext cx="747320" cy="338554"/>
          </a:xfrm>
          <a:prstGeom prst="rect">
            <a:avLst/>
          </a:prstGeom>
          <a:noFill/>
        </p:spPr>
        <p:txBody>
          <a:bodyPr wrap="none" rtlCol="0">
            <a:spAutoFit/>
          </a:bodyPr>
          <a:lstStyle/>
          <a:p>
            <a:r>
              <a:rPr lang="it-IT" sz="1600" dirty="0" smtClean="0">
                <a:latin typeface="+mn-lt"/>
              </a:rPr>
              <a:t>Means</a:t>
            </a:r>
            <a:endParaRPr lang="it-IT" sz="1600" dirty="0">
              <a:latin typeface="+mn-lt"/>
            </a:endParaRPr>
          </a:p>
        </p:txBody>
      </p:sp>
      <p:sp>
        <p:nvSpPr>
          <p:cNvPr id="5" name="Rectangle 4"/>
          <p:cNvSpPr/>
          <p:nvPr/>
        </p:nvSpPr>
        <p:spPr>
          <a:xfrm>
            <a:off x="5889630" y="1412776"/>
            <a:ext cx="1562690" cy="189059"/>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extBox 6"/>
          <p:cNvSpPr txBox="1"/>
          <p:nvPr/>
        </p:nvSpPr>
        <p:spPr>
          <a:xfrm>
            <a:off x="3779912" y="908720"/>
            <a:ext cx="1677254" cy="830997"/>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rPr>
              <a:t>BOXPLOT</a:t>
            </a:r>
          </a:p>
          <a:p>
            <a:endParaRPr lang="it-IT" dirty="0"/>
          </a:p>
        </p:txBody>
      </p:sp>
      <p:sp>
        <p:nvSpPr>
          <p:cNvPr id="13" name="TextBox 12"/>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4110482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it-IT" dirty="0"/>
              <a:t>ADTF Results</a:t>
            </a:r>
            <a:br>
              <a:rPr lang="it-IT" dirty="0"/>
            </a:br>
            <a:endParaRPr lang="it-IT" dirty="0"/>
          </a:p>
        </p:txBody>
      </p:sp>
      <p:graphicFrame>
        <p:nvGraphicFramePr>
          <p:cNvPr id="6" name="Table 5"/>
          <p:cNvGraphicFramePr>
            <a:graphicFrameLocks noGrp="1"/>
          </p:cNvGraphicFramePr>
          <p:nvPr>
            <p:extLst>
              <p:ext uri="{D42A27DB-BD31-4B8C-83A1-F6EECF244321}">
                <p14:modId xmlns:p14="http://schemas.microsoft.com/office/powerpoint/2010/main" val="2942872444"/>
              </p:ext>
            </p:extLst>
          </p:nvPr>
        </p:nvGraphicFramePr>
        <p:xfrm>
          <a:off x="457200" y="980728"/>
          <a:ext cx="8229600" cy="440047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93532444"/>
                    </a:ext>
                  </a:extLst>
                </a:gridCol>
                <a:gridCol w="4114800">
                  <a:extLst>
                    <a:ext uri="{9D8B030D-6E8A-4147-A177-3AD203B41FA5}">
                      <a16:colId xmlns:a16="http://schemas.microsoft.com/office/drawing/2014/main" val="2834331184"/>
                    </a:ext>
                  </a:extLst>
                </a:gridCol>
              </a:tblGrid>
              <a:tr h="3290351">
                <a:tc>
                  <a: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txBody>
                  <a:tcPr/>
                </a:tc>
                <a:tc>
                  <a:txBody>
                    <a:bodyPr/>
                    <a:lstStyle/>
                    <a:p>
                      <a:endParaRPr lang="it-IT" dirty="0"/>
                    </a:p>
                  </a:txBody>
                  <a:tcPr/>
                </a:tc>
                <a:extLst>
                  <a:ext uri="{0D108BD9-81ED-4DB2-BD59-A6C34878D82A}">
                    <a16:rowId xmlns:a16="http://schemas.microsoft.com/office/drawing/2014/main" val="3189961852"/>
                  </a:ext>
                </a:extLst>
              </a:tr>
              <a:tr h="448038">
                <a:tc>
                  <a:txBody>
                    <a:bodyPr/>
                    <a:lstStyle/>
                    <a:p>
                      <a:r>
                        <a:rPr lang="it-IT" dirty="0" smtClean="0"/>
                        <a:t>Delta Band</a:t>
                      </a:r>
                      <a:endParaRPr lang="it-IT" dirty="0"/>
                    </a:p>
                  </a:txBody>
                  <a:tcPr/>
                </a:tc>
                <a:tc>
                  <a:txBody>
                    <a:bodyPr/>
                    <a:lstStyle/>
                    <a:p>
                      <a:pPr algn="r"/>
                      <a:r>
                        <a:rPr lang="it-IT" dirty="0" smtClean="0"/>
                        <a:t>Gamma Band</a:t>
                      </a:r>
                      <a:endParaRPr lang="it-IT" dirty="0"/>
                    </a:p>
                  </a:txBody>
                  <a:tcPr/>
                </a:tc>
                <a:extLst>
                  <a:ext uri="{0D108BD9-81ED-4DB2-BD59-A6C34878D82A}">
                    <a16:rowId xmlns:a16="http://schemas.microsoft.com/office/drawing/2014/main" val="1594903021"/>
                  </a:ext>
                </a:extLst>
              </a:tr>
              <a:tr h="662090">
                <a:tc gridSpan="2">
                  <a:txBody>
                    <a:bodyPr/>
                    <a:lstStyle/>
                    <a:p>
                      <a:pPr algn="ctr"/>
                      <a:r>
                        <a:rPr lang="en-GB" sz="1800" kern="1200" dirty="0" smtClean="0">
                          <a:solidFill>
                            <a:schemeClr val="dk1"/>
                          </a:solidFill>
                          <a:effectLst/>
                          <a:latin typeface="+mn-lt"/>
                          <a:ea typeface="+mn-ea"/>
                          <a:cs typeface="+mn-cs"/>
                        </a:rPr>
                        <a:t>4 Groups: 1) Before/WAKE</a:t>
                      </a:r>
                      <a:r>
                        <a:rPr lang="en-GB" sz="1800" kern="1200" baseline="0" dirty="0" smtClean="0">
                          <a:solidFill>
                            <a:schemeClr val="dk1"/>
                          </a:solidFill>
                          <a:effectLst/>
                          <a:latin typeface="+mn-lt"/>
                          <a:ea typeface="+mn-ea"/>
                          <a:cs typeface="+mn-cs"/>
                        </a:rPr>
                        <a:t> condition</a:t>
                      </a:r>
                      <a:r>
                        <a:rPr lang="en-GB" sz="1800" kern="1200" dirty="0" smtClean="0">
                          <a:solidFill>
                            <a:schemeClr val="dk1"/>
                          </a:solidFill>
                          <a:effectLst/>
                          <a:latin typeface="+mn-lt"/>
                          <a:ea typeface="+mn-ea"/>
                          <a:cs typeface="+mn-cs"/>
                        </a:rPr>
                        <a:t>; 2) After/WAKE condition; </a:t>
                      </a:r>
                    </a:p>
                    <a:p>
                      <a:pPr algn="ctr"/>
                      <a:r>
                        <a:rPr lang="en-GB" sz="1800" kern="1200" dirty="0" smtClean="0">
                          <a:solidFill>
                            <a:schemeClr val="dk1"/>
                          </a:solidFill>
                          <a:effectLst/>
                          <a:latin typeface="+mn-lt"/>
                          <a:ea typeface="+mn-ea"/>
                          <a:cs typeface="+mn-cs"/>
                        </a:rPr>
                        <a:t>3) Before/NREM</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condition; 4) After/NREM</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condition</a:t>
                      </a:r>
                    </a:p>
                  </a:txBody>
                  <a:tcPr/>
                </a:tc>
                <a:tc hMerge="1">
                  <a:txBody>
                    <a:bodyPr/>
                    <a:lstStyle/>
                    <a:p>
                      <a:endParaRPr lang="it-IT" dirty="0"/>
                    </a:p>
                  </a:txBody>
                  <a:tcPr/>
                </a:tc>
                <a:extLst>
                  <a:ext uri="{0D108BD9-81ED-4DB2-BD59-A6C34878D82A}">
                    <a16:rowId xmlns:a16="http://schemas.microsoft.com/office/drawing/2014/main" val="312628775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8749413"/>
              </p:ext>
            </p:extLst>
          </p:nvPr>
        </p:nvGraphicFramePr>
        <p:xfrm>
          <a:off x="518864" y="5301208"/>
          <a:ext cx="8229600" cy="914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42694996"/>
                    </a:ext>
                  </a:extLst>
                </a:gridCol>
                <a:gridCol w="4114800">
                  <a:extLst>
                    <a:ext uri="{9D8B030D-6E8A-4147-A177-3AD203B41FA5}">
                      <a16:colId xmlns:a16="http://schemas.microsoft.com/office/drawing/2014/main" val="1187718362"/>
                    </a:ext>
                  </a:extLst>
                </a:gridCol>
              </a:tblGrid>
              <a:tr h="370840">
                <a:tc>
                  <a:txBody>
                    <a:bodyPr/>
                    <a:lstStyle/>
                    <a:p>
                      <a:r>
                        <a:rPr lang="it-IT" dirty="0" smtClean="0"/>
                        <a:t>Group</a:t>
                      </a:r>
                      <a:r>
                        <a:rPr lang="it-IT" baseline="0" dirty="0" smtClean="0"/>
                        <a:t> 2 differs from all (</a:t>
                      </a:r>
                      <a:r>
                        <a:rPr lang="it-IT" i="1" baseline="0" dirty="0" smtClean="0"/>
                        <a:t>p</a:t>
                      </a:r>
                      <a:r>
                        <a:rPr lang="it-IT" baseline="0" dirty="0" smtClean="0"/>
                        <a:t> &lt;0,0001)</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Group</a:t>
                      </a:r>
                      <a:r>
                        <a:rPr lang="it-IT" baseline="0" dirty="0" smtClean="0"/>
                        <a:t> 1 differs from Group 2 (</a:t>
                      </a:r>
                      <a:r>
                        <a:rPr lang="it-IT" sz="1800" b="1" i="1" kern="1200" baseline="0" dirty="0" smtClean="0">
                          <a:solidFill>
                            <a:schemeClr val="lt1"/>
                          </a:solidFill>
                          <a:latin typeface="+mn-lt"/>
                          <a:ea typeface="+mn-ea"/>
                          <a:cs typeface="+mn-cs"/>
                        </a:rPr>
                        <a:t>p</a:t>
                      </a:r>
                      <a:r>
                        <a:rPr lang="it-IT" baseline="0" dirty="0" smtClean="0"/>
                        <a:t> =0,0477)</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Group</a:t>
                      </a:r>
                      <a:r>
                        <a:rPr lang="it-IT" baseline="0" dirty="0" smtClean="0"/>
                        <a:t> 1 differs from Group 4 (</a:t>
                      </a:r>
                      <a:r>
                        <a:rPr lang="it-IT" sz="1800" b="1" i="1" kern="1200" baseline="0" dirty="0" smtClean="0">
                          <a:solidFill>
                            <a:schemeClr val="lt1"/>
                          </a:solidFill>
                          <a:latin typeface="+mn-lt"/>
                          <a:ea typeface="+mn-ea"/>
                          <a:cs typeface="+mn-cs"/>
                        </a:rPr>
                        <a:t>p</a:t>
                      </a:r>
                      <a:r>
                        <a:rPr lang="it-IT" baseline="0" dirty="0" smtClean="0"/>
                        <a:t> =0,0028)</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Group</a:t>
                      </a:r>
                      <a:r>
                        <a:rPr lang="it-IT" baseline="0" dirty="0" smtClean="0"/>
                        <a:t> 3 differs from Group 4 (</a:t>
                      </a:r>
                      <a:r>
                        <a:rPr lang="en-GB" sz="1800" b="1" i="1" kern="1200" dirty="0" smtClean="0">
                          <a:solidFill>
                            <a:schemeClr val="lt1"/>
                          </a:solidFill>
                          <a:effectLst/>
                          <a:latin typeface="+mn-lt"/>
                          <a:ea typeface="+mn-ea"/>
                          <a:cs typeface="+mn-cs"/>
                        </a:rPr>
                        <a:t>p</a:t>
                      </a:r>
                      <a:r>
                        <a:rPr lang="en-GB" sz="1800" b="1" kern="1200" dirty="0" smtClean="0">
                          <a:solidFill>
                            <a:schemeClr val="lt1"/>
                          </a:solidFill>
                          <a:effectLst/>
                          <a:latin typeface="+mn-lt"/>
                          <a:ea typeface="+mn-ea"/>
                          <a:cs typeface="+mn-cs"/>
                        </a:rPr>
                        <a:t>=0.0178)</a:t>
                      </a:r>
                      <a:endParaRPr lang="it-IT" sz="1200" dirty="0"/>
                    </a:p>
                  </a:txBody>
                  <a:tcPr/>
                </a:tc>
                <a:extLst>
                  <a:ext uri="{0D108BD9-81ED-4DB2-BD59-A6C34878D82A}">
                    <a16:rowId xmlns:a16="http://schemas.microsoft.com/office/drawing/2014/main" val="531981897"/>
                  </a:ext>
                </a:extLst>
              </a:tr>
            </a:tbl>
          </a:graphicData>
        </a:graphic>
      </p:graphicFrame>
      <p:sp>
        <p:nvSpPr>
          <p:cNvPr id="19" name="TextBox 18"/>
          <p:cNvSpPr txBox="1"/>
          <p:nvPr/>
        </p:nvSpPr>
        <p:spPr>
          <a:xfrm>
            <a:off x="1981972" y="1013827"/>
            <a:ext cx="5348900" cy="830997"/>
          </a:xfrm>
          <a:prstGeom prst="rect">
            <a:avLst/>
          </a:prstGeom>
          <a:noFill/>
        </p:spPr>
        <p:txBody>
          <a:bodyPr wrap="none" rtlCol="0">
            <a:spAutoFit/>
          </a:bodyPr>
          <a:lstStyle/>
          <a:p>
            <a:r>
              <a:rPr lang="en-GB" b="1" dirty="0" smtClean="0">
                <a:effectLst>
                  <a:outerShdw blurRad="38100" dist="38100" dir="2700000" algn="tl">
                    <a:srgbClr val="000000">
                      <a:alpha val="43137"/>
                    </a:srgbClr>
                  </a:outerShdw>
                </a:effectLst>
                <a:latin typeface="+mn-lt"/>
              </a:rPr>
              <a:t>MULTI-COMPARISON </a:t>
            </a:r>
            <a:r>
              <a:rPr lang="en-GB" b="1" dirty="0">
                <a:effectLst>
                  <a:outerShdw blurRad="38100" dist="38100" dir="2700000" algn="tl">
                    <a:srgbClr val="000000">
                      <a:alpha val="43137"/>
                    </a:srgbClr>
                  </a:outerShdw>
                </a:effectLst>
                <a:latin typeface="+mn-lt"/>
              </a:rPr>
              <a:t>BETWEEN GROUPS</a:t>
            </a:r>
            <a:endParaRPr lang="it-IT" b="1" dirty="0">
              <a:effectLst>
                <a:outerShdw blurRad="38100" dist="38100" dir="2700000" algn="tl">
                  <a:srgbClr val="000000">
                    <a:alpha val="43137"/>
                  </a:srgbClr>
                </a:outerShdw>
              </a:effectLst>
              <a:latin typeface="+mn-lt"/>
            </a:endParaRPr>
          </a:p>
          <a:p>
            <a:endParaRPr lang="it-IT" dirty="0"/>
          </a:p>
        </p:txBody>
      </p:sp>
      <p:sp>
        <p:nvSpPr>
          <p:cNvPr id="20" name="TextBox 19"/>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grpSp>
        <p:nvGrpSpPr>
          <p:cNvPr id="22" name="Group 21"/>
          <p:cNvGrpSpPr/>
          <p:nvPr/>
        </p:nvGrpSpPr>
        <p:grpSpPr>
          <a:xfrm>
            <a:off x="611561" y="1470680"/>
            <a:ext cx="7817623" cy="2750408"/>
            <a:chOff x="611561" y="1470680"/>
            <a:chExt cx="7817623" cy="2750408"/>
          </a:xfrm>
        </p:grpSpPr>
        <p:pic>
          <p:nvPicPr>
            <p:cNvPr id="23" name="Picture 22"/>
            <p:cNvPicPr/>
            <p:nvPr/>
          </p:nvPicPr>
          <p:blipFill>
            <a:blip r:embed="rId3">
              <a:extLst>
                <a:ext uri="{28A0092B-C50C-407E-A947-70E740481C1C}">
                  <a14:useLocalDpi xmlns:a14="http://schemas.microsoft.com/office/drawing/2010/main" val="0"/>
                </a:ext>
              </a:extLst>
            </a:blip>
            <a:stretch>
              <a:fillRect/>
            </a:stretch>
          </p:blipFill>
          <p:spPr>
            <a:xfrm>
              <a:off x="683568" y="1470680"/>
              <a:ext cx="3744000" cy="2678400"/>
            </a:xfrm>
            <a:prstGeom prst="rect">
              <a:avLst/>
            </a:prstGeom>
          </p:spPr>
        </p:pic>
        <p:pic>
          <p:nvPicPr>
            <p:cNvPr id="24" name="Picture 23"/>
            <p:cNvPicPr/>
            <p:nvPr/>
          </p:nvPicPr>
          <p:blipFill>
            <a:blip r:embed="rId4">
              <a:extLst>
                <a:ext uri="{28A0092B-C50C-407E-A947-70E740481C1C}">
                  <a14:useLocalDpi xmlns:a14="http://schemas.microsoft.com/office/drawing/2010/main" val="0"/>
                </a:ext>
              </a:extLst>
            </a:blip>
            <a:stretch>
              <a:fillRect/>
            </a:stretch>
          </p:blipFill>
          <p:spPr>
            <a:xfrm>
              <a:off x="4685184" y="1470680"/>
              <a:ext cx="3744000" cy="2678400"/>
            </a:xfrm>
            <a:prstGeom prst="rect">
              <a:avLst/>
            </a:prstGeom>
          </p:spPr>
        </p:pic>
        <p:sp>
          <p:nvSpPr>
            <p:cNvPr id="25" name="TextBox 24"/>
            <p:cNvSpPr txBox="1"/>
            <p:nvPr/>
          </p:nvSpPr>
          <p:spPr>
            <a:xfrm rot="16200000">
              <a:off x="387717" y="2625271"/>
              <a:ext cx="786241" cy="338554"/>
            </a:xfrm>
            <a:prstGeom prst="rect">
              <a:avLst/>
            </a:prstGeom>
            <a:noFill/>
          </p:spPr>
          <p:txBody>
            <a:bodyPr wrap="none" rtlCol="0">
              <a:spAutoFit/>
            </a:bodyPr>
            <a:lstStyle/>
            <a:p>
              <a:r>
                <a:rPr lang="it-IT" sz="1600" dirty="0" smtClean="0">
                  <a:latin typeface="+mn-lt"/>
                </a:rPr>
                <a:t>Groups</a:t>
              </a:r>
              <a:endParaRPr lang="it-IT" sz="1600" dirty="0">
                <a:latin typeface="+mn-lt"/>
              </a:endParaRPr>
            </a:p>
          </p:txBody>
        </p:sp>
        <p:sp>
          <p:nvSpPr>
            <p:cNvPr id="26" name="TextBox 25"/>
            <p:cNvSpPr txBox="1"/>
            <p:nvPr/>
          </p:nvSpPr>
          <p:spPr>
            <a:xfrm rot="16200000">
              <a:off x="4513658" y="2644732"/>
              <a:ext cx="786241" cy="338554"/>
            </a:xfrm>
            <a:prstGeom prst="rect">
              <a:avLst/>
            </a:prstGeom>
            <a:noFill/>
          </p:spPr>
          <p:txBody>
            <a:bodyPr wrap="none" rtlCol="0">
              <a:spAutoFit/>
            </a:bodyPr>
            <a:lstStyle/>
            <a:p>
              <a:r>
                <a:rPr lang="it-IT" sz="1600" dirty="0" smtClean="0">
                  <a:latin typeface="+mn-lt"/>
                </a:rPr>
                <a:t>Groups</a:t>
              </a:r>
              <a:endParaRPr lang="it-IT" sz="1600" dirty="0">
                <a:latin typeface="+mn-lt"/>
              </a:endParaRPr>
            </a:p>
          </p:txBody>
        </p:sp>
        <p:sp>
          <p:nvSpPr>
            <p:cNvPr id="27" name="TextBox 26"/>
            <p:cNvSpPr txBox="1"/>
            <p:nvPr/>
          </p:nvSpPr>
          <p:spPr>
            <a:xfrm>
              <a:off x="2411760" y="3882534"/>
              <a:ext cx="747320" cy="338554"/>
            </a:xfrm>
            <a:prstGeom prst="rect">
              <a:avLst/>
            </a:prstGeom>
            <a:noFill/>
          </p:spPr>
          <p:txBody>
            <a:bodyPr wrap="none" rtlCol="0">
              <a:spAutoFit/>
            </a:bodyPr>
            <a:lstStyle/>
            <a:p>
              <a:r>
                <a:rPr lang="it-IT" sz="1600" dirty="0" smtClean="0">
                  <a:latin typeface="+mn-lt"/>
                </a:rPr>
                <a:t>Means</a:t>
              </a:r>
              <a:endParaRPr lang="it-IT" sz="1600" dirty="0">
                <a:latin typeface="+mn-lt"/>
              </a:endParaRPr>
            </a:p>
          </p:txBody>
        </p:sp>
        <p:sp>
          <p:nvSpPr>
            <p:cNvPr id="28" name="Rectangle 27"/>
            <p:cNvSpPr/>
            <p:nvPr/>
          </p:nvSpPr>
          <p:spPr>
            <a:xfrm>
              <a:off x="5796136" y="4005064"/>
              <a:ext cx="1512168" cy="1260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TextBox 28"/>
            <p:cNvSpPr txBox="1"/>
            <p:nvPr/>
          </p:nvSpPr>
          <p:spPr>
            <a:xfrm>
              <a:off x="6372200" y="3882534"/>
              <a:ext cx="747320" cy="338554"/>
            </a:xfrm>
            <a:prstGeom prst="rect">
              <a:avLst/>
            </a:prstGeom>
            <a:noFill/>
          </p:spPr>
          <p:txBody>
            <a:bodyPr wrap="none" rtlCol="0">
              <a:spAutoFit/>
            </a:bodyPr>
            <a:lstStyle/>
            <a:p>
              <a:r>
                <a:rPr lang="it-IT" sz="1600" dirty="0" smtClean="0">
                  <a:latin typeface="+mn-lt"/>
                </a:rPr>
                <a:t>Means</a:t>
              </a:r>
              <a:endParaRPr lang="it-IT" sz="1600" dirty="0">
                <a:latin typeface="+mn-lt"/>
              </a:endParaRPr>
            </a:p>
          </p:txBody>
        </p:sp>
        <p:sp>
          <p:nvSpPr>
            <p:cNvPr id="30" name="Rectangle 29"/>
            <p:cNvSpPr/>
            <p:nvPr/>
          </p:nvSpPr>
          <p:spPr>
            <a:xfrm>
              <a:off x="5948536" y="1556792"/>
              <a:ext cx="1512168" cy="1080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Rectangle 30"/>
            <p:cNvSpPr/>
            <p:nvPr/>
          </p:nvSpPr>
          <p:spPr>
            <a:xfrm>
              <a:off x="1979712" y="1520800"/>
              <a:ext cx="1512168" cy="10800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 name="TextBox 2"/>
          <p:cNvSpPr txBox="1"/>
          <p:nvPr/>
        </p:nvSpPr>
        <p:spPr>
          <a:xfrm>
            <a:off x="1005431" y="2594493"/>
            <a:ext cx="1635961" cy="400110"/>
          </a:xfrm>
          <a:prstGeom prst="rect">
            <a:avLst/>
          </a:prstGeom>
          <a:noFill/>
        </p:spPr>
        <p:txBody>
          <a:bodyPr wrap="none" rtlCol="0">
            <a:spAutoFit/>
          </a:bodyPr>
          <a:lstStyle/>
          <a:p>
            <a:r>
              <a:rPr lang="it-IT" sz="2000" dirty="0" smtClean="0">
                <a:solidFill>
                  <a:srgbClr val="0070C0"/>
                </a:solidFill>
                <a:latin typeface="+mn-lt"/>
              </a:rPr>
              <a:t>Re-activation!</a:t>
            </a:r>
            <a:endParaRPr lang="it-IT" sz="2000" dirty="0">
              <a:solidFill>
                <a:srgbClr val="0070C0"/>
              </a:solidFill>
              <a:latin typeface="+mn-lt"/>
            </a:endParaRPr>
          </a:p>
        </p:txBody>
      </p:sp>
      <p:sp>
        <p:nvSpPr>
          <p:cNvPr id="13" name="TextBox 12"/>
          <p:cNvSpPr txBox="1"/>
          <p:nvPr/>
        </p:nvSpPr>
        <p:spPr>
          <a:xfrm>
            <a:off x="6328291" y="2019603"/>
            <a:ext cx="1816010" cy="400110"/>
          </a:xfrm>
          <a:prstGeom prst="rect">
            <a:avLst/>
          </a:prstGeom>
          <a:noFill/>
        </p:spPr>
        <p:txBody>
          <a:bodyPr wrap="none" rtlCol="0">
            <a:spAutoFit/>
          </a:bodyPr>
          <a:lstStyle/>
          <a:p>
            <a:r>
              <a:rPr lang="it-IT" sz="2000" dirty="0" smtClean="0">
                <a:solidFill>
                  <a:srgbClr val="0070C0"/>
                </a:solidFill>
                <a:latin typeface="+mn-lt"/>
              </a:rPr>
              <a:t>Before vs After!</a:t>
            </a:r>
            <a:endParaRPr lang="it-IT" sz="2000" dirty="0">
              <a:solidFill>
                <a:srgbClr val="0070C0"/>
              </a:solidFill>
              <a:latin typeface="+mn-lt"/>
            </a:endParaRPr>
          </a:p>
        </p:txBody>
      </p:sp>
    </p:spTree>
    <p:extLst>
      <p:ext uri="{BB962C8B-B14F-4D97-AF65-F5344CB8AC3E}">
        <p14:creationId xmlns:p14="http://schemas.microsoft.com/office/powerpoint/2010/main" val="12764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12568"/>
          </a:xfrm>
        </p:spPr>
        <p:txBody>
          <a:bodyPr/>
          <a:lstStyle/>
          <a:p>
            <a:pPr marL="0" indent="0" algn="just">
              <a:buNone/>
            </a:pPr>
            <a:r>
              <a:rPr lang="en-GB" sz="2800" dirty="0" smtClean="0">
                <a:ea typeface="ＭＳ Ｐゴシック" pitchFamily="-105" charset="-128"/>
              </a:rPr>
              <a:t>ADTF/ANOVA </a:t>
            </a:r>
            <a:r>
              <a:rPr lang="en-GB" sz="2800" dirty="0">
                <a:ea typeface="ＭＳ Ｐゴシック" pitchFamily="-105" charset="-128"/>
              </a:rPr>
              <a:t>analysis </a:t>
            </a:r>
            <a:r>
              <a:rPr lang="en-GB" sz="2800" dirty="0" smtClean="0">
                <a:ea typeface="ＭＳ Ｐゴシック" pitchFamily="-105" charset="-128"/>
              </a:rPr>
              <a:t>confirms:</a:t>
            </a:r>
          </a:p>
          <a:p>
            <a:pPr algn="just"/>
            <a:r>
              <a:rPr lang="en-GB" sz="2800" dirty="0" smtClean="0">
                <a:ea typeface="ＭＳ Ｐゴシック" pitchFamily="-105" charset="-128"/>
              </a:rPr>
              <a:t>A different behaviour in WAKE </a:t>
            </a:r>
            <a:r>
              <a:rPr lang="en-GB" sz="2800" dirty="0">
                <a:ea typeface="ＭＳ Ｐゴシック" pitchFamily="-105" charset="-128"/>
              </a:rPr>
              <a:t>with respect </a:t>
            </a:r>
            <a:r>
              <a:rPr lang="en-GB" sz="2800" dirty="0" smtClean="0">
                <a:ea typeface="ＭＳ Ｐゴシック" pitchFamily="-105" charset="-128"/>
              </a:rPr>
              <a:t>to NREM </a:t>
            </a:r>
            <a:r>
              <a:rPr lang="en-GB" sz="2800" dirty="0">
                <a:ea typeface="ＭＳ Ｐゴシック" pitchFamily="-105" charset="-128"/>
              </a:rPr>
              <a:t>during slow </a:t>
            </a:r>
            <a:r>
              <a:rPr lang="en-GB" sz="2800" dirty="0" smtClean="0">
                <a:ea typeface="ＭＳ Ｐゴシック" pitchFamily="-105" charset="-128"/>
              </a:rPr>
              <a:t>oscillations (DELTA band) and after the downstate </a:t>
            </a:r>
          </a:p>
          <a:p>
            <a:pPr algn="just"/>
            <a:endParaRPr lang="en-GB" sz="2800" dirty="0" smtClean="0">
              <a:ea typeface="ＭＳ Ｐゴシック" pitchFamily="-105" charset="-128"/>
            </a:endParaRPr>
          </a:p>
          <a:p>
            <a:pPr algn="just"/>
            <a:r>
              <a:rPr lang="en-GB" sz="2800" dirty="0" smtClean="0">
                <a:ea typeface="ＭＳ Ｐゴシック" pitchFamily="-105" charset="-128"/>
              </a:rPr>
              <a:t>Interestingly, changes into the network </a:t>
            </a:r>
            <a:r>
              <a:rPr lang="en-GB" sz="2800" dirty="0">
                <a:ea typeface="ＭＳ Ｐゴシック" pitchFamily="-105" charset="-128"/>
              </a:rPr>
              <a:t>do </a:t>
            </a:r>
            <a:r>
              <a:rPr lang="en-GB" sz="2800" dirty="0" smtClean="0">
                <a:ea typeface="ＭＳ Ｐゴシック" pitchFamily="-105" charset="-128"/>
              </a:rPr>
              <a:t>not </a:t>
            </a:r>
            <a:r>
              <a:rPr lang="en-GB" sz="2800" dirty="0">
                <a:ea typeface="ＭＳ Ｐゴシック" pitchFamily="-105" charset="-128"/>
              </a:rPr>
              <a:t>occur only in </a:t>
            </a:r>
            <a:r>
              <a:rPr lang="en-GB" sz="2800" dirty="0" smtClean="0">
                <a:ea typeface="ＭＳ Ｐゴシック" pitchFamily="-105" charset="-128"/>
              </a:rPr>
              <a:t>Delta, but </a:t>
            </a:r>
            <a:r>
              <a:rPr lang="en-GB" sz="2800" dirty="0">
                <a:ea typeface="ＭＳ Ｐゴシック" pitchFamily="-105" charset="-128"/>
              </a:rPr>
              <a:t>also in </a:t>
            </a:r>
            <a:r>
              <a:rPr lang="en-GB" sz="2800" dirty="0" smtClean="0">
                <a:ea typeface="ＭＳ Ｐゴシック" pitchFamily="-105" charset="-128"/>
              </a:rPr>
              <a:t>Gamma Band </a:t>
            </a:r>
            <a:r>
              <a:rPr lang="en-GB" sz="2800" dirty="0">
                <a:ea typeface="ＭＳ Ｐゴシック" pitchFamily="-105" charset="-128"/>
              </a:rPr>
              <a:t>( </a:t>
            </a:r>
            <a:r>
              <a:rPr lang="en-GB" sz="2800" dirty="0" smtClean="0">
                <a:ea typeface="ＭＳ Ｐゴシック" pitchFamily="-105" charset="-128"/>
              </a:rPr>
              <a:t>the result is </a:t>
            </a:r>
            <a:r>
              <a:rPr lang="en-GB" sz="2800" dirty="0">
                <a:ea typeface="ＭＳ Ｐゴシック" pitchFamily="-105" charset="-128"/>
              </a:rPr>
              <a:t>not reported in literature</a:t>
            </a:r>
            <a:r>
              <a:rPr lang="en-GB" sz="2800" dirty="0" smtClean="0">
                <a:ea typeface="ＭＳ Ｐゴシック" pitchFamily="-105" charset="-128"/>
              </a:rPr>
              <a:t>): </a:t>
            </a:r>
          </a:p>
          <a:p>
            <a:pPr marL="0" indent="0" algn="just">
              <a:buNone/>
            </a:pPr>
            <a:r>
              <a:rPr lang="en-GB" sz="2800" dirty="0">
                <a:ea typeface="ＭＳ Ｐゴシック" pitchFamily="-105" charset="-128"/>
              </a:rPr>
              <a:t>	</a:t>
            </a:r>
            <a:r>
              <a:rPr lang="en-GB" sz="2800" b="1" dirty="0" smtClean="0">
                <a:ea typeface="ＭＳ Ｐゴシック" pitchFamily="-105" charset="-128"/>
              </a:rPr>
              <a:t>Even if the re-activation is peculiar of slow waves, 	a different behaviour, during time, is detectable 	also in Gamma 	band</a:t>
            </a:r>
            <a:endParaRPr lang="it-IT" sz="2800" b="1" dirty="0"/>
          </a:p>
          <a:p>
            <a:endParaRPr lang="it-IT" dirty="0"/>
          </a:p>
        </p:txBody>
      </p:sp>
      <p:sp>
        <p:nvSpPr>
          <p:cNvPr id="4" name="Title 1"/>
          <p:cNvSpPr>
            <a:spLocks noGrp="1"/>
          </p:cNvSpPr>
          <p:nvPr>
            <p:ph type="title"/>
          </p:nvPr>
        </p:nvSpPr>
        <p:spPr/>
        <p:txBody>
          <a:bodyPr/>
          <a:lstStyle/>
          <a:p>
            <a:pPr algn="r"/>
            <a:r>
              <a:rPr lang="it-IT" dirty="0"/>
              <a:t>ADTF Results</a:t>
            </a:r>
            <a:br>
              <a:rPr lang="it-IT" dirty="0"/>
            </a:br>
            <a:endParaRPr lang="it-IT" dirty="0"/>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7531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a:latin typeface="Calibri" panose="020F0502020204030204" pitchFamily="34" charset="0"/>
              </a:rPr>
              <a:t>Methods</a:t>
            </a:r>
          </a:p>
        </p:txBody>
      </p:sp>
      <p:graphicFrame>
        <p:nvGraphicFramePr>
          <p:cNvPr id="3" name="Table 2"/>
          <p:cNvGraphicFramePr>
            <a:graphicFrameLocks noGrp="1"/>
          </p:cNvGraphicFramePr>
          <p:nvPr>
            <p:extLst>
              <p:ext uri="{D42A27DB-BD31-4B8C-83A1-F6EECF244321}">
                <p14:modId xmlns:p14="http://schemas.microsoft.com/office/powerpoint/2010/main" val="3611730804"/>
              </p:ext>
            </p:extLst>
          </p:nvPr>
        </p:nvGraphicFramePr>
        <p:xfrm>
          <a:off x="323850" y="981075"/>
          <a:ext cx="8569326" cy="5180049"/>
        </p:xfrm>
        <a:graphic>
          <a:graphicData uri="http://schemas.openxmlformats.org/drawingml/2006/table">
            <a:tbl>
              <a:tblPr firstRow="1" bandRow="1">
                <a:tableStyleId>{5C22544A-7EE6-4342-B048-85BDC9FD1C3A}</a:tableStyleId>
              </a:tblPr>
              <a:tblGrid>
                <a:gridCol w="2856442">
                  <a:extLst>
                    <a:ext uri="{9D8B030D-6E8A-4147-A177-3AD203B41FA5}">
                      <a16:colId xmlns:a16="http://schemas.microsoft.com/office/drawing/2014/main" val="4262926691"/>
                    </a:ext>
                  </a:extLst>
                </a:gridCol>
                <a:gridCol w="2856442">
                  <a:extLst>
                    <a:ext uri="{9D8B030D-6E8A-4147-A177-3AD203B41FA5}">
                      <a16:colId xmlns:a16="http://schemas.microsoft.com/office/drawing/2014/main" val="2525899522"/>
                    </a:ext>
                  </a:extLst>
                </a:gridCol>
                <a:gridCol w="2856442">
                  <a:extLst>
                    <a:ext uri="{9D8B030D-6E8A-4147-A177-3AD203B41FA5}">
                      <a16:colId xmlns:a16="http://schemas.microsoft.com/office/drawing/2014/main" val="1204518914"/>
                    </a:ext>
                  </a:extLst>
                </a:gridCol>
              </a:tblGrid>
              <a:tr h="649167">
                <a:tc>
                  <a:txBody>
                    <a:bodyPr/>
                    <a:lstStyle/>
                    <a:p>
                      <a:r>
                        <a:rPr lang="it-IT" sz="1700" dirty="0" smtClean="0"/>
                        <a:t>Type</a:t>
                      </a:r>
                      <a:r>
                        <a:rPr lang="it-IT" sz="1700" baseline="0" dirty="0" smtClean="0"/>
                        <a:t> of Analysis</a:t>
                      </a:r>
                      <a:endParaRPr lang="it-IT" sz="1700" dirty="0"/>
                    </a:p>
                  </a:txBody>
                  <a:tcPr marL="91444" marR="91444" marT="45718" marB="45718" anchor="ctr"/>
                </a:tc>
                <a:tc>
                  <a:txBody>
                    <a:bodyPr/>
                    <a:lstStyle/>
                    <a:p>
                      <a:r>
                        <a:rPr lang="it-IT" sz="1700" dirty="0" smtClean="0"/>
                        <a:t>Methods</a:t>
                      </a:r>
                      <a:endParaRPr lang="it-IT" sz="1700" dirty="0"/>
                    </a:p>
                  </a:txBody>
                  <a:tcPr marL="91444" marR="91444" marT="45718" marB="45718" anchor="ctr"/>
                </a:tc>
                <a:tc>
                  <a:txBody>
                    <a:bodyPr/>
                    <a:lstStyle/>
                    <a:p>
                      <a:r>
                        <a:rPr lang="it-IT" sz="1700" dirty="0" smtClean="0"/>
                        <a:t>Main</a:t>
                      </a:r>
                      <a:r>
                        <a:rPr lang="it-IT" sz="1700" baseline="0" dirty="0" smtClean="0"/>
                        <a:t> Aims</a:t>
                      </a:r>
                      <a:endParaRPr lang="it-IT" sz="1700" dirty="0"/>
                    </a:p>
                  </a:txBody>
                  <a:tcPr marL="91444" marR="91444" marT="45718" marB="45718" anchor="ctr"/>
                </a:tc>
                <a:extLst>
                  <a:ext uri="{0D108BD9-81ED-4DB2-BD59-A6C34878D82A}">
                    <a16:rowId xmlns:a16="http://schemas.microsoft.com/office/drawing/2014/main" val="1345609616"/>
                  </a:ext>
                </a:extLst>
              </a:tr>
              <a:tr h="1678766">
                <a:tc rowSpan="2">
                  <a:txBody>
                    <a:bodyPr/>
                    <a:lstStyle/>
                    <a:p>
                      <a:pPr marL="0" algn="l" defTabSz="457200" rtl="0" eaLnBrk="1" latinLnBrk="0" hangingPunct="1"/>
                      <a:r>
                        <a:rPr lang="it-IT" sz="1700" kern="1200" dirty="0" smtClean="0">
                          <a:solidFill>
                            <a:schemeClr val="dk1"/>
                          </a:solidFill>
                          <a:latin typeface="+mn-lt"/>
                          <a:ea typeface="+mn-ea"/>
                          <a:cs typeface="+mn-cs"/>
                        </a:rPr>
                        <a:t>Connectivity</a:t>
                      </a:r>
                    </a:p>
                    <a:p>
                      <a:pPr marL="0" algn="l" defTabSz="457200" rtl="0" eaLnBrk="1" latinLnBrk="0" hangingPunct="1"/>
                      <a:endParaRPr lang="it-IT" sz="1700" kern="1200" dirty="0" smtClean="0">
                        <a:solidFill>
                          <a:schemeClr val="dk1"/>
                        </a:solidFill>
                        <a:latin typeface="+mn-lt"/>
                        <a:ea typeface="+mn-ea"/>
                        <a:cs typeface="+mn-cs"/>
                      </a:endParaRPr>
                    </a:p>
                    <a:p>
                      <a:pPr marL="0" algn="l" defTabSz="457200" rtl="0" eaLnBrk="1" latinLnBrk="0" hangingPunct="1"/>
                      <a:r>
                        <a:rPr lang="it-IT" sz="1500" kern="1200" dirty="0" smtClean="0">
                          <a:solidFill>
                            <a:schemeClr val="dk1"/>
                          </a:solidFill>
                          <a:latin typeface="+mn-lt"/>
                          <a:ea typeface="+mn-ea"/>
                          <a:cs typeface="+mn-cs"/>
                        </a:rPr>
                        <a:t>Considering</a:t>
                      </a:r>
                      <a:r>
                        <a:rPr lang="it-IT" sz="1500" kern="1200" baseline="0" dirty="0" smtClean="0">
                          <a:solidFill>
                            <a:schemeClr val="dk1"/>
                          </a:solidFill>
                          <a:latin typeface="+mn-lt"/>
                          <a:ea typeface="+mn-ea"/>
                          <a:cs typeface="+mn-cs"/>
                        </a:rPr>
                        <a:t> two frequency bands: Delta and Gamma</a:t>
                      </a:r>
                      <a:endParaRPr lang="it-IT" sz="1500" kern="1200" dirty="0">
                        <a:solidFill>
                          <a:schemeClr val="dk1"/>
                        </a:solidFill>
                        <a:latin typeface="+mn-lt"/>
                        <a:ea typeface="+mn-ea"/>
                        <a:cs typeface="+mn-cs"/>
                      </a:endParaRPr>
                    </a:p>
                  </a:txBody>
                  <a:tcPr marL="91444" marR="91444" marT="45718" marB="45718" anchor="ctr">
                    <a:solidFill>
                      <a:schemeClr val="accent1">
                        <a:lumMod val="40000"/>
                        <a:lumOff val="60000"/>
                      </a:schemeClr>
                    </a:solidFill>
                  </a:tcPr>
                </a:tc>
                <a:tc>
                  <a:txBody>
                    <a:bodyPr/>
                    <a:lstStyle/>
                    <a:p>
                      <a:pPr marL="0" algn="l" defTabSz="457200" rtl="0" eaLnBrk="1" latinLnBrk="0" hangingPunct="1"/>
                      <a:r>
                        <a:rPr lang="it-IT" sz="1700" kern="1200" dirty="0" smtClean="0">
                          <a:solidFill>
                            <a:schemeClr val="dk1"/>
                          </a:solidFill>
                          <a:latin typeface="+mn-lt"/>
                          <a:ea typeface="+mn-ea"/>
                          <a:cs typeface="+mn-cs"/>
                        </a:rPr>
                        <a:t>Directed</a:t>
                      </a:r>
                      <a:r>
                        <a:rPr lang="it-IT" sz="1700" kern="1200" baseline="0" dirty="0" smtClean="0">
                          <a:solidFill>
                            <a:schemeClr val="dk1"/>
                          </a:solidFill>
                          <a:latin typeface="+mn-lt"/>
                          <a:ea typeface="+mn-ea"/>
                          <a:cs typeface="+mn-cs"/>
                        </a:rPr>
                        <a:t> Transfer Function (DTF)</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indent="-285750" algn="just">
                        <a:buFont typeface="Arial" panose="020B0604020202020204" pitchFamily="34" charset="0"/>
                        <a:buChar char="•"/>
                        <a:defRPr/>
                      </a:pPr>
                      <a:r>
                        <a:rPr lang="en-US" sz="1700" dirty="0" smtClean="0"/>
                        <a:t>Analyze the functional meaning of the adoption of re-reference styles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a:t>
                      </a:r>
                      <a:r>
                        <a:rPr lang="en-GB" sz="1700" baseline="0" dirty="0" smtClean="0"/>
                        <a:t> to the </a:t>
                      </a:r>
                      <a:r>
                        <a:rPr lang="en-GB" sz="1700" dirty="0" smtClean="0"/>
                        <a:t>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1488331090"/>
                  </a:ext>
                </a:extLst>
              </a:tr>
              <a:tr h="1724360">
                <a:tc vMerge="1">
                  <a:txBody>
                    <a:bodyPr/>
                    <a:lstStyle/>
                    <a:p>
                      <a:pPr marL="0" algn="l" defTabSz="457200" rtl="0" eaLnBrk="1" latinLnBrk="0" hangingPunct="1"/>
                      <a:endParaRPr lang="it-IT" sz="18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1700" kern="1200" baseline="0" dirty="0" smtClean="0">
                          <a:solidFill>
                            <a:schemeClr val="dk1"/>
                          </a:solidFill>
                          <a:latin typeface="+mn-lt"/>
                          <a:ea typeface="+mn-ea"/>
                          <a:cs typeface="+mn-cs"/>
                        </a:rPr>
                        <a:t>Adaptive DTF </a:t>
                      </a:r>
                    </a:p>
                    <a:p>
                      <a:pPr marL="0" algn="l" defTabSz="457200" rtl="0" eaLnBrk="1" latinLnBrk="0" hangingPunct="1"/>
                      <a:r>
                        <a:rPr lang="it-IT" sz="1700" kern="1200" baseline="0" dirty="0" smtClean="0">
                          <a:solidFill>
                            <a:schemeClr val="dk1"/>
                          </a:solidFill>
                          <a:latin typeface="+mn-lt"/>
                          <a:ea typeface="+mn-ea"/>
                          <a:cs typeface="+mn-cs"/>
                        </a:rPr>
                        <a:t>(</a:t>
                      </a:r>
                      <a:r>
                        <a:rPr lang="it-IT" sz="1700" kern="1200" dirty="0" smtClean="0">
                          <a:solidFill>
                            <a:schemeClr val="dk1"/>
                          </a:solidFill>
                          <a:latin typeface="+mn-lt"/>
                          <a:ea typeface="+mn-ea"/>
                          <a:cs typeface="+mn-cs"/>
                        </a:rPr>
                        <a:t>Time</a:t>
                      </a:r>
                      <a:r>
                        <a:rPr lang="it-IT" sz="1700" kern="1200" baseline="0" dirty="0" smtClean="0">
                          <a:solidFill>
                            <a:schemeClr val="dk1"/>
                          </a:solidFill>
                          <a:latin typeface="+mn-lt"/>
                          <a:ea typeface="+mn-ea"/>
                          <a:cs typeface="+mn-cs"/>
                        </a:rPr>
                        <a:t> Varying ) (ADTF)</a:t>
                      </a:r>
                    </a:p>
                    <a:p>
                      <a:pPr marL="0" algn="l" defTabSz="457200" rtl="0" eaLnBrk="1" latinLnBrk="0" hangingPunct="1"/>
                      <a:r>
                        <a:rPr lang="it-IT" sz="1700" kern="1200" baseline="0" dirty="0" smtClean="0">
                          <a:solidFill>
                            <a:schemeClr val="dk1"/>
                          </a:solidFill>
                          <a:latin typeface="+mn-lt"/>
                          <a:ea typeface="+mn-ea"/>
                          <a:cs typeface="+mn-cs"/>
                        </a:rPr>
                        <a:t>+</a:t>
                      </a:r>
                    </a:p>
                    <a:p>
                      <a:pPr marL="0" algn="l" defTabSz="457200" rtl="0" eaLnBrk="1" latinLnBrk="0" hangingPunct="1"/>
                      <a:r>
                        <a:rPr lang="it-IT" sz="1700" kern="1200" baseline="0" dirty="0" smtClean="0">
                          <a:solidFill>
                            <a:schemeClr val="dk1"/>
                          </a:solidFill>
                          <a:latin typeface="+mn-lt"/>
                          <a:ea typeface="+mn-ea"/>
                          <a:cs typeface="+mn-cs"/>
                        </a:rPr>
                        <a:t>Statistical Analysis</a:t>
                      </a:r>
                    </a:p>
                    <a:p>
                      <a:pPr marL="0" algn="l" defTabSz="457200" rtl="0" eaLnBrk="1" latinLnBrk="0" hangingPunct="1"/>
                      <a:r>
                        <a:rPr lang="it-IT" sz="1700" kern="1200" baseline="0" dirty="0" smtClean="0">
                          <a:solidFill>
                            <a:schemeClr val="dk1"/>
                          </a:solidFill>
                          <a:latin typeface="+mn-lt"/>
                          <a:ea typeface="+mn-ea"/>
                          <a:cs typeface="+mn-cs"/>
                        </a:rPr>
                        <a:t>(ANOVA/MANOVA)</a:t>
                      </a:r>
                      <a:endParaRPr lang="it-IT" sz="1700" kern="1200" dirty="0">
                        <a:solidFill>
                          <a:schemeClr val="dk1"/>
                        </a:solidFill>
                        <a:latin typeface="+mn-lt"/>
                        <a:ea typeface="+mn-ea"/>
                        <a:cs typeface="+mn-cs"/>
                      </a:endParaRPr>
                    </a:p>
                  </a:txBody>
                  <a:tcPr marL="91444" marR="91444" marT="45718" marB="45718">
                    <a:solidFill>
                      <a:schemeClr val="accent1">
                        <a:lumMod val="40000"/>
                        <a:lumOff val="60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smtClean="0"/>
                        <a:t>Investigate the role of the reactivation phenomenon (down-state)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dirty="0" smtClean="0"/>
                        <a:t>Evaluate brain network changes linked to the levels of consciousness </a:t>
                      </a:r>
                    </a:p>
                  </a:txBody>
                  <a:tcPr marL="91444" marR="91444" marT="45718" marB="45718">
                    <a:solidFill>
                      <a:schemeClr val="accent1">
                        <a:lumMod val="40000"/>
                        <a:lumOff val="60000"/>
                      </a:schemeClr>
                    </a:solidFill>
                  </a:tcPr>
                </a:tc>
                <a:extLst>
                  <a:ext uri="{0D108BD9-81ED-4DB2-BD59-A6C34878D82A}">
                    <a16:rowId xmlns:a16="http://schemas.microsoft.com/office/drawing/2014/main" val="379109641"/>
                  </a:ext>
                </a:extLst>
              </a:tr>
              <a:tr h="1127719">
                <a:tc>
                  <a:txBody>
                    <a:bodyPr/>
                    <a:lstStyle/>
                    <a:p>
                      <a:r>
                        <a:rPr lang="it-IT" sz="1700" dirty="0" smtClean="0"/>
                        <a:t>Feature Extraction (FE) </a:t>
                      </a:r>
                      <a:endParaRPr lang="it-IT" sz="1700" dirty="0"/>
                    </a:p>
                  </a:txBody>
                  <a:tcPr marL="91444" marR="91444" marT="45718" marB="45718"/>
                </a:tc>
                <a:tc>
                  <a:txBody>
                    <a:bodyPr/>
                    <a:lstStyle/>
                    <a:p>
                      <a:r>
                        <a:rPr lang="it-IT" sz="1700" dirty="0" smtClean="0"/>
                        <a:t>Standard</a:t>
                      </a:r>
                      <a:r>
                        <a:rPr lang="it-IT" sz="1700" baseline="0" dirty="0" smtClean="0"/>
                        <a:t> Deviation </a:t>
                      </a:r>
                      <a:r>
                        <a:rPr lang="it-IT" sz="1700" i="1" baseline="0" dirty="0" smtClean="0"/>
                        <a:t>vs</a:t>
                      </a:r>
                      <a:r>
                        <a:rPr lang="it-IT" sz="1700" baseline="0" dirty="0" smtClean="0"/>
                        <a:t> Wavelet coefficients </a:t>
                      </a:r>
                    </a:p>
                    <a:p>
                      <a:r>
                        <a:rPr lang="it-IT" sz="1700" baseline="0" dirty="0" smtClean="0"/>
                        <a:t>+</a:t>
                      </a:r>
                    </a:p>
                    <a:p>
                      <a:r>
                        <a:rPr lang="it-IT" sz="1700" baseline="0" dirty="0" smtClean="0"/>
                        <a:t>ANN classification.</a:t>
                      </a:r>
                      <a:endParaRPr lang="it-IT" sz="1700" dirty="0"/>
                    </a:p>
                  </a:txBody>
                  <a:tcPr marL="91444" marR="91444" marT="45718" marB="45718"/>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700" dirty="0" smtClean="0"/>
                        <a:t>Classify WAKE/NREM Sleep states</a:t>
                      </a:r>
                      <a:endParaRPr lang="it-IT" sz="1700" dirty="0"/>
                    </a:p>
                  </a:txBody>
                  <a:tcPr marL="91444" marR="91444" marT="45718" marB="45718"/>
                </a:tc>
                <a:extLst>
                  <a:ext uri="{0D108BD9-81ED-4DB2-BD59-A6C34878D82A}">
                    <a16:rowId xmlns:a16="http://schemas.microsoft.com/office/drawing/2014/main" val="2145147203"/>
                  </a:ext>
                </a:extLst>
              </a:tr>
            </a:tbl>
          </a:graphicData>
        </a:graphic>
      </p:graphicFrame>
      <p:sp>
        <p:nvSpPr>
          <p:cNvPr id="2" name="Rectangle 1"/>
          <p:cNvSpPr/>
          <p:nvPr/>
        </p:nvSpPr>
        <p:spPr>
          <a:xfrm>
            <a:off x="323850" y="4864980"/>
            <a:ext cx="8569325" cy="1296144"/>
          </a:xfrm>
          <a:prstGeom prst="rect">
            <a:avLst/>
          </a:prstGeom>
          <a:noFill/>
          <a:ln w="127000" cmpd="dbl">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635435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smtClean="0"/>
              <a:t>Feature Extraction: Aim</a:t>
            </a:r>
            <a:endParaRPr lang="it-IT" dirty="0"/>
          </a:p>
        </p:txBody>
      </p:sp>
      <p:sp>
        <p:nvSpPr>
          <p:cNvPr id="8" name="TextBox 7"/>
          <p:cNvSpPr txBox="1"/>
          <p:nvPr/>
        </p:nvSpPr>
        <p:spPr>
          <a:xfrm>
            <a:off x="539552" y="1160622"/>
            <a:ext cx="8208912" cy="5262979"/>
          </a:xfrm>
          <a:prstGeom prst="rect">
            <a:avLst/>
          </a:prstGeom>
          <a:noFill/>
        </p:spPr>
        <p:txBody>
          <a:bodyPr wrap="square" rtlCol="0">
            <a:spAutoFit/>
          </a:bodyPr>
          <a:lstStyle/>
          <a:p>
            <a:pPr algn="just"/>
            <a:r>
              <a:rPr lang="it-IT" sz="2800" dirty="0" smtClean="0">
                <a:latin typeface="+mn-lt"/>
              </a:rPr>
              <a:t>Connectivity Analysis : </a:t>
            </a:r>
          </a:p>
          <a:p>
            <a:pPr marL="457200" indent="-457200" algn="just">
              <a:buFont typeface="Arial" panose="020B0604020202020204" pitchFamily="34" charset="0"/>
              <a:buChar char="•"/>
            </a:pPr>
            <a:r>
              <a:rPr lang="it-IT" sz="2800" dirty="0">
                <a:latin typeface="+mn-lt"/>
              </a:rPr>
              <a:t>I</a:t>
            </a:r>
            <a:r>
              <a:rPr lang="it-IT" sz="2800" dirty="0" smtClean="0">
                <a:latin typeface="+mn-lt"/>
              </a:rPr>
              <a:t>dentified different </a:t>
            </a:r>
            <a:r>
              <a:rPr lang="it-IT" sz="2800" dirty="0" smtClean="0">
                <a:latin typeface="+mn-lt"/>
              </a:rPr>
              <a:t>network behaviors </a:t>
            </a:r>
            <a:r>
              <a:rPr lang="it-IT" sz="2800" dirty="0" smtClean="0">
                <a:latin typeface="+mn-lt"/>
              </a:rPr>
              <a:t>in the two states</a:t>
            </a:r>
          </a:p>
          <a:p>
            <a:pPr marL="457200" indent="-457200" algn="just">
              <a:buFont typeface="Arial" panose="020B0604020202020204" pitchFamily="34" charset="0"/>
              <a:buChar char="•"/>
            </a:pPr>
            <a:r>
              <a:rPr lang="it-IT" sz="2800" dirty="0" smtClean="0">
                <a:latin typeface="+mn-lt"/>
              </a:rPr>
              <a:t>Measured the </a:t>
            </a:r>
            <a:r>
              <a:rPr lang="it-IT" sz="2800" dirty="0" smtClean="0">
                <a:latin typeface="+mn-lt"/>
              </a:rPr>
              <a:t>information </a:t>
            </a:r>
            <a:r>
              <a:rPr lang="it-IT" sz="2800" dirty="0" smtClean="0">
                <a:latin typeface="+mn-lt"/>
              </a:rPr>
              <a:t>flows</a:t>
            </a:r>
          </a:p>
          <a:p>
            <a:pPr marL="457200" indent="-457200" algn="just">
              <a:buFont typeface="Arial" panose="020B0604020202020204" pitchFamily="34" charset="0"/>
              <a:buChar char="•"/>
            </a:pPr>
            <a:r>
              <a:rPr lang="it-IT" sz="2800" dirty="0" smtClean="0">
                <a:latin typeface="+mn-lt"/>
              </a:rPr>
              <a:t>Revealed the direction of information according to the role of some brain areas</a:t>
            </a:r>
          </a:p>
          <a:p>
            <a:pPr marL="457200" indent="-457200" algn="just">
              <a:buFont typeface="Arial" panose="020B0604020202020204" pitchFamily="34" charset="0"/>
              <a:buChar char="•"/>
            </a:pPr>
            <a:endParaRPr lang="it-IT" sz="2800" dirty="0">
              <a:latin typeface="+mn-lt"/>
            </a:endParaRPr>
          </a:p>
          <a:p>
            <a:pPr algn="just"/>
            <a:r>
              <a:rPr lang="it-IT" sz="2800" b="1" dirty="0" err="1" smtClean="0">
                <a:latin typeface="+mn-lt"/>
              </a:rPr>
              <a:t>Feature</a:t>
            </a:r>
            <a:r>
              <a:rPr lang="it-IT" sz="2800" b="1" dirty="0" smtClean="0">
                <a:latin typeface="+mn-lt"/>
              </a:rPr>
              <a:t> </a:t>
            </a:r>
            <a:r>
              <a:rPr lang="it-IT" sz="2800" b="1" dirty="0" err="1" smtClean="0">
                <a:latin typeface="+mn-lt"/>
              </a:rPr>
              <a:t>Extraction</a:t>
            </a:r>
            <a:r>
              <a:rPr lang="it-IT" sz="2800" b="1" dirty="0" smtClean="0">
                <a:latin typeface="+mn-lt"/>
              </a:rPr>
              <a:t> </a:t>
            </a:r>
            <a:r>
              <a:rPr lang="it-IT" sz="2800" b="1" dirty="0" err="1" smtClean="0">
                <a:latin typeface="+mn-lt"/>
              </a:rPr>
              <a:t>method</a:t>
            </a:r>
            <a:r>
              <a:rPr lang="it-IT" sz="2800" dirty="0" smtClean="0">
                <a:latin typeface="+mn-lt"/>
              </a:rPr>
              <a:t>:</a:t>
            </a:r>
          </a:p>
          <a:p>
            <a:pPr algn="just"/>
            <a:r>
              <a:rPr lang="it-IT" sz="2800" dirty="0" smtClean="0">
                <a:latin typeface="+mn-lt"/>
              </a:rPr>
              <a:t>To examine </a:t>
            </a:r>
            <a:r>
              <a:rPr lang="it-IT" sz="2800" b="1" dirty="0" smtClean="0">
                <a:latin typeface="+mn-lt"/>
              </a:rPr>
              <a:t>how signals vary </a:t>
            </a:r>
            <a:r>
              <a:rPr lang="it-IT" sz="2800" dirty="0" smtClean="0">
                <a:latin typeface="+mn-lt"/>
              </a:rPr>
              <a:t>according to the conscious </a:t>
            </a:r>
            <a:r>
              <a:rPr lang="it-IT" sz="2800" dirty="0" smtClean="0">
                <a:latin typeface="+mn-lt"/>
              </a:rPr>
              <a:t>conditions, </a:t>
            </a:r>
            <a:r>
              <a:rPr lang="it-IT" sz="2800" dirty="0" smtClean="0">
                <a:latin typeface="+mn-lt"/>
              </a:rPr>
              <a:t>we extracted a set of </a:t>
            </a:r>
            <a:r>
              <a:rPr lang="it-IT" sz="2800" b="1" dirty="0" smtClean="0">
                <a:latin typeface="+mn-lt"/>
              </a:rPr>
              <a:t>features</a:t>
            </a:r>
            <a:r>
              <a:rPr lang="it-IT" sz="2800" dirty="0" smtClean="0">
                <a:latin typeface="+mn-lt"/>
              </a:rPr>
              <a:t> and we </a:t>
            </a:r>
            <a:r>
              <a:rPr lang="it-IT" sz="2800" dirty="0" smtClean="0">
                <a:latin typeface="+mn-lt"/>
              </a:rPr>
              <a:t>identified</a:t>
            </a:r>
            <a:r>
              <a:rPr lang="it-IT" sz="2800" dirty="0" smtClean="0">
                <a:latin typeface="+mn-lt"/>
              </a:rPr>
              <a:t> the one that allows </a:t>
            </a:r>
            <a:r>
              <a:rPr lang="it-IT" sz="2800" b="1" dirty="0" smtClean="0">
                <a:latin typeface="+mn-lt"/>
              </a:rPr>
              <a:t>to </a:t>
            </a:r>
            <a:r>
              <a:rPr lang="it-IT" sz="2800" b="1" dirty="0" smtClean="0">
                <a:latin typeface="+mn-lt"/>
              </a:rPr>
              <a:t>differentiate </a:t>
            </a:r>
            <a:r>
              <a:rPr lang="it-IT" sz="2800" dirty="0" smtClean="0">
                <a:latin typeface="+mn-lt"/>
              </a:rPr>
              <a:t>WAKE vs NREM</a:t>
            </a:r>
            <a:endParaRPr lang="it-IT" sz="2800" dirty="0">
              <a:latin typeface="+mn-lt"/>
            </a:endParaRPr>
          </a:p>
        </p:txBody>
      </p:sp>
      <p:sp>
        <p:nvSpPr>
          <p:cNvPr id="9" name="TextBox 8"/>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35083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smtClean="0"/>
              <a:t>Feature Extraction: Method</a:t>
            </a:r>
            <a:endParaRPr lang="it-IT" dirty="0"/>
          </a:p>
        </p:txBody>
      </p:sp>
      <p:sp>
        <p:nvSpPr>
          <p:cNvPr id="4" name="Content Placeholder 3"/>
          <p:cNvSpPr>
            <a:spLocks noGrp="1"/>
          </p:cNvSpPr>
          <p:nvPr>
            <p:ph idx="1"/>
          </p:nvPr>
        </p:nvSpPr>
        <p:spPr>
          <a:xfrm>
            <a:off x="457200" y="1080120"/>
            <a:ext cx="8507288" cy="5013176"/>
          </a:xfrm>
        </p:spPr>
        <p:txBody>
          <a:bodyPr/>
          <a:lstStyle/>
          <a:p>
            <a:pPr marL="514350" indent="-514350" algn="just">
              <a:buFont typeface="+mj-lt"/>
              <a:buAutoNum type="arabicPeriod"/>
            </a:pPr>
            <a:r>
              <a:rPr lang="en-GB" sz="2800" dirty="0" smtClean="0"/>
              <a:t>Channels </a:t>
            </a:r>
            <a:r>
              <a:rPr lang="en-GB" sz="2800" dirty="0" smtClean="0"/>
              <a:t>selection criteria:  </a:t>
            </a:r>
            <a:r>
              <a:rPr lang="en-GB" sz="2800" dirty="0" smtClean="0"/>
              <a:t>the ones with </a:t>
            </a:r>
            <a:r>
              <a:rPr lang="en-GB" sz="2800" dirty="0">
                <a:ea typeface="ＭＳ Ｐゴシック" pitchFamily="-105" charset="-128"/>
                <a:cs typeface="ＭＳ Ｐゴシック" pitchFamily="-105" charset="-128"/>
              </a:rPr>
              <a:t>maximum absolute </a:t>
            </a:r>
            <a:r>
              <a:rPr lang="en-GB" sz="2800" dirty="0" smtClean="0">
                <a:ea typeface="ＭＳ Ｐゴシック" pitchFamily="-105" charset="-128"/>
                <a:cs typeface="ＭＳ Ｐゴシック" pitchFamily="-105" charset="-128"/>
              </a:rPr>
              <a:t>difference between </a:t>
            </a:r>
            <a:r>
              <a:rPr lang="en-GB" sz="2800" dirty="0">
                <a:ea typeface="ＭＳ Ｐゴシック" pitchFamily="-105" charset="-128"/>
                <a:cs typeface="ＭＳ Ｐゴシック" pitchFamily="-105" charset="-128"/>
              </a:rPr>
              <a:t>the two </a:t>
            </a:r>
            <a:r>
              <a:rPr lang="en-GB" sz="2800" dirty="0" smtClean="0">
                <a:ea typeface="ＭＳ Ｐゴシック" pitchFamily="-105" charset="-128"/>
                <a:cs typeface="ＭＳ Ｐゴシック" pitchFamily="-105" charset="-128"/>
              </a:rPr>
              <a:t>conditions</a:t>
            </a:r>
            <a:endParaRPr lang="en-GB" sz="2800" dirty="0" smtClean="0"/>
          </a:p>
          <a:p>
            <a:pPr marL="514350" indent="-514350" algn="just">
              <a:buFont typeface="+mj-lt"/>
              <a:buAutoNum type="arabicPeriod"/>
            </a:pPr>
            <a:r>
              <a:rPr lang="en-GB" sz="2800" dirty="0" smtClean="0"/>
              <a:t>Features extraction :</a:t>
            </a:r>
          </a:p>
          <a:p>
            <a:pPr lvl="1" algn="just">
              <a:buFont typeface="Courier New" panose="02070309020205020404" pitchFamily="49" charset="0"/>
              <a:buChar char="o"/>
            </a:pPr>
            <a:r>
              <a:rPr lang="en-GB" dirty="0" smtClean="0"/>
              <a:t>	coefficients from Wavelet decomposition (Ca, Cd6)</a:t>
            </a:r>
          </a:p>
          <a:p>
            <a:pPr lvl="1" algn="just">
              <a:buFont typeface="Courier New" panose="02070309020205020404" pitchFamily="49" charset="0"/>
              <a:buChar char="o"/>
            </a:pPr>
            <a:r>
              <a:rPr lang="en-GB" dirty="0" smtClean="0"/>
              <a:t>	STD values</a:t>
            </a:r>
            <a:endParaRPr lang="it-IT" dirty="0"/>
          </a:p>
          <a:p>
            <a:pPr marL="514350" indent="-514350" algn="just">
              <a:buFont typeface="+mj-lt"/>
              <a:buAutoNum type="arabicPeriod" startAt="3"/>
            </a:pPr>
            <a:r>
              <a:rPr lang="en-GB" sz="2800" dirty="0"/>
              <a:t>Classification: </a:t>
            </a:r>
            <a:endParaRPr lang="en-GB" sz="2800" dirty="0" smtClean="0"/>
          </a:p>
          <a:p>
            <a:pPr lvl="1" algn="just">
              <a:buFont typeface="Courier New" panose="02070309020205020404" pitchFamily="49" charset="0"/>
              <a:buChar char="o"/>
            </a:pPr>
            <a:r>
              <a:rPr lang="en-GB" sz="2400" dirty="0"/>
              <a:t>	</a:t>
            </a:r>
            <a:r>
              <a:rPr lang="en-GB" dirty="0"/>
              <a:t>Artificial </a:t>
            </a:r>
            <a:r>
              <a:rPr lang="en-GB" dirty="0"/>
              <a:t>Neural </a:t>
            </a:r>
            <a:r>
              <a:rPr lang="en-GB" dirty="0"/>
              <a:t>Network (MPL). </a:t>
            </a:r>
          </a:p>
          <a:p>
            <a:pPr lvl="1" algn="just">
              <a:buFont typeface="Courier New" panose="02070309020205020404" pitchFamily="49" charset="0"/>
              <a:buChar char="o"/>
            </a:pPr>
            <a:r>
              <a:rPr lang="en-GB" dirty="0"/>
              <a:t>	</a:t>
            </a:r>
            <a:r>
              <a:rPr lang="en-GB" dirty="0"/>
              <a:t>ROC (Receiver </a:t>
            </a:r>
            <a:r>
              <a:rPr lang="en-GB" dirty="0" smtClean="0"/>
              <a:t>Operating Characteristic) to evaluate the </a:t>
            </a:r>
            <a:r>
              <a:rPr lang="en-GB" dirty="0"/>
              <a:t>performance of </a:t>
            </a:r>
            <a:r>
              <a:rPr lang="en-GB" dirty="0"/>
              <a:t>the </a:t>
            </a:r>
            <a:r>
              <a:rPr lang="en-GB" dirty="0"/>
              <a:t>classifier</a:t>
            </a:r>
            <a:r>
              <a:rPr lang="en-GB" dirty="0" smtClean="0"/>
              <a:t>.</a:t>
            </a:r>
          </a:p>
          <a:p>
            <a:pPr marL="457200" lvl="1" indent="0" algn="just">
              <a:buNone/>
            </a:pPr>
            <a:endParaRPr lang="it-IT" dirty="0"/>
          </a:p>
        </p:txBody>
      </p:sp>
      <p:sp>
        <p:nvSpPr>
          <p:cNvPr id="6" name="TextBox 5"/>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206737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112568"/>
          </a:xfrm>
        </p:spPr>
        <p:txBody>
          <a:bodyPr/>
          <a:lstStyle/>
          <a:p>
            <a:endParaRPr lang="en-GB" dirty="0" smtClean="0"/>
          </a:p>
          <a:p>
            <a:endParaRPr lang="en-GB" dirty="0"/>
          </a:p>
          <a:p>
            <a:pPr marL="0" indent="0" algn="just">
              <a:buNone/>
            </a:pPr>
            <a:endParaRPr lang="en-GB" sz="2000" dirty="0" smtClean="0"/>
          </a:p>
          <a:p>
            <a:pPr marL="0" indent="0" algn="just">
              <a:buNone/>
            </a:pPr>
            <a:endParaRPr lang="en-GB" sz="2000" dirty="0" smtClean="0"/>
          </a:p>
          <a:p>
            <a:pPr marL="0" indent="0" algn="just">
              <a:buNone/>
            </a:pPr>
            <a:r>
              <a:rPr lang="en-GB" sz="2000" dirty="0" smtClean="0"/>
              <a:t>ANN </a:t>
            </a:r>
            <a:r>
              <a:rPr lang="en-GB" sz="2000" dirty="0"/>
              <a:t>classification: Average and standard deviation evaluated on the test set, computed over 10 runs (</a:t>
            </a:r>
            <a:r>
              <a:rPr lang="en-GB" sz="2000" dirty="0" smtClean="0"/>
              <a:t>Sensitivity</a:t>
            </a:r>
            <a:r>
              <a:rPr lang="en-GB" sz="2000" dirty="0"/>
              <a:t>: the true recognition of wakefulness).</a:t>
            </a:r>
            <a:endParaRPr lang="it-IT" sz="2000" dirty="0"/>
          </a:p>
          <a:p>
            <a:pPr marL="0" indent="0" algn="just">
              <a:buNone/>
            </a:pPr>
            <a:endParaRPr lang="en-GB" sz="2000" dirty="0" smtClean="0"/>
          </a:p>
          <a:p>
            <a:endParaRPr lang="en-GB" b="1" i="1" dirty="0" smtClean="0"/>
          </a:p>
          <a:p>
            <a:pPr lvl="8"/>
            <a:endParaRPr lang="en-GB" b="1" i="1" dirty="0" smtClean="0"/>
          </a:p>
          <a:p>
            <a:pPr marL="0" indent="0" algn="just">
              <a:buNone/>
            </a:pPr>
            <a:endParaRPr lang="en-GB" sz="2000" dirty="0" smtClean="0"/>
          </a:p>
          <a:p>
            <a:pPr marL="0" indent="0">
              <a:buNone/>
            </a:pPr>
            <a:r>
              <a:rPr lang="en-GB" sz="2000" dirty="0" smtClean="0"/>
              <a:t>Average </a:t>
            </a:r>
            <a:r>
              <a:rPr lang="en-GB" sz="2000" dirty="0"/>
              <a:t>and standard deviation of </a:t>
            </a:r>
            <a:r>
              <a:rPr lang="en-GB" sz="2000" dirty="0" smtClean="0"/>
              <a:t>AUC						t test</a:t>
            </a:r>
          </a:p>
          <a:p>
            <a:pPr marL="0" indent="0">
              <a:buNone/>
            </a:pPr>
            <a:r>
              <a:rPr lang="en-GB" sz="2000" dirty="0" smtClean="0"/>
              <a:t> </a:t>
            </a:r>
            <a:r>
              <a:rPr lang="en-GB" sz="2000" dirty="0"/>
              <a:t>of the NN outputs computed over 10 </a:t>
            </a:r>
            <a:r>
              <a:rPr lang="en-GB" sz="2000" dirty="0" smtClean="0"/>
              <a:t>runs       </a:t>
            </a:r>
          </a:p>
          <a:p>
            <a:pPr marL="0" indent="0">
              <a:buNone/>
            </a:pPr>
            <a:r>
              <a:rPr lang="en-GB" sz="2000" dirty="0"/>
              <a:t>	</a:t>
            </a:r>
            <a:r>
              <a:rPr lang="en-GB" sz="2000" dirty="0" smtClean="0"/>
              <a:t>											</a:t>
            </a:r>
            <a:endParaRPr lang="en-GB" sz="2200" dirty="0" smtClean="0"/>
          </a:p>
        </p:txBody>
      </p:sp>
      <p:sp>
        <p:nvSpPr>
          <p:cNvPr id="4" name="Title 1"/>
          <p:cNvSpPr>
            <a:spLocks noGrp="1"/>
          </p:cNvSpPr>
          <p:nvPr>
            <p:ph type="title"/>
          </p:nvPr>
        </p:nvSpPr>
        <p:spPr/>
        <p:txBody>
          <a:bodyPr/>
          <a:lstStyle/>
          <a:p>
            <a:pPr algn="r"/>
            <a:r>
              <a:rPr lang="it-IT" dirty="0" smtClean="0"/>
              <a:t>Feature Extraction: Results</a:t>
            </a:r>
            <a:endParaRPr lang="it-IT" dirty="0"/>
          </a:p>
        </p:txBody>
      </p:sp>
      <p:graphicFrame>
        <p:nvGraphicFramePr>
          <p:cNvPr id="5" name="Table 4"/>
          <p:cNvGraphicFramePr>
            <a:graphicFrameLocks noGrp="1"/>
          </p:cNvGraphicFramePr>
          <p:nvPr>
            <p:extLst>
              <p:ext uri="{D42A27DB-BD31-4B8C-83A1-F6EECF244321}">
                <p14:modId xmlns:p14="http://schemas.microsoft.com/office/powerpoint/2010/main" val="2932982343"/>
              </p:ext>
            </p:extLst>
          </p:nvPr>
        </p:nvGraphicFramePr>
        <p:xfrm>
          <a:off x="683569" y="980728"/>
          <a:ext cx="7488832" cy="2011680"/>
        </p:xfrm>
        <a:graphic>
          <a:graphicData uri="http://schemas.openxmlformats.org/drawingml/2006/table">
            <a:tbl>
              <a:tblPr firstRow="1" firstCol="1" bandRow="1">
                <a:tableStyleId>{5C22544A-7EE6-4342-B048-85BDC9FD1C3A}</a:tableStyleId>
              </a:tblPr>
              <a:tblGrid>
                <a:gridCol w="1500762">
                  <a:extLst>
                    <a:ext uri="{9D8B030D-6E8A-4147-A177-3AD203B41FA5}">
                      <a16:colId xmlns:a16="http://schemas.microsoft.com/office/drawing/2014/main" val="875281441"/>
                    </a:ext>
                  </a:extLst>
                </a:gridCol>
                <a:gridCol w="2015994">
                  <a:extLst>
                    <a:ext uri="{9D8B030D-6E8A-4147-A177-3AD203B41FA5}">
                      <a16:colId xmlns:a16="http://schemas.microsoft.com/office/drawing/2014/main" val="2647585536"/>
                    </a:ext>
                  </a:extLst>
                </a:gridCol>
                <a:gridCol w="1989033">
                  <a:extLst>
                    <a:ext uri="{9D8B030D-6E8A-4147-A177-3AD203B41FA5}">
                      <a16:colId xmlns:a16="http://schemas.microsoft.com/office/drawing/2014/main" val="2885105932"/>
                    </a:ext>
                  </a:extLst>
                </a:gridCol>
                <a:gridCol w="1983043">
                  <a:extLst>
                    <a:ext uri="{9D8B030D-6E8A-4147-A177-3AD203B41FA5}">
                      <a16:colId xmlns:a16="http://schemas.microsoft.com/office/drawing/2014/main" val="1565349196"/>
                    </a:ext>
                  </a:extLst>
                </a:gridCol>
              </a:tblGrid>
              <a:tr h="242186">
                <a:tc>
                  <a:txBody>
                    <a:bodyPr/>
                    <a:lstStyle/>
                    <a:p>
                      <a:pPr marL="457200" indent="128270" algn="just">
                        <a:lnSpc>
                          <a:spcPct val="150000"/>
                        </a:lnSpc>
                        <a:spcAft>
                          <a:spcPts val="0"/>
                        </a:spcAft>
                      </a:pPr>
                      <a:r>
                        <a:rPr lang="en-GB" sz="1100">
                          <a:effectLst/>
                        </a:rPr>
                        <a:t>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gridSpan="3">
                  <a:txBody>
                    <a:bodyPr/>
                    <a:lstStyle/>
                    <a:p>
                      <a:pPr marL="457200" indent="128270" algn="just">
                        <a:lnSpc>
                          <a:spcPct val="150000"/>
                        </a:lnSpc>
                        <a:spcAft>
                          <a:spcPts val="0"/>
                        </a:spcAft>
                      </a:pPr>
                      <a:r>
                        <a:rPr lang="en-GB" sz="1100">
                          <a:effectLst/>
                        </a:rPr>
                        <a:t>Performance (%)</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89721125"/>
                  </a:ext>
                </a:extLst>
              </a:tr>
              <a:tr h="248914">
                <a:tc>
                  <a:txBody>
                    <a:bodyPr/>
                    <a:lstStyle/>
                    <a:p>
                      <a:pPr marL="457200" indent="128270" algn="just">
                        <a:lnSpc>
                          <a:spcPct val="150000"/>
                        </a:lnSpc>
                        <a:spcAft>
                          <a:spcPts val="0"/>
                        </a:spcAft>
                      </a:pPr>
                      <a:r>
                        <a:rPr lang="en-GB" sz="1100">
                          <a:effectLst/>
                        </a:rPr>
                        <a:t>Features</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Accuracy</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Specificity</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Sensitivity</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3853373716"/>
                  </a:ext>
                </a:extLst>
              </a:tr>
              <a:tr h="242186">
                <a:tc>
                  <a:txBody>
                    <a:bodyPr/>
                    <a:lstStyle/>
                    <a:p>
                      <a:pPr marL="457200" indent="128270" algn="just">
                        <a:lnSpc>
                          <a:spcPct val="150000"/>
                        </a:lnSpc>
                        <a:spcAft>
                          <a:spcPts val="0"/>
                        </a:spcAft>
                      </a:pPr>
                      <a:r>
                        <a:rPr lang="en-GB" sz="1100">
                          <a:effectLst/>
                        </a:rPr>
                        <a:t>STD</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82,84±13,14</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70,87±33,81</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87,51±16,30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2782304093"/>
                  </a:ext>
                </a:extLst>
              </a:tr>
              <a:tr h="242186">
                <a:tc>
                  <a:txBody>
                    <a:bodyPr/>
                    <a:lstStyle/>
                    <a:p>
                      <a:pPr marL="457200" indent="128270" algn="just">
                        <a:lnSpc>
                          <a:spcPct val="150000"/>
                        </a:lnSpc>
                        <a:spcAft>
                          <a:spcPts val="0"/>
                        </a:spcAft>
                      </a:pPr>
                      <a:r>
                        <a:rPr lang="en-GB" sz="1100">
                          <a:effectLst/>
                        </a:rPr>
                        <a:t>Ca</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95,71±9,65</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92,5±16,87</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100±0,00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2801895138"/>
                  </a:ext>
                </a:extLst>
              </a:tr>
              <a:tr h="242186">
                <a:tc>
                  <a:txBody>
                    <a:bodyPr/>
                    <a:lstStyle/>
                    <a:p>
                      <a:pPr marL="457200" indent="128270" algn="just">
                        <a:lnSpc>
                          <a:spcPct val="150000"/>
                        </a:lnSpc>
                        <a:spcAft>
                          <a:spcPts val="0"/>
                        </a:spcAft>
                      </a:pPr>
                      <a:r>
                        <a:rPr lang="en-GB" sz="1100">
                          <a:effectLst/>
                        </a:rPr>
                        <a:t>Cd6</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dirty="0">
                          <a:effectLst/>
                        </a:rPr>
                        <a:t>92,85±10,11</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88±17,35</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96,67±10,53</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3741934574"/>
                  </a:ext>
                </a:extLst>
              </a:tr>
              <a:tr h="242186">
                <a:tc>
                  <a:txBody>
                    <a:bodyPr/>
                    <a:lstStyle/>
                    <a:p>
                      <a:pPr marL="457200" indent="128270" algn="just">
                        <a:lnSpc>
                          <a:spcPct val="150000"/>
                        </a:lnSpc>
                        <a:spcAft>
                          <a:spcPts val="0"/>
                        </a:spcAft>
                      </a:pPr>
                      <a:r>
                        <a:rPr lang="en-GB" sz="1100">
                          <a:effectLst/>
                        </a:rPr>
                        <a:t>Ca+STD</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98,57±4,52</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96,67±10,53</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100±0,00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4199627608"/>
                  </a:ext>
                </a:extLst>
              </a:tr>
              <a:tr h="242186">
                <a:tc>
                  <a:txBody>
                    <a:bodyPr/>
                    <a:lstStyle/>
                    <a:p>
                      <a:pPr marL="457200" indent="128270" algn="just">
                        <a:lnSpc>
                          <a:spcPct val="150000"/>
                        </a:lnSpc>
                        <a:spcAft>
                          <a:spcPts val="0"/>
                        </a:spcAft>
                      </a:pPr>
                      <a:r>
                        <a:rPr lang="en-GB" sz="1100">
                          <a:effectLst/>
                        </a:rPr>
                        <a:t>Cd6+STD</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dirty="0">
                          <a:effectLst/>
                        </a:rPr>
                        <a:t>98,57±4,52</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97,5±7,91</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a:effectLst/>
                        </a:rPr>
                        <a:t>100±0,00</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209221311"/>
                  </a:ext>
                </a:extLst>
              </a:tr>
              <a:tr h="242186">
                <a:tc>
                  <a:txBody>
                    <a:bodyPr/>
                    <a:lstStyle/>
                    <a:p>
                      <a:pPr marL="457200" indent="128270" algn="just">
                        <a:lnSpc>
                          <a:spcPct val="150000"/>
                        </a:lnSpc>
                        <a:spcAft>
                          <a:spcPts val="0"/>
                        </a:spcAft>
                      </a:pPr>
                      <a:r>
                        <a:rPr lang="en-GB" sz="1100">
                          <a:effectLst/>
                        </a:rPr>
                        <a:t>Ca+Cd6</a:t>
                      </a:r>
                      <a:endParaRPr lang="it-IT"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dirty="0">
                          <a:effectLst/>
                        </a:rPr>
                        <a:t>98,57±4,52</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dirty="0">
                          <a:effectLst/>
                        </a:rPr>
                        <a:t>96,67±10,53</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tc>
                  <a:txBody>
                    <a:bodyPr/>
                    <a:lstStyle/>
                    <a:p>
                      <a:pPr marL="457200" indent="128270" algn="just">
                        <a:lnSpc>
                          <a:spcPct val="150000"/>
                        </a:lnSpc>
                        <a:spcAft>
                          <a:spcPts val="0"/>
                        </a:spcAft>
                      </a:pPr>
                      <a:r>
                        <a:rPr lang="en-GB" sz="1100" dirty="0">
                          <a:effectLst/>
                        </a:rPr>
                        <a:t>100±0,00</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81" marR="67381" marT="0" marB="0"/>
                </a:tc>
                <a:extLst>
                  <a:ext uri="{0D108BD9-81ED-4DB2-BD59-A6C34878D82A}">
                    <a16:rowId xmlns:a16="http://schemas.microsoft.com/office/drawing/2014/main" val="299094098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4969132"/>
              </p:ext>
            </p:extLst>
          </p:nvPr>
        </p:nvGraphicFramePr>
        <p:xfrm>
          <a:off x="1331640" y="3647541"/>
          <a:ext cx="2854052" cy="1725675"/>
        </p:xfrm>
        <a:graphic>
          <a:graphicData uri="http://schemas.openxmlformats.org/drawingml/2006/table">
            <a:tbl>
              <a:tblPr firstRow="1" firstCol="1" bandRow="1">
                <a:tableStyleId>{5C22544A-7EE6-4342-B048-85BDC9FD1C3A}</a:tableStyleId>
              </a:tblPr>
              <a:tblGrid>
                <a:gridCol w="1438613">
                  <a:extLst>
                    <a:ext uri="{9D8B030D-6E8A-4147-A177-3AD203B41FA5}">
                      <a16:colId xmlns:a16="http://schemas.microsoft.com/office/drawing/2014/main" val="3780691773"/>
                    </a:ext>
                  </a:extLst>
                </a:gridCol>
                <a:gridCol w="1415439">
                  <a:extLst>
                    <a:ext uri="{9D8B030D-6E8A-4147-A177-3AD203B41FA5}">
                      <a16:colId xmlns:a16="http://schemas.microsoft.com/office/drawing/2014/main" val="2251675809"/>
                    </a:ext>
                  </a:extLst>
                </a:gridCol>
              </a:tblGrid>
              <a:tr h="244435">
                <a:tc>
                  <a:txBody>
                    <a:bodyPr/>
                    <a:lstStyle/>
                    <a:p>
                      <a:pPr indent="180340" algn="ctr">
                        <a:lnSpc>
                          <a:spcPct val="107000"/>
                        </a:lnSpc>
                        <a:spcAft>
                          <a:spcPts val="0"/>
                        </a:spcAft>
                      </a:pPr>
                      <a:r>
                        <a:rPr lang="en-GB" sz="1100" spc="25"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7000"/>
                        </a:lnSpc>
                        <a:spcAft>
                          <a:spcPts val="0"/>
                        </a:spcAft>
                      </a:pPr>
                      <a:r>
                        <a:rPr lang="en-GB" sz="1100" spc="25" dirty="0">
                          <a:effectLst/>
                        </a:rPr>
                        <a:t>AUC</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5977881"/>
                  </a:ext>
                </a:extLst>
              </a:tr>
              <a:tr h="244435">
                <a:tc>
                  <a:txBody>
                    <a:bodyPr/>
                    <a:lstStyle/>
                    <a:p>
                      <a:pPr indent="180340" algn="just">
                        <a:lnSpc>
                          <a:spcPct val="107000"/>
                        </a:lnSpc>
                        <a:spcAft>
                          <a:spcPts val="0"/>
                        </a:spcAft>
                      </a:pPr>
                      <a:r>
                        <a:rPr lang="en-GB" sz="1100" dirty="0">
                          <a:effectLst/>
                        </a:rPr>
                        <a:t>STD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0,9389±0,063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975787"/>
                  </a:ext>
                </a:extLst>
              </a:tr>
              <a:tr h="244435">
                <a:tc>
                  <a:txBody>
                    <a:bodyPr/>
                    <a:lstStyle/>
                    <a:p>
                      <a:pPr indent="180340" algn="just">
                        <a:lnSpc>
                          <a:spcPct val="107000"/>
                        </a:lnSpc>
                        <a:spcAft>
                          <a:spcPts val="0"/>
                        </a:spcAft>
                      </a:pPr>
                      <a:r>
                        <a:rPr lang="en-GB" sz="1100" dirty="0">
                          <a:effectLst/>
                        </a:rPr>
                        <a:t>Ca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0,9986±0,003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207454"/>
                  </a:ext>
                </a:extLst>
              </a:tr>
              <a:tr h="244435">
                <a:tc>
                  <a:txBody>
                    <a:bodyPr/>
                    <a:lstStyle/>
                    <a:p>
                      <a:pPr indent="180340" algn="just">
                        <a:lnSpc>
                          <a:spcPct val="107000"/>
                        </a:lnSpc>
                        <a:spcAft>
                          <a:spcPts val="0"/>
                        </a:spcAft>
                      </a:pPr>
                      <a:r>
                        <a:rPr lang="en-GB" sz="1100" dirty="0">
                          <a:effectLst/>
                        </a:rPr>
                        <a:t>Cd6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0,9967±0,006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80328"/>
                  </a:ext>
                </a:extLst>
              </a:tr>
              <a:tr h="259065">
                <a:tc>
                  <a:txBody>
                    <a:bodyPr/>
                    <a:lstStyle/>
                    <a:p>
                      <a:pPr indent="180340" algn="just">
                        <a:lnSpc>
                          <a:spcPct val="107000"/>
                        </a:lnSpc>
                        <a:spcAft>
                          <a:spcPts val="0"/>
                        </a:spcAft>
                      </a:pPr>
                      <a:r>
                        <a:rPr lang="en-GB" sz="1100" dirty="0" err="1">
                          <a:effectLst/>
                        </a:rPr>
                        <a:t>Ca+STD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0,9960±0,012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125613"/>
                  </a:ext>
                </a:extLst>
              </a:tr>
              <a:tr h="244435">
                <a:tc>
                  <a:txBody>
                    <a:bodyPr/>
                    <a:lstStyle/>
                    <a:p>
                      <a:pPr indent="180340" algn="just">
                        <a:lnSpc>
                          <a:spcPct val="107000"/>
                        </a:lnSpc>
                        <a:spcAft>
                          <a:spcPts val="0"/>
                        </a:spcAft>
                      </a:pPr>
                      <a:r>
                        <a:rPr lang="en-GB" sz="1100" dirty="0">
                          <a:effectLst/>
                        </a:rPr>
                        <a:t>Cd6+STD</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a:effectLst/>
                        </a:rPr>
                        <a:t>0,9998+0,001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5120847"/>
                  </a:ext>
                </a:extLst>
              </a:tr>
              <a:tr h="244435">
                <a:tc>
                  <a:txBody>
                    <a:bodyPr/>
                    <a:lstStyle/>
                    <a:p>
                      <a:pPr indent="180340" algn="just">
                        <a:lnSpc>
                          <a:spcPct val="107000"/>
                        </a:lnSpc>
                        <a:spcAft>
                          <a:spcPts val="0"/>
                        </a:spcAft>
                      </a:pPr>
                      <a:r>
                        <a:rPr lang="en-GB" sz="1100" dirty="0">
                          <a:effectLst/>
                        </a:rPr>
                        <a:t>Ca+Cd6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07000"/>
                        </a:lnSpc>
                        <a:spcAft>
                          <a:spcPts val="0"/>
                        </a:spcAft>
                      </a:pPr>
                      <a:r>
                        <a:rPr lang="en-GB" sz="1100" dirty="0">
                          <a:effectLst/>
                        </a:rPr>
                        <a:t>0,9934±0,018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4764436"/>
                  </a:ext>
                </a:extLst>
              </a:tr>
            </a:tbl>
          </a:graphicData>
        </a:graphic>
      </p:graphicFrame>
      <p:sp>
        <p:nvSpPr>
          <p:cNvPr id="8" name="Left Brace 7"/>
          <p:cNvSpPr/>
          <p:nvPr/>
        </p:nvSpPr>
        <p:spPr>
          <a:xfrm>
            <a:off x="457200" y="1916832"/>
            <a:ext cx="226369" cy="2880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TextBox 8"/>
          <p:cNvSpPr txBox="1"/>
          <p:nvPr/>
        </p:nvSpPr>
        <p:spPr>
          <a:xfrm rot="16200000">
            <a:off x="-140576" y="1844824"/>
            <a:ext cx="834716" cy="338554"/>
          </a:xfrm>
          <a:prstGeom prst="rect">
            <a:avLst/>
          </a:prstGeom>
          <a:noFill/>
        </p:spPr>
        <p:txBody>
          <a:bodyPr wrap="none" rtlCol="0">
            <a:spAutoFit/>
          </a:bodyPr>
          <a:lstStyle/>
          <a:p>
            <a:r>
              <a:rPr lang="it-IT" sz="1600" dirty="0" smtClean="0">
                <a:latin typeface="+mn-lt"/>
              </a:rPr>
              <a:t>wavelet</a:t>
            </a:r>
            <a:endParaRPr lang="it-IT" sz="1600" dirty="0">
              <a:latin typeface="+mn-lt"/>
            </a:endParaRPr>
          </a:p>
        </p:txBody>
      </p:sp>
      <p:sp>
        <p:nvSpPr>
          <p:cNvPr id="10" name="Rectangle 9"/>
          <p:cNvSpPr/>
          <p:nvPr/>
        </p:nvSpPr>
        <p:spPr>
          <a:xfrm>
            <a:off x="921079" y="1700808"/>
            <a:ext cx="3002849" cy="5089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ctangle 10"/>
          <p:cNvSpPr/>
          <p:nvPr/>
        </p:nvSpPr>
        <p:spPr>
          <a:xfrm>
            <a:off x="1073479" y="2200002"/>
            <a:ext cx="3002849" cy="5089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12" name="Table 11"/>
          <p:cNvGraphicFramePr>
            <a:graphicFrameLocks noGrp="1"/>
          </p:cNvGraphicFramePr>
          <p:nvPr>
            <p:extLst>
              <p:ext uri="{D42A27DB-BD31-4B8C-83A1-F6EECF244321}">
                <p14:modId xmlns:p14="http://schemas.microsoft.com/office/powerpoint/2010/main" val="1215788791"/>
              </p:ext>
            </p:extLst>
          </p:nvPr>
        </p:nvGraphicFramePr>
        <p:xfrm>
          <a:off x="5092393" y="3647540"/>
          <a:ext cx="3312368" cy="1725674"/>
        </p:xfrm>
        <a:graphic>
          <a:graphicData uri="http://schemas.openxmlformats.org/drawingml/2006/table">
            <a:tbl>
              <a:tblPr firstRow="1" firstCol="1" bandRow="1">
                <a:tableStyleId>{5C22544A-7EE6-4342-B048-85BDC9FD1C3A}</a:tableStyleId>
              </a:tblPr>
              <a:tblGrid>
                <a:gridCol w="1103684">
                  <a:extLst>
                    <a:ext uri="{9D8B030D-6E8A-4147-A177-3AD203B41FA5}">
                      <a16:colId xmlns:a16="http://schemas.microsoft.com/office/drawing/2014/main" val="1484899148"/>
                    </a:ext>
                  </a:extLst>
                </a:gridCol>
                <a:gridCol w="1104342">
                  <a:extLst>
                    <a:ext uri="{9D8B030D-6E8A-4147-A177-3AD203B41FA5}">
                      <a16:colId xmlns:a16="http://schemas.microsoft.com/office/drawing/2014/main" val="2386212251"/>
                    </a:ext>
                  </a:extLst>
                </a:gridCol>
                <a:gridCol w="1104342">
                  <a:extLst>
                    <a:ext uri="{9D8B030D-6E8A-4147-A177-3AD203B41FA5}">
                      <a16:colId xmlns:a16="http://schemas.microsoft.com/office/drawing/2014/main" val="3078370291"/>
                    </a:ext>
                  </a:extLst>
                </a:gridCol>
              </a:tblGrid>
              <a:tr h="338959">
                <a:tc>
                  <a:txBody>
                    <a:bodyPr/>
                    <a:lstStyle/>
                    <a:p>
                      <a:pPr indent="128270" algn="ctr">
                        <a:lnSpc>
                          <a:spcPct val="105000"/>
                        </a:lnSpc>
                        <a:spcAft>
                          <a:spcPts val="0"/>
                        </a:spcAft>
                      </a:pPr>
                      <a:r>
                        <a:rPr lang="en-GB" sz="1100">
                          <a:effectLst/>
                        </a:rPr>
                        <a:t> </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1000" dirty="0">
                          <a:effectLst/>
                        </a:rPr>
                        <a:t>t</a:t>
                      </a:r>
                      <a:endParaRPr lang="it-IT"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1000">
                          <a:effectLst/>
                        </a:rPr>
                        <a:t>p-value</a:t>
                      </a:r>
                      <a:endParaRPr lang="it-IT"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3909306"/>
                  </a:ext>
                </a:extLst>
              </a:tr>
              <a:tr h="277343">
                <a:tc>
                  <a:txBody>
                    <a:bodyPr/>
                    <a:lstStyle/>
                    <a:p>
                      <a:pPr algn="ctr">
                        <a:spcAft>
                          <a:spcPts val="0"/>
                        </a:spcAft>
                      </a:pPr>
                      <a:r>
                        <a:rPr lang="en-GB" sz="900">
                          <a:effectLst/>
                        </a:rPr>
                        <a:t>Ca vs STD</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3.143</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0.006</a:t>
                      </a:r>
                      <a:endParaRPr lang="it-IT"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5996149"/>
                  </a:ext>
                </a:extLst>
              </a:tr>
              <a:tr h="277343">
                <a:tc>
                  <a:txBody>
                    <a:bodyPr/>
                    <a:lstStyle/>
                    <a:p>
                      <a:pPr algn="ctr">
                        <a:spcAft>
                          <a:spcPts val="0"/>
                        </a:spcAft>
                      </a:pPr>
                      <a:r>
                        <a:rPr lang="en-GB" sz="900">
                          <a:effectLst/>
                        </a:rPr>
                        <a:t>Cd6 vs STD</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3.042</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0.007</a:t>
                      </a:r>
                      <a:endParaRPr lang="it-IT"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5749312"/>
                  </a:ext>
                </a:extLst>
              </a:tr>
              <a:tr h="277343">
                <a:tc>
                  <a:txBody>
                    <a:bodyPr/>
                    <a:lstStyle/>
                    <a:p>
                      <a:pPr algn="ctr">
                        <a:spcAft>
                          <a:spcPts val="0"/>
                        </a:spcAft>
                      </a:pPr>
                      <a:r>
                        <a:rPr lang="en-GB" sz="900">
                          <a:effectLst/>
                        </a:rPr>
                        <a:t>Ca+STD vs STD</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2.957</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0.008</a:t>
                      </a:r>
                      <a:endParaRPr lang="it-IT"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4240600"/>
                  </a:ext>
                </a:extLst>
              </a:tr>
              <a:tr h="277343">
                <a:tc>
                  <a:txBody>
                    <a:bodyPr/>
                    <a:lstStyle/>
                    <a:p>
                      <a:pPr algn="ctr">
                        <a:spcAft>
                          <a:spcPts val="0"/>
                        </a:spcAft>
                      </a:pPr>
                      <a:r>
                        <a:rPr lang="en-GB" sz="900">
                          <a:effectLst/>
                        </a:rPr>
                        <a:t>Cd6+STD vs STD</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3.126</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0.006</a:t>
                      </a:r>
                      <a:endParaRPr lang="it-IT"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116144"/>
                  </a:ext>
                </a:extLst>
              </a:tr>
              <a:tr h="277343">
                <a:tc>
                  <a:txBody>
                    <a:bodyPr/>
                    <a:lstStyle/>
                    <a:p>
                      <a:pPr algn="ctr">
                        <a:spcAft>
                          <a:spcPts val="0"/>
                        </a:spcAft>
                      </a:pPr>
                      <a:r>
                        <a:rPr lang="en-GB" sz="900">
                          <a:effectLst/>
                        </a:rPr>
                        <a:t>Ca+Cd6 vs STD</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a:effectLst/>
                        </a:rPr>
                        <a:t>2.725</a:t>
                      </a:r>
                      <a:endParaRPr lang="it-IT"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28270" algn="ctr">
                        <a:lnSpc>
                          <a:spcPct val="105000"/>
                        </a:lnSpc>
                        <a:spcAft>
                          <a:spcPts val="0"/>
                        </a:spcAft>
                      </a:pPr>
                      <a:r>
                        <a:rPr lang="en-GB" sz="900" dirty="0">
                          <a:effectLst/>
                        </a:rPr>
                        <a:t>0.014</a:t>
                      </a:r>
                      <a:endParaRPr lang="it-IT"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16549923"/>
                  </a:ext>
                </a:extLst>
              </a:tr>
            </a:tbl>
          </a:graphicData>
        </a:graphic>
      </p:graphicFrame>
      <p:cxnSp>
        <p:nvCxnSpPr>
          <p:cNvPr id="14" name="Straight Arrow Connector 13"/>
          <p:cNvCxnSpPr/>
          <p:nvPr/>
        </p:nvCxnSpPr>
        <p:spPr>
          <a:xfrm>
            <a:off x="4355976" y="4437112"/>
            <a:ext cx="5760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160" y="5838363"/>
            <a:ext cx="3079689" cy="830997"/>
          </a:xfrm>
          <a:prstGeom prst="rect">
            <a:avLst/>
          </a:prstGeom>
          <a:noFill/>
        </p:spPr>
        <p:txBody>
          <a:bodyPr wrap="none" rtlCol="0">
            <a:spAutoFit/>
          </a:bodyPr>
          <a:lstStyle/>
          <a:p>
            <a:r>
              <a:rPr lang="en-GB" dirty="0"/>
              <a:t>Rutigliano et al.,2018</a:t>
            </a:r>
          </a:p>
          <a:p>
            <a:endParaRPr lang="it-IT" dirty="0"/>
          </a:p>
        </p:txBody>
      </p:sp>
      <p:sp>
        <p:nvSpPr>
          <p:cNvPr id="16" name="Rectangle 15"/>
          <p:cNvSpPr/>
          <p:nvPr/>
        </p:nvSpPr>
        <p:spPr>
          <a:xfrm>
            <a:off x="1073479" y="4072210"/>
            <a:ext cx="3002849" cy="5089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ctangle 16"/>
          <p:cNvSpPr/>
          <p:nvPr/>
        </p:nvSpPr>
        <p:spPr>
          <a:xfrm>
            <a:off x="1225879" y="4576266"/>
            <a:ext cx="3002849" cy="5089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ctangle 17"/>
          <p:cNvSpPr/>
          <p:nvPr/>
        </p:nvSpPr>
        <p:spPr>
          <a:xfrm>
            <a:off x="7668344" y="3861048"/>
            <a:ext cx="504057" cy="57606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TextBox 18"/>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157185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dirty="0" smtClean="0"/>
              <a:t>Found</a:t>
            </a:r>
            <a:r>
              <a:rPr lang="en-GB" dirty="0" smtClean="0"/>
              <a:t> </a:t>
            </a:r>
            <a:r>
              <a:rPr lang="en-GB" dirty="0" smtClean="0"/>
              <a:t>of </a:t>
            </a:r>
            <a:r>
              <a:rPr lang="en-GB" b="1" dirty="0" smtClean="0"/>
              <a:t>composition of features </a:t>
            </a:r>
            <a:r>
              <a:rPr lang="en-GB" dirty="0" smtClean="0"/>
              <a:t>that is able </a:t>
            </a:r>
            <a:r>
              <a:rPr lang="en-GB" dirty="0" smtClean="0"/>
              <a:t>to </a:t>
            </a:r>
            <a:r>
              <a:rPr lang="en-GB" dirty="0"/>
              <a:t>recognize </a:t>
            </a:r>
            <a:r>
              <a:rPr lang="en-GB" dirty="0" smtClean="0"/>
              <a:t>WAKE or NREM </a:t>
            </a:r>
            <a:r>
              <a:rPr lang="en-GB" dirty="0" smtClean="0"/>
              <a:t>states </a:t>
            </a:r>
            <a:r>
              <a:rPr lang="en-GB" dirty="0"/>
              <a:t>with very good discrimination performances </a:t>
            </a:r>
            <a:r>
              <a:rPr lang="en-GB" b="1" dirty="0"/>
              <a:t>using one single </a:t>
            </a:r>
            <a:r>
              <a:rPr lang="en-GB" b="1" dirty="0" err="1"/>
              <a:t>iEEG</a:t>
            </a:r>
            <a:r>
              <a:rPr lang="en-GB" b="1" dirty="0"/>
              <a:t> electrode</a:t>
            </a:r>
          </a:p>
          <a:p>
            <a:pPr algn="just"/>
            <a:endParaRPr lang="en-GB" dirty="0" smtClean="0"/>
          </a:p>
          <a:p>
            <a:pPr algn="just"/>
            <a:r>
              <a:rPr lang="en-GB" dirty="0" smtClean="0"/>
              <a:t>Evaluation of anatomical </a:t>
            </a:r>
            <a:r>
              <a:rPr lang="en-GB" dirty="0"/>
              <a:t>regions capable of </a:t>
            </a:r>
            <a:r>
              <a:rPr lang="en-GB" dirty="0" smtClean="0"/>
              <a:t>differentiating the two </a:t>
            </a:r>
            <a:r>
              <a:rPr lang="en-GB" dirty="0" smtClean="0"/>
              <a:t>conditions</a:t>
            </a:r>
          </a:p>
          <a:p>
            <a:pPr algn="just"/>
            <a:endParaRPr lang="en-GB" dirty="0" smtClean="0"/>
          </a:p>
          <a:p>
            <a:pPr algn="just"/>
            <a:endParaRPr lang="en-GB" dirty="0" smtClean="0"/>
          </a:p>
          <a:p>
            <a:endParaRPr lang="it-IT" dirty="0"/>
          </a:p>
        </p:txBody>
      </p:sp>
      <p:sp>
        <p:nvSpPr>
          <p:cNvPr id="4" name="Title 1"/>
          <p:cNvSpPr>
            <a:spLocks noGrp="1"/>
          </p:cNvSpPr>
          <p:nvPr>
            <p:ph type="title"/>
          </p:nvPr>
        </p:nvSpPr>
        <p:spPr/>
        <p:txBody>
          <a:bodyPr/>
          <a:lstStyle/>
          <a:p>
            <a:pPr algn="r"/>
            <a:r>
              <a:rPr lang="it-IT" dirty="0" smtClean="0"/>
              <a:t>Feature Extraction: Results</a:t>
            </a:r>
            <a:endParaRPr lang="it-IT" dirty="0"/>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30967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lstStyle/>
          <a:p>
            <a:pPr marL="0" indent="0" algn="just">
              <a:buNone/>
            </a:pPr>
            <a:endParaRPr lang="it-IT" sz="2900" dirty="0" smtClean="0"/>
          </a:p>
          <a:p>
            <a:pPr marL="0" indent="0" algn="just">
              <a:buNone/>
            </a:pPr>
            <a:r>
              <a:rPr lang="it-IT" sz="2900" dirty="0" smtClean="0"/>
              <a:t>Because of the iEEG </a:t>
            </a:r>
            <a:r>
              <a:rPr lang="it-IT" sz="2900" b="1" dirty="0" smtClean="0"/>
              <a:t>technique’s limitations</a:t>
            </a:r>
            <a:r>
              <a:rPr lang="it-IT" sz="2900" dirty="0" smtClean="0"/>
              <a:t>, the </a:t>
            </a:r>
            <a:r>
              <a:rPr lang="it-IT" sz="2900" b="1" dirty="0"/>
              <a:t>variability</a:t>
            </a:r>
            <a:r>
              <a:rPr lang="it-IT" sz="2900" dirty="0"/>
              <a:t> of the </a:t>
            </a:r>
            <a:r>
              <a:rPr lang="it-IT" sz="2900" dirty="0" smtClean="0"/>
              <a:t>results, </a:t>
            </a:r>
            <a:r>
              <a:rPr lang="it-IT" sz="2900" dirty="0"/>
              <a:t>that depends on the </a:t>
            </a:r>
            <a:r>
              <a:rPr lang="it-IT" sz="2900" i="1" dirty="0"/>
              <a:t>inter</a:t>
            </a:r>
            <a:r>
              <a:rPr lang="it-IT" sz="2900" dirty="0"/>
              <a:t>-patients variability and on the methods used (both </a:t>
            </a:r>
            <a:r>
              <a:rPr lang="it-IT" sz="2900" b="1" dirty="0"/>
              <a:t>re-reference and analysis</a:t>
            </a:r>
            <a:r>
              <a:rPr lang="it-IT" sz="2900" dirty="0"/>
              <a:t>), </a:t>
            </a:r>
            <a:r>
              <a:rPr lang="it-IT" sz="2900" dirty="0" smtClean="0"/>
              <a:t>a </a:t>
            </a:r>
            <a:r>
              <a:rPr lang="it-IT" sz="2900" dirty="0"/>
              <a:t>satisfying </a:t>
            </a:r>
            <a:r>
              <a:rPr lang="it-IT" sz="2900" b="1" dirty="0"/>
              <a:t>understanding</a:t>
            </a:r>
            <a:r>
              <a:rPr lang="it-IT" sz="2900" dirty="0"/>
              <a:t> of brain connectivity and the ability to </a:t>
            </a:r>
            <a:r>
              <a:rPr lang="it-IT" sz="2900" dirty="0" smtClean="0"/>
              <a:t>distinguish states </a:t>
            </a:r>
            <a:r>
              <a:rPr lang="it-IT" sz="2900" b="1" dirty="0" smtClean="0"/>
              <a:t>of consciousness </a:t>
            </a:r>
            <a:r>
              <a:rPr lang="it-IT" sz="2900" dirty="0" smtClean="0"/>
              <a:t>and unconsciousness </a:t>
            </a:r>
            <a:r>
              <a:rPr lang="it-IT" sz="2900" b="1" dirty="0" smtClean="0"/>
              <a:t>is </a:t>
            </a:r>
            <a:r>
              <a:rPr lang="it-IT" sz="2900" b="1" dirty="0" smtClean="0"/>
              <a:t>still </a:t>
            </a:r>
            <a:r>
              <a:rPr lang="it-IT" sz="2900" b="1" dirty="0" smtClean="0"/>
              <a:t>a work in progress.</a:t>
            </a:r>
            <a:endParaRPr lang="it-IT" sz="2900" dirty="0" smtClean="0"/>
          </a:p>
          <a:p>
            <a:pPr marL="0" indent="0" algn="just">
              <a:buNone/>
            </a:pPr>
            <a:endParaRPr lang="it-IT" sz="2900" dirty="0"/>
          </a:p>
          <a:p>
            <a:pPr marL="0" indent="0">
              <a:buNone/>
            </a:pPr>
            <a:endParaRPr lang="it-IT" dirty="0"/>
          </a:p>
        </p:txBody>
      </p:sp>
      <p:sp>
        <p:nvSpPr>
          <p:cNvPr id="5"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Conclusions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3604261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Conclusions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3" name="Content Placeholder 2"/>
          <p:cNvSpPr>
            <a:spLocks noGrp="1"/>
          </p:cNvSpPr>
          <p:nvPr>
            <p:ph idx="1"/>
          </p:nvPr>
        </p:nvSpPr>
        <p:spPr>
          <a:xfrm>
            <a:off x="457200" y="886418"/>
            <a:ext cx="8229600" cy="5184576"/>
          </a:xfrm>
        </p:spPr>
        <p:txBody>
          <a:bodyPr/>
          <a:lstStyle/>
          <a:p>
            <a:pPr marL="0" indent="0" algn="just">
              <a:buNone/>
              <a:defRPr/>
            </a:pPr>
            <a:endParaRPr lang="en-US" sz="2800" dirty="0" smtClean="0"/>
          </a:p>
          <a:p>
            <a:pPr marL="0" indent="0" algn="just">
              <a:buNone/>
              <a:defRPr/>
            </a:pPr>
            <a:endParaRPr lang="en-US" sz="2800" dirty="0"/>
          </a:p>
          <a:p>
            <a:pPr marL="0" indent="0" algn="ctr">
              <a:buNone/>
              <a:defRPr/>
            </a:pPr>
            <a:r>
              <a:rPr lang="en-US" sz="2900" dirty="0" smtClean="0"/>
              <a:t>This work </a:t>
            </a:r>
            <a:r>
              <a:rPr lang="en-US" sz="2900" dirty="0"/>
              <a:t>offers </a:t>
            </a:r>
            <a:r>
              <a:rPr lang="en-US" sz="2900" b="1" dirty="0"/>
              <a:t>a first </a:t>
            </a:r>
            <a:r>
              <a:rPr lang="en-US" sz="2900" b="1" dirty="0" smtClean="0"/>
              <a:t>experimental approach</a:t>
            </a:r>
            <a:r>
              <a:rPr lang="en-US" sz="2900" b="1" dirty="0" smtClean="0"/>
              <a:t> </a:t>
            </a:r>
            <a:r>
              <a:rPr lang="en-US" sz="2900" dirty="0"/>
              <a:t>toward</a:t>
            </a:r>
            <a:r>
              <a:rPr lang="en-US" sz="2900" b="1" dirty="0"/>
              <a:t> distinction and characterization </a:t>
            </a:r>
            <a:r>
              <a:rPr lang="en-US" sz="2900" dirty="0" smtClean="0"/>
              <a:t>of</a:t>
            </a:r>
            <a:r>
              <a:rPr lang="en-US" sz="2900" b="1" dirty="0" smtClean="0"/>
              <a:t> </a:t>
            </a:r>
            <a:r>
              <a:rPr lang="en-US" sz="2900" b="1" dirty="0" smtClean="0"/>
              <a:t>WAKE/NREM </a:t>
            </a:r>
            <a:r>
              <a:rPr lang="en-US" sz="2900" dirty="0" smtClean="0"/>
              <a:t>states</a:t>
            </a:r>
            <a:r>
              <a:rPr lang="en-US" sz="2900" b="1" dirty="0" smtClean="0"/>
              <a:t> </a:t>
            </a:r>
            <a:r>
              <a:rPr lang="en-US" sz="2900" dirty="0" smtClean="0"/>
              <a:t>using </a:t>
            </a:r>
            <a:r>
              <a:rPr lang="en-US" sz="2900" dirty="0"/>
              <a:t>a </a:t>
            </a:r>
            <a:r>
              <a:rPr lang="en-US" sz="2900" dirty="0" smtClean="0"/>
              <a:t>human </a:t>
            </a:r>
            <a:r>
              <a:rPr lang="en-US" sz="2900" dirty="0"/>
              <a:t>dataset that provides excellent spatial and temporal </a:t>
            </a:r>
            <a:r>
              <a:rPr lang="en-US" sz="2900" dirty="0" smtClean="0"/>
              <a:t>resolution</a:t>
            </a:r>
          </a:p>
          <a:p>
            <a:pPr marL="0" indent="0" algn="just">
              <a:buNone/>
            </a:pPr>
            <a:endParaRPr lang="en-US" sz="2800" dirty="0" smtClean="0"/>
          </a:p>
          <a:p>
            <a:pPr marL="0" indent="0" algn="just">
              <a:buNone/>
              <a:defRPr/>
            </a:pPr>
            <a:endParaRPr lang="en-US" sz="2800" dirty="0" smtClean="0"/>
          </a:p>
          <a:p>
            <a:pPr marL="0" indent="0" algn="just">
              <a:buNone/>
              <a:defRPr/>
            </a:pPr>
            <a:endParaRPr lang="it-IT" sz="2800" dirty="0" smtClean="0"/>
          </a:p>
          <a:p>
            <a:pPr marL="0" indent="0">
              <a:buFont typeface="Arial" charset="0"/>
              <a:buNone/>
              <a:defRPr/>
            </a:pPr>
            <a:endParaRPr lang="en-US" sz="2200" dirty="0"/>
          </a:p>
          <a:p>
            <a:pPr marL="0" indent="0">
              <a:buFont typeface="Arial" charset="0"/>
              <a:buNone/>
              <a:defRPr/>
            </a:pPr>
            <a:endParaRPr lang="en-US" sz="2200" dirty="0"/>
          </a:p>
          <a:p>
            <a:pPr algn="just">
              <a:buFont typeface="Arial" charset="0"/>
              <a:buChar char="•"/>
              <a:defRPr/>
            </a:pPr>
            <a:endParaRPr lang="it-IT" sz="2800" dirty="0"/>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Connectivity and Consciousness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3" name="Content Placeholder 2"/>
          <p:cNvSpPr>
            <a:spLocks noGrp="1"/>
          </p:cNvSpPr>
          <p:nvPr>
            <p:ph idx="1"/>
          </p:nvPr>
        </p:nvSpPr>
        <p:spPr>
          <a:xfrm>
            <a:off x="457200" y="1196752"/>
            <a:ext cx="8229600" cy="4896544"/>
          </a:xfrm>
        </p:spPr>
        <p:txBody>
          <a:bodyPr/>
          <a:lstStyle/>
          <a:p>
            <a:pPr marL="0" indent="0" algn="just">
              <a:buFont typeface="Arial" panose="020B0604020202020204" pitchFamily="34" charset="0"/>
              <a:buNone/>
              <a:defRPr/>
            </a:pPr>
            <a:r>
              <a:rPr lang="en-US" altLang="it-IT" sz="3000" dirty="0" smtClean="0">
                <a:ea typeface="ＭＳ Ｐゴシック" panose="020B0600070205080204" pitchFamily="34" charset="-128"/>
              </a:rPr>
              <a:t>Main aim </a:t>
            </a:r>
            <a:r>
              <a:rPr lang="en-US" altLang="it-IT" sz="3000" dirty="0">
                <a:ea typeface="ＭＳ Ｐゴシック" panose="020B0600070205080204" pitchFamily="34" charset="-128"/>
              </a:rPr>
              <a:t>of </a:t>
            </a:r>
            <a:r>
              <a:rPr lang="en-US" altLang="it-IT" sz="3000" dirty="0" smtClean="0">
                <a:ea typeface="ＭＳ Ｐゴシック" panose="020B0600070205080204" pitchFamily="34" charset="-128"/>
              </a:rPr>
              <a:t>the </a:t>
            </a:r>
            <a:r>
              <a:rPr lang="en-US" altLang="it-IT" sz="3000" dirty="0">
                <a:ea typeface="ＭＳ Ｐゴシック" panose="020B0600070205080204" pitchFamily="34" charset="-128"/>
              </a:rPr>
              <a:t>dissertation is to </a:t>
            </a:r>
            <a:r>
              <a:rPr lang="en-US" altLang="it-IT" sz="3000" dirty="0" smtClean="0">
                <a:ea typeface="ＭＳ Ｐゴシック" panose="020B0600070205080204" pitchFamily="34" charset="-128"/>
              </a:rPr>
              <a:t>understand the </a:t>
            </a:r>
            <a:r>
              <a:rPr lang="en-US" altLang="it-IT" sz="3000" dirty="0">
                <a:ea typeface="ＭＳ Ｐゴシック" panose="020B0600070205080204" pitchFamily="34" charset="-128"/>
              </a:rPr>
              <a:t>neural signatures of consciousness </a:t>
            </a:r>
            <a:r>
              <a:rPr lang="en-US" altLang="it-IT" sz="3000" dirty="0" smtClean="0">
                <a:ea typeface="ＭＳ Ｐゴシック" panose="020B0600070205080204" pitchFamily="34" charset="-128"/>
              </a:rPr>
              <a:t>investigating the connectome ( </a:t>
            </a:r>
            <a:r>
              <a:rPr lang="en-US" altLang="it-IT" sz="3000" b="1" dirty="0" smtClean="0">
                <a:ea typeface="ＭＳ Ｐゴシック" panose="020B0600070205080204" pitchFamily="34" charset="-128"/>
              </a:rPr>
              <a:t>functional connectivity</a:t>
            </a:r>
            <a:r>
              <a:rPr lang="en-US" altLang="it-IT" sz="3000" dirty="0" smtClean="0">
                <a:ea typeface="ＭＳ Ｐゴシック" panose="020B0600070205080204" pitchFamily="34" charset="-128"/>
              </a:rPr>
              <a:t>)</a:t>
            </a:r>
          </a:p>
          <a:p>
            <a:pPr marL="0" indent="0" algn="just">
              <a:buFont typeface="Arial" panose="020B0604020202020204" pitchFamily="34" charset="0"/>
              <a:buNone/>
              <a:defRPr/>
            </a:pPr>
            <a:endParaRPr lang="en-US" altLang="it-IT" sz="3000" dirty="0" smtClean="0">
              <a:ea typeface="ＭＳ Ｐゴシック" panose="020B0600070205080204" pitchFamily="34" charset="-128"/>
            </a:endParaRPr>
          </a:p>
          <a:p>
            <a:pPr marL="0" indent="0" algn="just">
              <a:buFont typeface="Arial" panose="020B0604020202020204" pitchFamily="34" charset="0"/>
              <a:buNone/>
              <a:defRPr/>
            </a:pPr>
            <a:r>
              <a:rPr lang="it-IT" sz="2800" dirty="0" smtClean="0"/>
              <a:t>Some connectivity models </a:t>
            </a:r>
            <a:r>
              <a:rPr lang="it-IT" sz="2800" b="1" dirty="0" smtClean="0"/>
              <a:t>from literature</a:t>
            </a:r>
            <a:r>
              <a:rPr lang="it-IT" sz="2800" dirty="0" smtClean="0"/>
              <a:t>:</a:t>
            </a:r>
          </a:p>
          <a:p>
            <a:pPr algn="just">
              <a:defRPr/>
            </a:pPr>
            <a:r>
              <a:rPr lang="it-IT" sz="2800" dirty="0"/>
              <a:t>Antony et al., 2013 -&gt; iEEG/</a:t>
            </a:r>
            <a:r>
              <a:rPr lang="en-US" altLang="it-IT" sz="2800" dirty="0" err="1">
                <a:ea typeface="ＭＳ Ｐゴシック" panose="020B0600070205080204" pitchFamily="34" charset="-128"/>
              </a:rPr>
              <a:t>epileptogenicity</a:t>
            </a:r>
            <a:endParaRPr lang="it-IT" sz="2800" dirty="0"/>
          </a:p>
          <a:p>
            <a:pPr algn="just">
              <a:defRPr/>
            </a:pPr>
            <a:r>
              <a:rPr lang="it-IT" sz="2800" dirty="0" smtClean="0"/>
              <a:t>Schrouff et al</a:t>
            </a:r>
            <a:r>
              <a:rPr lang="it-IT" sz="2800" dirty="0"/>
              <a:t>., 2011 -&gt;  </a:t>
            </a:r>
            <a:r>
              <a:rPr lang="it-IT" sz="2800" dirty="0" smtClean="0"/>
              <a:t>fMRI/consciousness</a:t>
            </a:r>
          </a:p>
          <a:p>
            <a:pPr algn="just">
              <a:defRPr/>
            </a:pPr>
            <a:r>
              <a:rPr lang="it-IT" sz="2800" dirty="0"/>
              <a:t>Matsumoto et al., 2004 -&gt;  EcoG/human language</a:t>
            </a:r>
          </a:p>
          <a:p>
            <a:pPr algn="just">
              <a:defRPr/>
            </a:pPr>
            <a:r>
              <a:rPr lang="it-IT" sz="2800" dirty="0" smtClean="0"/>
              <a:t>Brovelli et al., 2004 -&gt; monkey iEEG, fMRI/ behavioral studies</a:t>
            </a: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4525963"/>
          </a:xfrm>
        </p:spPr>
        <p:txBody>
          <a:bodyPr/>
          <a:lstStyle/>
          <a:p>
            <a:pPr marL="0" indent="0" algn="just">
              <a:buNone/>
            </a:pPr>
            <a:endParaRPr lang="it-IT" sz="2900" dirty="0" smtClean="0"/>
          </a:p>
          <a:p>
            <a:pPr marL="0" indent="0" algn="just">
              <a:buNone/>
            </a:pPr>
            <a:r>
              <a:rPr lang="it-IT" sz="2900" dirty="0" smtClean="0"/>
              <a:t>We proved the following</a:t>
            </a:r>
            <a:r>
              <a:rPr lang="it-IT" sz="2900" dirty="0" smtClean="0"/>
              <a:t> </a:t>
            </a:r>
            <a:r>
              <a:rPr lang="it-IT" sz="2900" dirty="0" smtClean="0"/>
              <a:t>combination </a:t>
            </a:r>
            <a:r>
              <a:rPr lang="it-IT" sz="2900" dirty="0"/>
              <a:t>of </a:t>
            </a:r>
            <a:r>
              <a:rPr lang="it-IT" sz="2900" b="1" dirty="0"/>
              <a:t>methods, analysis and statistics </a:t>
            </a:r>
            <a:r>
              <a:rPr lang="it-IT" sz="2900" b="1" dirty="0" smtClean="0"/>
              <a:t>to </a:t>
            </a:r>
            <a:r>
              <a:rPr lang="it-IT" sz="2900" b="1" dirty="0"/>
              <a:t>be valid and </a:t>
            </a:r>
            <a:r>
              <a:rPr lang="it-IT" sz="2900" b="1" dirty="0" smtClean="0"/>
              <a:t>useful</a:t>
            </a:r>
            <a:r>
              <a:rPr lang="it-IT" sz="2900" b="1" dirty="0"/>
              <a:t>:</a:t>
            </a:r>
            <a:endParaRPr lang="it-IT" sz="2900" b="1" dirty="0" smtClean="0"/>
          </a:p>
          <a:p>
            <a:pPr marL="0" indent="0" algn="just">
              <a:buNone/>
            </a:pPr>
            <a:endParaRPr lang="it-IT" sz="2900" b="1" dirty="0"/>
          </a:p>
          <a:p>
            <a:pPr algn="just"/>
            <a:r>
              <a:rPr lang="it-IT" sz="2900" dirty="0"/>
              <a:t>the downstate presence and the re-activation </a:t>
            </a:r>
            <a:r>
              <a:rPr lang="it-IT" sz="2900" dirty="0" err="1"/>
              <a:t>phenomenon</a:t>
            </a:r>
            <a:r>
              <a:rPr lang="it-IT" sz="2900" dirty="0"/>
              <a:t> </a:t>
            </a:r>
            <a:r>
              <a:rPr lang="it-IT" sz="2900" dirty="0" err="1" smtClean="0"/>
              <a:t>was</a:t>
            </a:r>
            <a:r>
              <a:rPr lang="it-IT" sz="2900" dirty="0" smtClean="0"/>
              <a:t> </a:t>
            </a:r>
            <a:r>
              <a:rPr lang="it-IT" sz="2900" dirty="0" err="1" smtClean="0"/>
              <a:t>revealed</a:t>
            </a:r>
            <a:r>
              <a:rPr lang="it-IT" sz="2900" dirty="0" smtClean="0"/>
              <a:t> </a:t>
            </a:r>
            <a:r>
              <a:rPr lang="it-IT" sz="2900" dirty="0"/>
              <a:t>by means of computational techniques (ADTF + ANOVA)</a:t>
            </a:r>
          </a:p>
          <a:p>
            <a:pPr algn="just"/>
            <a:r>
              <a:rPr lang="it-IT" sz="2900" dirty="0"/>
              <a:t>wavelet </a:t>
            </a:r>
            <a:r>
              <a:rPr lang="it-IT" sz="2900" dirty="0" smtClean="0"/>
              <a:t>coefficients </a:t>
            </a:r>
            <a:r>
              <a:rPr lang="it-IT" sz="2900" dirty="0"/>
              <a:t>are valid parameters able to differentiate the states</a:t>
            </a:r>
          </a:p>
          <a:p>
            <a:endParaRPr lang="it-IT" sz="2900" dirty="0"/>
          </a:p>
        </p:txBody>
      </p:sp>
      <p:sp>
        <p:nvSpPr>
          <p:cNvPr id="4"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Conclusions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Tree>
    <p:extLst>
      <p:ext uri="{BB962C8B-B14F-4D97-AF65-F5344CB8AC3E}">
        <p14:creationId xmlns:p14="http://schemas.microsoft.com/office/powerpoint/2010/main" val="46917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marL="0" indent="0" algn="just">
              <a:buNone/>
            </a:pPr>
            <a:r>
              <a:rPr lang="en-US" sz="2900" dirty="0" smtClean="0"/>
              <a:t>The DTF </a:t>
            </a:r>
            <a:r>
              <a:rPr lang="en-US" sz="2900" dirty="0" smtClean="0"/>
              <a:t>analysis,</a:t>
            </a:r>
            <a:r>
              <a:rPr lang="en-US" dirty="0"/>
              <a:t> </a:t>
            </a:r>
            <a:r>
              <a:rPr lang="en-US" sz="2900" dirty="0"/>
              <a:t>i</a:t>
            </a:r>
            <a:r>
              <a:rPr lang="en-US" sz="2900" dirty="0" smtClean="0"/>
              <a:t>nteresting </a:t>
            </a:r>
            <a:r>
              <a:rPr lang="en-US" sz="2900" dirty="0"/>
              <a:t>findings:</a:t>
            </a:r>
          </a:p>
          <a:p>
            <a:pPr algn="just"/>
            <a:endParaRPr lang="en-US" sz="2800" dirty="0" smtClean="0"/>
          </a:p>
          <a:p>
            <a:pPr algn="just"/>
            <a:r>
              <a:rPr lang="en-US" sz="2800" dirty="0" smtClean="0"/>
              <a:t>the </a:t>
            </a:r>
            <a:r>
              <a:rPr lang="en-US" sz="2800" dirty="0"/>
              <a:t>information flow swapped direction only in Delta: </a:t>
            </a:r>
            <a:r>
              <a:rPr lang="en-US" sz="2800" dirty="0" smtClean="0"/>
              <a:t>can this explain the </a:t>
            </a:r>
            <a:r>
              <a:rPr lang="en-US" sz="2800" b="1" dirty="0"/>
              <a:t>re-elaboration role </a:t>
            </a:r>
            <a:r>
              <a:rPr lang="en-US" sz="2800" dirty="0"/>
              <a:t>of brain during night</a:t>
            </a:r>
            <a:r>
              <a:rPr lang="en-US" sz="2800" b="1" dirty="0"/>
              <a:t> </a:t>
            </a:r>
            <a:r>
              <a:rPr lang="en-US" sz="2800" dirty="0" smtClean="0"/>
              <a:t>for memory consolidation?</a:t>
            </a:r>
            <a:endParaRPr lang="en-US" sz="2800" dirty="0"/>
          </a:p>
          <a:p>
            <a:pPr algn="just"/>
            <a:r>
              <a:rPr lang="en-US" sz="2800" b="1" dirty="0" smtClean="0"/>
              <a:t>higher </a:t>
            </a:r>
            <a:r>
              <a:rPr lang="en-US" sz="2800" b="1" dirty="0"/>
              <a:t>DTF values </a:t>
            </a:r>
            <a:r>
              <a:rPr lang="en-US" sz="2800" dirty="0"/>
              <a:t>are observable: </a:t>
            </a:r>
            <a:r>
              <a:rPr lang="en-US" sz="2800" dirty="0" err="1"/>
              <a:t>i</a:t>
            </a:r>
            <a:r>
              <a:rPr lang="en-US" sz="2800" dirty="0"/>
              <a:t>) in WAKE for DELTA frequencies and ii) in NREM for GAMMA frequencies (opposite then expected)</a:t>
            </a:r>
          </a:p>
          <a:p>
            <a:pPr algn="just"/>
            <a:r>
              <a:rPr lang="en-GB" sz="2900" b="1" dirty="0" smtClean="0"/>
              <a:t>re-referencing </a:t>
            </a:r>
            <a:r>
              <a:rPr lang="en-GB" sz="2900" b="1" dirty="0" smtClean="0"/>
              <a:t>style </a:t>
            </a:r>
            <a:r>
              <a:rPr lang="en-GB" sz="2900" dirty="0" smtClean="0"/>
              <a:t>produces different connectivity results: it deeply </a:t>
            </a:r>
            <a:r>
              <a:rPr lang="en-GB" sz="2900" b="1" dirty="0" smtClean="0"/>
              <a:t>influences</a:t>
            </a:r>
            <a:r>
              <a:rPr lang="en-GB" sz="2900" dirty="0" smtClean="0"/>
              <a:t> </a:t>
            </a:r>
            <a:r>
              <a:rPr lang="en-GB" sz="2900" b="1" dirty="0" smtClean="0"/>
              <a:t>any following analysis</a:t>
            </a:r>
            <a:endParaRPr lang="en-GB" sz="2900" dirty="0" smtClean="0"/>
          </a:p>
          <a:p>
            <a:pPr algn="just"/>
            <a:endParaRPr lang="it-IT" dirty="0"/>
          </a:p>
          <a:p>
            <a:endParaRPr lang="it-IT" dirty="0"/>
          </a:p>
        </p:txBody>
      </p:sp>
      <p:sp>
        <p:nvSpPr>
          <p:cNvPr id="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Conclusions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Tree>
    <p:extLst>
      <p:ext uri="{BB962C8B-B14F-4D97-AF65-F5344CB8AC3E}">
        <p14:creationId xmlns:p14="http://schemas.microsoft.com/office/powerpoint/2010/main" val="1724617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309"/>
            <a:ext cx="8229600" cy="4525963"/>
          </a:xfrm>
        </p:spPr>
        <p:txBody>
          <a:bodyPr/>
          <a:lstStyle/>
          <a:p>
            <a:pPr marL="0" indent="0" algn="just">
              <a:buNone/>
            </a:pPr>
            <a:r>
              <a:rPr lang="en-GB" sz="2900" dirty="0">
                <a:ea typeface="ＭＳ Ｐゴシック" pitchFamily="-105" charset="-128"/>
              </a:rPr>
              <a:t>ADTF/ANOVA </a:t>
            </a:r>
            <a:r>
              <a:rPr lang="en-GB" sz="2900" dirty="0" smtClean="0">
                <a:ea typeface="ＭＳ Ｐゴシック" pitchFamily="-105" charset="-128"/>
              </a:rPr>
              <a:t>analysis</a:t>
            </a:r>
            <a:r>
              <a:rPr lang="en-US" dirty="0"/>
              <a:t> </a:t>
            </a:r>
            <a:r>
              <a:rPr lang="en-US" dirty="0" smtClean="0"/>
              <a:t>interesting </a:t>
            </a:r>
            <a:r>
              <a:rPr lang="en-US" dirty="0"/>
              <a:t>findings:</a:t>
            </a:r>
            <a:r>
              <a:rPr lang="en-GB" sz="2900" dirty="0" smtClean="0">
                <a:ea typeface="ＭＳ Ｐゴシック" pitchFamily="-105" charset="-128"/>
              </a:rPr>
              <a:t>,:</a:t>
            </a:r>
            <a:endParaRPr lang="en-GB" sz="2900" dirty="0" smtClean="0">
              <a:ea typeface="ＭＳ Ｐゴシック" pitchFamily="-105" charset="-128"/>
            </a:endParaRPr>
          </a:p>
          <a:p>
            <a:pPr marL="0" indent="0" algn="just">
              <a:buNone/>
            </a:pPr>
            <a:endParaRPr lang="en-GB" sz="2900" dirty="0">
              <a:ea typeface="ＭＳ Ｐゴシック" pitchFamily="-105" charset="-128"/>
            </a:endParaRPr>
          </a:p>
          <a:p>
            <a:pPr algn="just"/>
            <a:r>
              <a:rPr lang="en-GB" sz="2900" b="1" dirty="0" smtClean="0">
                <a:ea typeface="ＭＳ Ｐゴシック" pitchFamily="-105" charset="-128"/>
              </a:rPr>
              <a:t>Confirmed the presence of re-activation </a:t>
            </a:r>
            <a:r>
              <a:rPr lang="en-GB" sz="2900" dirty="0" smtClean="0">
                <a:ea typeface="ＭＳ Ｐゴシック" pitchFamily="-105" charset="-128"/>
              </a:rPr>
              <a:t>effect only in WAKE and during </a:t>
            </a:r>
            <a:r>
              <a:rPr lang="en-GB" sz="2900" dirty="0">
                <a:ea typeface="ＭＳ Ｐゴシック" pitchFamily="-105" charset="-128"/>
              </a:rPr>
              <a:t>s</a:t>
            </a:r>
            <a:r>
              <a:rPr lang="en-GB" sz="2900" dirty="0" smtClean="0">
                <a:ea typeface="ＭＳ Ｐゴシック" pitchFamily="-105" charset="-128"/>
              </a:rPr>
              <a:t>low oscillations (DELTA)</a:t>
            </a:r>
          </a:p>
          <a:p>
            <a:pPr algn="just"/>
            <a:r>
              <a:rPr lang="en-GB" sz="2900" dirty="0" smtClean="0">
                <a:ea typeface="ＭＳ Ｐゴシック" pitchFamily="-105" charset="-128"/>
              </a:rPr>
              <a:t>Revealed </a:t>
            </a:r>
            <a:r>
              <a:rPr lang="en-GB" sz="2900" b="1" dirty="0" smtClean="0">
                <a:ea typeface="ＭＳ Ｐゴシック" pitchFamily="-105" charset="-128"/>
              </a:rPr>
              <a:t>interesting changes </a:t>
            </a:r>
            <a:r>
              <a:rPr lang="en-GB" sz="2900" dirty="0" smtClean="0">
                <a:ea typeface="ＭＳ Ｐゴシック" pitchFamily="-105" charset="-128"/>
              </a:rPr>
              <a:t>in </a:t>
            </a:r>
            <a:r>
              <a:rPr lang="en-GB" sz="2900" dirty="0">
                <a:ea typeface="ＭＳ Ｐゴシック" pitchFamily="-105" charset="-128"/>
              </a:rPr>
              <a:t>the </a:t>
            </a:r>
            <a:r>
              <a:rPr lang="en-GB" sz="2900" dirty="0" smtClean="0">
                <a:ea typeface="ＭＳ Ｐゴシック" pitchFamily="-105" charset="-128"/>
              </a:rPr>
              <a:t>network, </a:t>
            </a:r>
            <a:r>
              <a:rPr lang="en-GB" sz="2900" dirty="0">
                <a:ea typeface="ＭＳ Ｐゴシック" pitchFamily="-105" charset="-128"/>
              </a:rPr>
              <a:t>according to the </a:t>
            </a:r>
            <a:r>
              <a:rPr lang="en-GB" sz="2900" dirty="0" smtClean="0">
                <a:ea typeface="ＭＳ Ｐゴシック" pitchFamily="-105" charset="-128"/>
              </a:rPr>
              <a:t>downstate time, </a:t>
            </a:r>
            <a:r>
              <a:rPr lang="en-GB" sz="2900" b="1" dirty="0" smtClean="0">
                <a:ea typeface="ＭＳ Ｐゴシック" pitchFamily="-105" charset="-128"/>
              </a:rPr>
              <a:t>not only during Delta, </a:t>
            </a:r>
            <a:r>
              <a:rPr lang="en-GB" sz="2900" b="1" dirty="0">
                <a:ea typeface="ＭＳ Ｐゴシック" pitchFamily="-105" charset="-128"/>
              </a:rPr>
              <a:t>but also in </a:t>
            </a:r>
            <a:r>
              <a:rPr lang="en-GB" sz="2900" b="1" dirty="0" smtClean="0">
                <a:ea typeface="ＭＳ Ｐゴシック" pitchFamily="-105" charset="-128"/>
              </a:rPr>
              <a:t>Gamma frequency in both NREM and WAKE states.</a:t>
            </a:r>
            <a:endParaRPr lang="it-IT" sz="2900" b="1" dirty="0"/>
          </a:p>
        </p:txBody>
      </p:sp>
      <p:sp>
        <p:nvSpPr>
          <p:cNvPr id="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Conclusions</a:t>
            </a:r>
          </a:p>
        </p:txBody>
      </p:sp>
    </p:spTree>
    <p:extLst>
      <p:ext uri="{BB962C8B-B14F-4D97-AF65-F5344CB8AC3E}">
        <p14:creationId xmlns:p14="http://schemas.microsoft.com/office/powerpoint/2010/main" val="3453693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bwMode="auto">
          <a:xfrm>
            <a:off x="457200" y="2276475"/>
            <a:ext cx="8229600"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it-IT" altLang="it-IT" sz="3300" b="1" dirty="0" smtClean="0">
                <a:solidFill>
                  <a:srgbClr val="0070C0"/>
                </a:solidFill>
                <a:effectLst>
                  <a:outerShdw blurRad="38100" dist="38100" dir="2700000" algn="tl">
                    <a:srgbClr val="000000">
                      <a:alpha val="43137"/>
                    </a:srgbClr>
                  </a:outerShdw>
                </a:effectLst>
                <a:ea typeface="ＭＳ Ｐゴシック" panose="020B0600070205080204" pitchFamily="34" charset="-128"/>
              </a:rPr>
              <a:t>Thank you for </a:t>
            </a:r>
            <a:r>
              <a:rPr lang="it-IT" altLang="it-IT" sz="3300" b="1" dirty="0" smtClean="0">
                <a:solidFill>
                  <a:srgbClr val="0070C0"/>
                </a:solidFill>
                <a:effectLst>
                  <a:outerShdw blurRad="38100" dist="38100" dir="2700000" algn="tl">
                    <a:srgbClr val="000000">
                      <a:alpha val="43137"/>
                    </a:srgbClr>
                  </a:outerShdw>
                </a:effectLst>
                <a:ea typeface="ＭＳ Ｐゴシック" panose="020B0600070205080204" pitchFamily="34" charset="-128"/>
              </a:rPr>
              <a:t>the </a:t>
            </a:r>
            <a:r>
              <a:rPr lang="it-IT" altLang="it-IT" sz="3300" b="1" dirty="0" smtClean="0">
                <a:solidFill>
                  <a:srgbClr val="0070C0"/>
                </a:solidFill>
                <a:effectLst>
                  <a:outerShdw blurRad="38100" dist="38100" dir="2700000" algn="tl">
                    <a:srgbClr val="000000">
                      <a:alpha val="43137"/>
                    </a:srgbClr>
                  </a:outerShdw>
                </a:effectLst>
                <a:ea typeface="ＭＳ Ｐゴシック" panose="020B0600070205080204" pitchFamily="34" charset="-128"/>
              </a:rPr>
              <a:t>attention</a:t>
            </a:r>
          </a:p>
        </p:txBody>
      </p:sp>
      <p:sp>
        <p:nvSpPr>
          <p:cNvPr id="3" name="TextBox 2"/>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45138"/>
          </a:xfrm>
        </p:spPr>
        <p:txBody>
          <a:bodyPr/>
          <a:lstStyle/>
          <a:p>
            <a:pPr>
              <a:spcBef>
                <a:spcPts val="0"/>
              </a:spcBef>
              <a:buFont typeface="+mj-lt"/>
              <a:buAutoNum type="arabicPeriod"/>
              <a:defRPr/>
            </a:pPr>
            <a:r>
              <a:rPr lang="en-GB" sz="1400" dirty="0" smtClean="0"/>
              <a:t>A. R. Antony</a:t>
            </a:r>
            <a:r>
              <a:rPr lang="en-GB" sz="1400" dirty="0"/>
              <a:t>, A. </a:t>
            </a:r>
            <a:r>
              <a:rPr lang="en-GB" sz="1400" dirty="0" smtClean="0"/>
              <a:t>V. </a:t>
            </a:r>
            <a:r>
              <a:rPr lang="en-GB" sz="1400" dirty="0" err="1"/>
              <a:t>Alexopoulos</a:t>
            </a:r>
            <a:r>
              <a:rPr lang="en-GB" sz="1400" dirty="0"/>
              <a:t>, J. A. </a:t>
            </a:r>
            <a:r>
              <a:rPr lang="en-GB" sz="1400" dirty="0" smtClean="0"/>
              <a:t>Gonzalez-Martinez, J.C. Mosher, L. </a:t>
            </a:r>
            <a:r>
              <a:rPr lang="en-GB" sz="1400" dirty="0" err="1" smtClean="0"/>
              <a:t>Jehi</a:t>
            </a:r>
            <a:r>
              <a:rPr lang="en-GB" sz="1400" dirty="0" smtClean="0"/>
              <a:t>, </a:t>
            </a:r>
            <a:r>
              <a:rPr lang="en-GB" sz="1400" dirty="0"/>
              <a:t>R. C. Burgess, N. K. So, and R. F. Gala, “Functional Connectivity Estimated from Intracranial EEG Predicts Surgical Outcome in Intractable Temporal Lobe Epilepsy,” </a:t>
            </a:r>
            <a:r>
              <a:rPr lang="en-GB" sz="1400" i="1" dirty="0" err="1"/>
              <a:t>PLoS</a:t>
            </a:r>
            <a:r>
              <a:rPr lang="en-GB" sz="1400" i="1" dirty="0"/>
              <a:t> One</a:t>
            </a:r>
            <a:r>
              <a:rPr lang="en-GB" sz="1400" dirty="0"/>
              <a:t>, vol. 8, no. 10, pp. 1–7, 2013</a:t>
            </a:r>
            <a:r>
              <a:rPr lang="en-GB" sz="1400" dirty="0" smtClean="0"/>
              <a:t>.</a:t>
            </a:r>
          </a:p>
          <a:p>
            <a:pPr>
              <a:spcBef>
                <a:spcPts val="0"/>
              </a:spcBef>
              <a:buFont typeface="+mj-lt"/>
              <a:buAutoNum type="arabicPeriod"/>
              <a:defRPr/>
            </a:pPr>
            <a:r>
              <a:rPr lang="en-GB" sz="1400" dirty="0"/>
              <a:t>J. </a:t>
            </a:r>
            <a:r>
              <a:rPr lang="en-GB" sz="1400" dirty="0" err="1"/>
              <a:t>Schrouff</a:t>
            </a:r>
            <a:r>
              <a:rPr lang="en-GB" sz="1400" dirty="0"/>
              <a:t>, V. </a:t>
            </a:r>
            <a:r>
              <a:rPr lang="en-GB" sz="1400" dirty="0" err="1"/>
              <a:t>Perlbarg</a:t>
            </a:r>
            <a:r>
              <a:rPr lang="en-GB" sz="1400" dirty="0"/>
              <a:t>, M. </a:t>
            </a:r>
            <a:r>
              <a:rPr lang="en-GB" sz="1400" dirty="0" err="1"/>
              <a:t>Boly</a:t>
            </a:r>
            <a:r>
              <a:rPr lang="en-GB" sz="1400" dirty="0"/>
              <a:t>, G. </a:t>
            </a:r>
            <a:r>
              <a:rPr lang="en-GB" sz="1400" dirty="0" err="1"/>
              <a:t>Marrelec</a:t>
            </a:r>
            <a:r>
              <a:rPr lang="en-GB" sz="1400" dirty="0"/>
              <a:t>, P. </a:t>
            </a:r>
            <a:r>
              <a:rPr lang="en-GB" sz="1400" dirty="0" err="1"/>
              <a:t>Boveroux</a:t>
            </a:r>
            <a:r>
              <a:rPr lang="en-GB" sz="1400" dirty="0"/>
              <a:t>, A. </a:t>
            </a:r>
            <a:r>
              <a:rPr lang="en-GB" sz="1400" dirty="0" err="1"/>
              <a:t>Vanhaudenhuyse</a:t>
            </a:r>
            <a:r>
              <a:rPr lang="en-GB" sz="1400" dirty="0"/>
              <a:t>, M. A. Bruno, S. </a:t>
            </a:r>
            <a:r>
              <a:rPr lang="en-GB" sz="1400" dirty="0" err="1"/>
              <a:t>Laureys</a:t>
            </a:r>
            <a:r>
              <a:rPr lang="en-GB" sz="1400" dirty="0"/>
              <a:t>, C. Phillips, M. </a:t>
            </a:r>
            <a:r>
              <a:rPr lang="en-GB" sz="1400" dirty="0" err="1"/>
              <a:t>Pélégrini-Issac</a:t>
            </a:r>
            <a:r>
              <a:rPr lang="en-GB" sz="1400" dirty="0"/>
              <a:t>, P. </a:t>
            </a:r>
            <a:r>
              <a:rPr lang="en-GB" sz="1400" dirty="0" err="1"/>
              <a:t>Maquet</a:t>
            </a:r>
            <a:r>
              <a:rPr lang="en-GB" sz="1400" dirty="0"/>
              <a:t>, and H. </a:t>
            </a:r>
            <a:r>
              <a:rPr lang="en-GB" sz="1400" dirty="0" err="1"/>
              <a:t>Benali</a:t>
            </a:r>
            <a:r>
              <a:rPr lang="en-GB" sz="1400" dirty="0"/>
              <a:t>, “Brain functional integration decreases during </a:t>
            </a:r>
            <a:r>
              <a:rPr lang="en-GB" sz="1400" dirty="0" err="1"/>
              <a:t>propofol</a:t>
            </a:r>
            <a:r>
              <a:rPr lang="en-GB" sz="1400" dirty="0"/>
              <a:t>-induced loss of consciousness,” </a:t>
            </a:r>
            <a:r>
              <a:rPr lang="en-GB" sz="1400" i="1" dirty="0" err="1"/>
              <a:t>Neuroimage</a:t>
            </a:r>
            <a:r>
              <a:rPr lang="en-GB" sz="1400" dirty="0"/>
              <a:t>, vol. 57, no. 1, pp. 198–205, 2011</a:t>
            </a:r>
            <a:r>
              <a:rPr lang="en-GB" sz="1400" dirty="0" smtClean="0"/>
              <a:t>.</a:t>
            </a:r>
          </a:p>
          <a:p>
            <a:pPr>
              <a:spcBef>
                <a:spcPts val="0"/>
              </a:spcBef>
              <a:buFont typeface="+mj-lt"/>
              <a:buAutoNum type="arabicPeriod"/>
              <a:defRPr/>
            </a:pPr>
            <a:r>
              <a:rPr lang="en-GB" sz="1400" dirty="0"/>
              <a:t>R. Matsumoto, D. R. Nair, E. </a:t>
            </a:r>
            <a:r>
              <a:rPr lang="en-GB" sz="1400" dirty="0" err="1"/>
              <a:t>LaPresto</a:t>
            </a:r>
            <a:r>
              <a:rPr lang="en-GB" sz="1400" dirty="0"/>
              <a:t>, I. </a:t>
            </a:r>
            <a:r>
              <a:rPr lang="en-GB" sz="1400" dirty="0" err="1"/>
              <a:t>Najm</a:t>
            </a:r>
            <a:r>
              <a:rPr lang="en-GB" sz="1400" dirty="0"/>
              <a:t>, W. Bingaman, H. </a:t>
            </a:r>
            <a:r>
              <a:rPr lang="en-GB" sz="1400" dirty="0" err="1"/>
              <a:t>Shibasaki</a:t>
            </a:r>
            <a:r>
              <a:rPr lang="en-GB" sz="1400" dirty="0"/>
              <a:t>, and H. O. </a:t>
            </a:r>
            <a:r>
              <a:rPr lang="en-GB" sz="1400" dirty="0" err="1"/>
              <a:t>Lüders</a:t>
            </a:r>
            <a:r>
              <a:rPr lang="en-GB" sz="1400" dirty="0"/>
              <a:t>, “Functional connectivity in the human language system: A </a:t>
            </a:r>
            <a:r>
              <a:rPr lang="en-GB" sz="1400" dirty="0" err="1"/>
              <a:t>cortico</a:t>
            </a:r>
            <a:r>
              <a:rPr lang="en-GB" sz="1400" dirty="0"/>
              <a:t>-cortical evoked potential study,” </a:t>
            </a:r>
            <a:r>
              <a:rPr lang="en-GB" sz="1400" i="1" dirty="0"/>
              <a:t>Brain</a:t>
            </a:r>
            <a:r>
              <a:rPr lang="en-GB" sz="1400" dirty="0"/>
              <a:t>, vol. 127, no. 10, pp. 2316–2330, 2004</a:t>
            </a:r>
            <a:r>
              <a:rPr lang="en-GB" sz="1400" dirty="0" smtClean="0"/>
              <a:t>.</a:t>
            </a:r>
          </a:p>
          <a:p>
            <a:pPr>
              <a:spcBef>
                <a:spcPts val="0"/>
              </a:spcBef>
              <a:buFont typeface="+mj-lt"/>
              <a:buAutoNum type="arabicPeriod"/>
              <a:defRPr/>
            </a:pPr>
            <a:r>
              <a:rPr lang="en-GB" sz="1400" dirty="0"/>
              <a:t>A. </a:t>
            </a:r>
            <a:r>
              <a:rPr lang="en-GB" sz="1400" dirty="0" err="1"/>
              <a:t>Brovelli</a:t>
            </a:r>
            <a:r>
              <a:rPr lang="en-GB" sz="1400" dirty="0"/>
              <a:t>, M. Ding, A. </a:t>
            </a:r>
            <a:r>
              <a:rPr lang="en-GB" sz="1400" dirty="0" err="1"/>
              <a:t>Ledberg</a:t>
            </a:r>
            <a:r>
              <a:rPr lang="en-GB" sz="1400" dirty="0"/>
              <a:t>, Y. Chen, R. Nakamura, and S. L. </a:t>
            </a:r>
            <a:r>
              <a:rPr lang="en-GB" sz="1400" dirty="0" err="1"/>
              <a:t>Bressler</a:t>
            </a:r>
            <a:r>
              <a:rPr lang="en-GB" sz="1400" dirty="0"/>
              <a:t>, “Beta oscillations in a large-scale sensorimotor cortical network: directional influences revealed by Granger causality.,” in </a:t>
            </a:r>
            <a:r>
              <a:rPr lang="en-GB" sz="1400" i="1" dirty="0"/>
              <a:t>Proceedings of the National Academy of Sciences of the United States of America</a:t>
            </a:r>
            <a:r>
              <a:rPr lang="en-GB" sz="1400" dirty="0"/>
              <a:t>, 2004, vol. 101, no. 26, pp. 9849–9854</a:t>
            </a:r>
            <a:r>
              <a:rPr lang="en-GB" sz="1400" dirty="0" smtClean="0"/>
              <a:t>.</a:t>
            </a:r>
          </a:p>
          <a:p>
            <a:pPr>
              <a:spcBef>
                <a:spcPts val="0"/>
              </a:spcBef>
              <a:buFont typeface="+mj-lt"/>
              <a:buAutoNum type="arabicPeriod"/>
              <a:defRPr/>
            </a:pPr>
            <a:r>
              <a:rPr lang="en-GB" sz="1400" dirty="0"/>
              <a:t>M. </a:t>
            </a:r>
            <a:r>
              <a:rPr lang="en-GB" sz="1400" dirty="0" err="1"/>
              <a:t>Massimini</a:t>
            </a:r>
            <a:r>
              <a:rPr lang="en-GB" sz="1400" dirty="0"/>
              <a:t>, F. </a:t>
            </a:r>
            <a:r>
              <a:rPr lang="en-GB" sz="1400" dirty="0" err="1"/>
              <a:t>Ferrarelli</a:t>
            </a:r>
            <a:r>
              <a:rPr lang="en-GB" sz="1400" dirty="0"/>
              <a:t>, S. </a:t>
            </a:r>
            <a:r>
              <a:rPr lang="en-GB" sz="1400" dirty="0" err="1"/>
              <a:t>Sarasso</a:t>
            </a:r>
            <a:r>
              <a:rPr lang="en-GB" sz="1400" dirty="0"/>
              <a:t>, and G. </a:t>
            </a:r>
            <a:r>
              <a:rPr lang="en-GB" sz="1400" dirty="0" err="1"/>
              <a:t>Tononi</a:t>
            </a:r>
            <a:r>
              <a:rPr lang="en-GB" sz="1400" dirty="0"/>
              <a:t>, “Cortical mechanisms of loss of consciousness: Insight from TMS/EEG studies,” </a:t>
            </a:r>
            <a:r>
              <a:rPr lang="en-GB" sz="1400" i="1" dirty="0"/>
              <a:t>Arch. </a:t>
            </a:r>
            <a:r>
              <a:rPr lang="it-IT" sz="1400" i="1" dirty="0"/>
              <a:t>Ital. Biol.</a:t>
            </a:r>
            <a:r>
              <a:rPr lang="it-IT" sz="1400" dirty="0"/>
              <a:t>, vol. 150, no. 2–3, pp. 44–55, 2012</a:t>
            </a:r>
            <a:r>
              <a:rPr lang="it-IT" sz="1400" dirty="0" smtClean="0"/>
              <a:t>.</a:t>
            </a:r>
          </a:p>
          <a:p>
            <a:pPr>
              <a:spcBef>
                <a:spcPts val="0"/>
              </a:spcBef>
              <a:buFont typeface="+mj-lt"/>
              <a:buAutoNum type="arabicPeriod"/>
              <a:defRPr/>
            </a:pPr>
            <a:r>
              <a:rPr lang="it-IT" sz="1400" dirty="0"/>
              <a:t>A. Pigorini, S. Sarasso, P. Proserpio, C. Szymanski, G. Arnulfo, S. Casarotto, M. Fecchio, M. Rosanova, M. Mariotti, G. Lo Russo, M. J. Palva, L. Nobili, and M. Massimini, “Bistability breaks-off deterministic responses to intracortical stimulation during non-REM sleep,” </a:t>
            </a:r>
            <a:r>
              <a:rPr lang="it-IT" sz="1400" i="1" dirty="0"/>
              <a:t>Neuroimage</a:t>
            </a:r>
            <a:r>
              <a:rPr lang="it-IT" sz="1400" dirty="0"/>
              <a:t>, vol. 112, pp. 105–113, 2015.</a:t>
            </a:r>
          </a:p>
          <a:p>
            <a:pPr>
              <a:spcBef>
                <a:spcPts val="0"/>
              </a:spcBef>
              <a:buFont typeface="+mj-lt"/>
              <a:buAutoNum type="arabicPeriod"/>
              <a:defRPr/>
            </a:pPr>
            <a:r>
              <a:rPr lang="en-GB" sz="1400" dirty="0"/>
              <a:t>B. He, Y. Dai, L. </a:t>
            </a:r>
            <a:r>
              <a:rPr lang="en-GB" sz="1400" dirty="0" err="1"/>
              <a:t>Astolfi</a:t>
            </a:r>
            <a:r>
              <a:rPr lang="en-GB" sz="1400" dirty="0"/>
              <a:t>, F. </a:t>
            </a:r>
            <a:r>
              <a:rPr lang="en-GB" sz="1400" dirty="0" err="1"/>
              <a:t>Babiloni</a:t>
            </a:r>
            <a:r>
              <a:rPr lang="en-GB" sz="1400" dirty="0"/>
              <a:t>, H. Yuan, and L. Yang, “</a:t>
            </a:r>
            <a:r>
              <a:rPr lang="en-GB" sz="1400" dirty="0" err="1"/>
              <a:t>EConnectome</a:t>
            </a:r>
            <a:r>
              <a:rPr lang="en-GB" sz="1400" dirty="0"/>
              <a:t>: A MATLAB toolbox for mapping and imaging of brain functional connectivity,” </a:t>
            </a:r>
            <a:r>
              <a:rPr lang="en-GB" sz="1400" i="1" dirty="0"/>
              <a:t>J. </a:t>
            </a:r>
            <a:r>
              <a:rPr lang="en-GB" sz="1400" i="1" dirty="0" err="1"/>
              <a:t>Neurosci</a:t>
            </a:r>
            <a:r>
              <a:rPr lang="en-GB" sz="1400" i="1" dirty="0"/>
              <a:t>. Methods</a:t>
            </a:r>
            <a:r>
              <a:rPr lang="en-GB" sz="1400" dirty="0"/>
              <a:t>, vol. 195, no. 2, pp. 261–269, 2011.</a:t>
            </a:r>
            <a:endParaRPr lang="it-IT" sz="1400" dirty="0"/>
          </a:p>
          <a:p>
            <a:pPr>
              <a:spcBef>
                <a:spcPts val="0"/>
              </a:spcBef>
              <a:buFont typeface="+mj-lt"/>
              <a:buAutoNum type="arabicPeriod"/>
              <a:defRPr/>
            </a:pPr>
            <a:r>
              <a:rPr lang="en-GB" sz="1400" dirty="0"/>
              <a:t>G. Arnulfo, J. </a:t>
            </a:r>
            <a:r>
              <a:rPr lang="en-GB" sz="1400" dirty="0" err="1"/>
              <a:t>Hirvonen</a:t>
            </a:r>
            <a:r>
              <a:rPr lang="en-GB" sz="1400" dirty="0"/>
              <a:t>, L. Nobili, S. </a:t>
            </a:r>
            <a:r>
              <a:rPr lang="en-GB" sz="1400" dirty="0" err="1"/>
              <a:t>Palva</a:t>
            </a:r>
            <a:r>
              <a:rPr lang="en-GB" sz="1400" dirty="0"/>
              <a:t>, and J. M. </a:t>
            </a:r>
            <a:r>
              <a:rPr lang="en-GB" sz="1400" dirty="0" err="1"/>
              <a:t>Palva</a:t>
            </a:r>
            <a:r>
              <a:rPr lang="en-GB" sz="1400" dirty="0"/>
              <a:t>, “Phase and amplitude correlations in resting-state activity in human </a:t>
            </a:r>
            <a:r>
              <a:rPr lang="en-GB" sz="1400" dirty="0" err="1"/>
              <a:t>stereotactical</a:t>
            </a:r>
            <a:r>
              <a:rPr lang="en-GB" sz="1400" dirty="0"/>
              <a:t> EEG recordings,” </a:t>
            </a:r>
            <a:r>
              <a:rPr lang="en-GB" sz="1400" i="1" dirty="0" err="1"/>
              <a:t>Neuroimage</a:t>
            </a:r>
            <a:r>
              <a:rPr lang="en-GB" sz="1400" dirty="0"/>
              <a:t>, vol. 112, pp. 114–127, 2015</a:t>
            </a:r>
            <a:r>
              <a:rPr lang="en-GB" sz="1400" dirty="0" smtClean="0"/>
              <a:t>.</a:t>
            </a:r>
          </a:p>
          <a:p>
            <a:pPr>
              <a:spcBef>
                <a:spcPts val="0"/>
              </a:spcBef>
              <a:buFont typeface="+mj-lt"/>
              <a:buAutoNum type="arabicPeriod"/>
              <a:defRPr/>
            </a:pPr>
            <a:r>
              <a:rPr lang="en-GB" sz="1400" dirty="0"/>
              <a:t>T. Rutigliano, M. W. </a:t>
            </a:r>
            <a:r>
              <a:rPr lang="en-GB" sz="1400" dirty="0" err="1"/>
              <a:t>Rivolta</a:t>
            </a:r>
            <a:r>
              <a:rPr lang="en-GB" sz="1400" dirty="0"/>
              <a:t>, P. Rita, and S. Roberto, “Composition of Feature Extraction Methods Shows Interesting Performances in Discriminating Wakefulness and NREM Sleep,” </a:t>
            </a:r>
            <a:r>
              <a:rPr lang="en-GB" sz="1400" i="1" dirty="0"/>
              <a:t>IEEE Signal Process. Lett.</a:t>
            </a:r>
            <a:r>
              <a:rPr lang="en-GB" sz="1400" dirty="0"/>
              <a:t>, </a:t>
            </a:r>
            <a:r>
              <a:rPr lang="en-GB" sz="1400" dirty="0" err="1" smtClean="0"/>
              <a:t>vol</a:t>
            </a:r>
            <a:r>
              <a:rPr lang="en-GB" sz="1400" dirty="0" smtClean="0"/>
              <a:t> 25, pp 204-208, 2018.</a:t>
            </a:r>
            <a:endParaRPr lang="it-IT" sz="1400" dirty="0" smtClean="0"/>
          </a:p>
          <a:p>
            <a:pPr>
              <a:buFont typeface="Arial" charset="0"/>
              <a:buChar char="•"/>
              <a:defRPr/>
            </a:pPr>
            <a:endParaRPr lang="it-IT" sz="1600" dirty="0"/>
          </a:p>
          <a:p>
            <a:pPr>
              <a:buFont typeface="Arial" charset="0"/>
              <a:buChar char="•"/>
              <a:defRPr/>
            </a:pPr>
            <a:endParaRPr lang="it-IT" dirty="0"/>
          </a:p>
          <a:p>
            <a:pPr>
              <a:buFont typeface="Arial" charset="0"/>
              <a:buChar char="•"/>
              <a:defRPr/>
            </a:pPr>
            <a:endParaRPr lang="it-IT" sz="1200" dirty="0"/>
          </a:p>
        </p:txBody>
      </p:sp>
      <p:sp>
        <p:nvSpPr>
          <p:cNvPr id="64515"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smtClean="0">
                <a:latin typeface="Calibri" panose="020F0502020204030204" pitchFamily="34" charset="0"/>
              </a:rPr>
              <a:t>Cited references</a:t>
            </a:r>
            <a:r>
              <a:rPr lang="it-IT" altLang="it-IT" sz="4400" dirty="0">
                <a:latin typeface="Calibri" panose="020F0502020204030204" pitchFamily="34" charset="0"/>
              </a:rPr>
              <a:t/>
            </a:r>
            <a:br>
              <a:rPr lang="it-IT" altLang="it-IT" sz="4400" dirty="0">
                <a:latin typeface="Calibri" panose="020F0502020204030204" pitchFamily="34" charset="0"/>
              </a:rPr>
            </a:br>
            <a:endParaRPr lang="it-IT" altLang="it-IT" sz="4400" dirty="0">
              <a:latin typeface="Calibri" panose="020F0502020204030204" pitchFamily="34" charset="0"/>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1268760"/>
            <a:ext cx="8208912" cy="5040560"/>
          </a:xfrm>
          <a:prstGeom prst="rect">
            <a:avLst/>
          </a:prstGeom>
        </p:spPr>
        <p:txBody>
          <a:bodyPr/>
          <a:lstStyle/>
          <a:p>
            <a:pPr algn="just">
              <a:buFont typeface="+mj-lt"/>
              <a:buAutoNum type="arabicPeriod"/>
              <a:defRPr/>
            </a:pPr>
            <a:r>
              <a:rPr lang="it-IT" sz="1400" b="1" dirty="0" smtClean="0"/>
              <a:t>Teresa </a:t>
            </a:r>
            <a:r>
              <a:rPr lang="it-IT" sz="1400" b="1" dirty="0"/>
              <a:t>Rutigliano</a:t>
            </a:r>
            <a:r>
              <a:rPr lang="it-IT" sz="1400" dirty="0"/>
              <a:t>, Massimo Walter Rivolta, Rita Pizzi, Roberto Sassi. </a:t>
            </a:r>
            <a:r>
              <a:rPr lang="en-US" sz="1400" dirty="0"/>
              <a:t>Composition of Feature Extraction Methods Shows Interesting Performances in Discriminating Wakefulness and NREM Sleep.</a:t>
            </a:r>
            <a:r>
              <a:rPr lang="it-IT" sz="1400" dirty="0"/>
              <a:t> Signal Processing </a:t>
            </a:r>
            <a:r>
              <a:rPr lang="it-IT" sz="1400" dirty="0" smtClean="0"/>
              <a:t>Letter, Volume 25, 2018, Pages: 204-208</a:t>
            </a:r>
            <a:endParaRPr lang="en-US" sz="1400" dirty="0"/>
          </a:p>
          <a:p>
            <a:pPr algn="just">
              <a:spcBef>
                <a:spcPts val="0"/>
              </a:spcBef>
              <a:buFont typeface="+mj-lt"/>
              <a:buAutoNum type="arabicPeriod"/>
              <a:defRPr/>
            </a:pPr>
            <a:r>
              <a:rPr lang="it-IT" sz="1400" dirty="0" smtClean="0"/>
              <a:t>Rita </a:t>
            </a:r>
            <a:r>
              <a:rPr lang="it-IT" sz="1400" dirty="0"/>
              <a:t>Pizzi, </a:t>
            </a:r>
            <a:r>
              <a:rPr lang="it-IT" sz="1400" b="1" dirty="0"/>
              <a:t>Teresa Rutigliano</a:t>
            </a:r>
            <a:r>
              <a:rPr lang="it-IT" sz="1400" dirty="0"/>
              <a:t>, Marialessia Musumeci, Massimo Pregnolato. Using Granger Causality to Assess the Interaction between Brain Areas during Different Consciousness States. International Journal of Biology and Biomedical Engineering, ISSN: 1998-4510, Volume 10, 2016, Pages: 241-217.</a:t>
            </a:r>
          </a:p>
          <a:p>
            <a:pPr algn="just">
              <a:spcBef>
                <a:spcPts val="0"/>
              </a:spcBef>
              <a:buFont typeface="+mj-lt"/>
              <a:buAutoNum type="arabicPeriod"/>
              <a:defRPr/>
            </a:pPr>
            <a:r>
              <a:rPr lang="it-IT" sz="1400" dirty="0"/>
              <a:t>Francesco Broccolo, Chiara Tassan Din, Maria Grazia Viganò, </a:t>
            </a:r>
            <a:r>
              <a:rPr lang="it-IT" sz="1400" b="1" dirty="0"/>
              <a:t>Teresa Rutigliano</a:t>
            </a:r>
            <a:r>
              <a:rPr lang="it-IT" sz="1400" dirty="0"/>
              <a:t>, Susanna Esposito, Paolo Lusso, Giuseppe Tambussi, Mauro S. Malnati. HHV-8 DNA Replication Correlates with the Clinical Status in AIDS-Related Kaposi’s Sarcoma. Journal of Clinical Virology, Volume 78, 2016, Pages: 47-52</a:t>
            </a:r>
          </a:p>
          <a:p>
            <a:pPr algn="just">
              <a:spcBef>
                <a:spcPts val="0"/>
              </a:spcBef>
              <a:buFont typeface="+mj-lt"/>
              <a:buAutoNum type="arabicPeriod"/>
              <a:defRPr/>
            </a:pPr>
            <a:r>
              <a:rPr lang="it-IT" sz="1400" dirty="0"/>
              <a:t>Rita Pizzi, </a:t>
            </a:r>
            <a:r>
              <a:rPr lang="it-IT" sz="1400" b="1" dirty="0"/>
              <a:t>Teresa Rutigliano</a:t>
            </a:r>
            <a:r>
              <a:rPr lang="it-IT" sz="1400" dirty="0"/>
              <a:t>, Alessio Ferrarotti, Massimo Pregnolato. A computational Simulation of the Interaction between Immune and Neuroendocrine Systems. International Journal of Biology and Biomedical Engineering, ISSN: 1998-4510, Volume 9, 2015, Pages: 48-55</a:t>
            </a:r>
          </a:p>
          <a:p>
            <a:pPr algn="just">
              <a:spcBef>
                <a:spcPts val="0"/>
              </a:spcBef>
              <a:buFont typeface="+mj-lt"/>
              <a:buAutoNum type="arabicPeriod"/>
              <a:defRPr/>
            </a:pPr>
            <a:r>
              <a:rPr lang="it-IT" sz="1400" dirty="0"/>
              <a:t>Rita Pizzi, </a:t>
            </a:r>
            <a:r>
              <a:rPr lang="it-IT" sz="1400" b="1" dirty="0"/>
              <a:t>Teresa Rutigliano</a:t>
            </a:r>
            <a:r>
              <a:rPr lang="it-IT" sz="1400" dirty="0"/>
              <a:t>, Alessio Ferrarotti, Massimo Pregnolato. Computational Study on the Binding Affinity Between Microtubules and Consciousness-Altering Substances. International Journal of Biology and Biomedical Engineering, ISSN: 1998-4510, Volume 9, 2015, Pages: </a:t>
            </a:r>
            <a:r>
              <a:rPr lang="it-IT" sz="1400" dirty="0" smtClean="0"/>
              <a:t>75-82</a:t>
            </a:r>
          </a:p>
          <a:p>
            <a:pPr algn="just">
              <a:spcBef>
                <a:spcPts val="0"/>
              </a:spcBef>
              <a:buFont typeface="+mj-lt"/>
              <a:buAutoNum type="arabicPeriod"/>
              <a:defRPr/>
            </a:pPr>
            <a:r>
              <a:rPr lang="it-IT" sz="1400" dirty="0"/>
              <a:t>Rita Pizzi, </a:t>
            </a:r>
            <a:r>
              <a:rPr lang="it-IT" sz="1400" b="1" dirty="0"/>
              <a:t>Teresa Rutigliano</a:t>
            </a:r>
            <a:r>
              <a:rPr lang="it-IT" sz="1400" dirty="0"/>
              <a:t>, Pietro Guadalupi, Massimo Pregnolato. Molecular Cooperation to Reinforce Immune Response during Carcinoma: A Structural Bioinformatics </a:t>
            </a:r>
            <a:r>
              <a:rPr lang="it-IT" sz="1400" dirty="0" smtClean="0"/>
              <a:t>Analysis. Proceedings of 8th </a:t>
            </a:r>
            <a:r>
              <a:rPr lang="it-IT" sz="1400" dirty="0"/>
              <a:t>Int. Conf. on Applied Mathematics, Simulation and Modeling, </a:t>
            </a:r>
            <a:r>
              <a:rPr lang="it-IT" sz="1400" dirty="0" smtClean="0"/>
              <a:t>Firenze, </a:t>
            </a:r>
            <a:r>
              <a:rPr lang="it-IT" sz="1400" dirty="0"/>
              <a:t>November </a:t>
            </a:r>
            <a:r>
              <a:rPr lang="it-IT" sz="1400" dirty="0" smtClean="0"/>
              <a:t>2014, Pages: 22-24</a:t>
            </a:r>
            <a:endParaRPr lang="it-IT" sz="1400" dirty="0"/>
          </a:p>
          <a:p>
            <a:pPr algn="just">
              <a:spcBef>
                <a:spcPts val="0"/>
              </a:spcBef>
              <a:buFont typeface="+mj-lt"/>
              <a:buAutoNum type="arabicPeriod"/>
              <a:defRPr/>
            </a:pPr>
            <a:r>
              <a:rPr lang="it-IT" sz="1400" dirty="0" smtClean="0"/>
              <a:t>Rita </a:t>
            </a:r>
            <a:r>
              <a:rPr lang="it-IT" sz="1400" dirty="0"/>
              <a:t>Pizzi, </a:t>
            </a:r>
            <a:r>
              <a:rPr lang="it-IT" sz="1400" b="1" dirty="0"/>
              <a:t>Teresa Rutigliano</a:t>
            </a:r>
            <a:r>
              <a:rPr lang="it-IT" sz="1400" dirty="0"/>
              <a:t>, Alessio Ferrarotti, Massimo Pregnolato. Computational Prediction of Binding Affinity between Psychotropic Drugs and Neural Cytoskeleton Elements. Proceedings of 8th Int. Conf. on Applied Mathematics, Simulation and Modeling, </a:t>
            </a:r>
            <a:r>
              <a:rPr lang="it-IT" sz="1400" dirty="0" smtClean="0"/>
              <a:t>Firenze, November 2014, Pages: 22-24</a:t>
            </a:r>
            <a:endParaRPr lang="it-IT" sz="1300" dirty="0"/>
          </a:p>
          <a:p>
            <a:pPr marL="0" indent="0">
              <a:spcBef>
                <a:spcPts val="0"/>
              </a:spcBef>
              <a:buFont typeface="Arial" charset="0"/>
              <a:buNone/>
              <a:defRPr/>
            </a:pPr>
            <a:endParaRPr lang="it-IT" dirty="0"/>
          </a:p>
          <a:p>
            <a:pPr marL="0" indent="0">
              <a:buFont typeface="Arial" charset="0"/>
              <a:buNone/>
              <a:defRPr/>
            </a:pPr>
            <a:endParaRPr lang="it-IT" dirty="0"/>
          </a:p>
          <a:p>
            <a:pPr marL="0" indent="0">
              <a:buFont typeface="Arial" charset="0"/>
              <a:buNone/>
              <a:defRPr/>
            </a:pPr>
            <a:endParaRPr lang="it-IT" dirty="0"/>
          </a:p>
        </p:txBody>
      </p:sp>
      <p:sp>
        <p:nvSpPr>
          <p:cNvPr id="4" name="TextBox 3"/>
          <p:cNvSpPr txBox="1"/>
          <p:nvPr/>
        </p:nvSpPr>
        <p:spPr>
          <a:xfrm>
            <a:off x="6761313"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
        <p:nvSpPr>
          <p:cNvPr id="5"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smtClean="0">
                <a:latin typeface="Calibri" panose="020F0502020204030204" pitchFamily="34" charset="0"/>
              </a:rPr>
              <a:t>Publications during Ph.D. program</a:t>
            </a:r>
            <a:endParaRPr lang="it-IT" altLang="it-IT" sz="4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it-IT" dirty="0" smtClean="0"/>
              <a:t>Posters in conferences</a:t>
            </a:r>
            <a:r>
              <a:rPr lang="it-IT" dirty="0"/>
              <a:t/>
            </a:r>
            <a:br>
              <a:rPr lang="it-IT" dirty="0"/>
            </a:br>
            <a:endParaRPr lang="it-IT" dirty="0"/>
          </a:p>
        </p:txBody>
      </p:sp>
      <p:sp>
        <p:nvSpPr>
          <p:cNvPr id="4" name="Content Placeholder 3"/>
          <p:cNvSpPr>
            <a:spLocks noGrp="1"/>
          </p:cNvSpPr>
          <p:nvPr>
            <p:ph idx="1"/>
          </p:nvPr>
        </p:nvSpPr>
        <p:spPr>
          <a:xfrm>
            <a:off x="457200" y="1268760"/>
            <a:ext cx="8229600" cy="4525963"/>
          </a:xfrm>
        </p:spPr>
        <p:txBody>
          <a:bodyPr/>
          <a:lstStyle/>
          <a:p>
            <a:pPr algn="just">
              <a:spcBef>
                <a:spcPts val="0"/>
              </a:spcBef>
              <a:buFont typeface="+mj-lt"/>
              <a:buAutoNum type="arabicPeriod"/>
              <a:defRPr/>
            </a:pPr>
            <a:endParaRPr lang="it-IT" sz="2200" dirty="0" smtClean="0"/>
          </a:p>
          <a:p>
            <a:pPr algn="just">
              <a:spcBef>
                <a:spcPts val="0"/>
              </a:spcBef>
              <a:buFont typeface="+mj-lt"/>
              <a:buAutoNum type="arabicPeriod"/>
              <a:defRPr/>
            </a:pPr>
            <a:r>
              <a:rPr lang="it-IT" sz="1400" dirty="0" smtClean="0"/>
              <a:t>Rita Pizzi, </a:t>
            </a:r>
            <a:r>
              <a:rPr lang="it-IT" sz="1400" b="1" dirty="0" smtClean="0"/>
              <a:t>Teresa Rutigliano</a:t>
            </a:r>
            <a:r>
              <a:rPr lang="it-IT" sz="1400" dirty="0" smtClean="0"/>
              <a:t>, Marialessia Musumeci. Mapping and Coding Functional Dynamics of Consciousness States. Poster Session. Neuronest: Primo Meeting Traslazionale del Gruppo di Ricerca Strategico in Neuroscienze de “La Statale”. Sala Napoleonica-Università degli Studi di Milano, Milano, Marzo, 2017</a:t>
            </a:r>
          </a:p>
          <a:p>
            <a:pPr algn="just">
              <a:spcBef>
                <a:spcPts val="0"/>
              </a:spcBef>
              <a:buFont typeface="+mj-lt"/>
              <a:buAutoNum type="arabicPeriod"/>
              <a:defRPr/>
            </a:pPr>
            <a:r>
              <a:rPr lang="it-IT" sz="1400" dirty="0" smtClean="0"/>
              <a:t>Rita Pizzi, </a:t>
            </a:r>
            <a:r>
              <a:rPr lang="it-IT" sz="1400" b="1" dirty="0" smtClean="0"/>
              <a:t>Teresa Rutigliano</a:t>
            </a:r>
            <a:r>
              <a:rPr lang="it-IT" sz="1400" dirty="0" smtClean="0"/>
              <a:t>, Marialessia Musumeci. Shaping a Set of Oriented Connections among Brain Areas by Comparison between Coherence and Granger Causality. Poster Session. 37th Annual International Conference of the IEEE Engineering in Medicine and Biology Society. MiCo - Milano Conference Center - Milan, Italy, August 25-29, 2015</a:t>
            </a:r>
          </a:p>
          <a:p>
            <a:endParaRPr lang="it-IT" dirty="0"/>
          </a:p>
        </p:txBody>
      </p:sp>
    </p:spTree>
    <p:extLst>
      <p:ext uri="{BB962C8B-B14F-4D97-AF65-F5344CB8AC3E}">
        <p14:creationId xmlns:p14="http://schemas.microsoft.com/office/powerpoint/2010/main" val="4081417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t-IT" dirty="0" smtClean="0"/>
              <a:t>Future works</a:t>
            </a:r>
            <a:endParaRPr lang="it-IT" dirty="0"/>
          </a:p>
        </p:txBody>
      </p:sp>
      <p:sp>
        <p:nvSpPr>
          <p:cNvPr id="3" name="Content Placeholder 2"/>
          <p:cNvSpPr>
            <a:spLocks noGrp="1"/>
          </p:cNvSpPr>
          <p:nvPr>
            <p:ph idx="1"/>
          </p:nvPr>
        </p:nvSpPr>
        <p:spPr>
          <a:xfrm>
            <a:off x="457200" y="1052736"/>
            <a:ext cx="8229600" cy="5112568"/>
          </a:xfrm>
        </p:spPr>
        <p:txBody>
          <a:bodyPr/>
          <a:lstStyle/>
          <a:p>
            <a:pPr algn="just">
              <a:spcBef>
                <a:spcPts val="572"/>
              </a:spcBef>
            </a:pPr>
            <a:r>
              <a:rPr lang="it-IT" sz="2800" b="1" dirty="0" smtClean="0"/>
              <a:t>Further investigaton</a:t>
            </a:r>
            <a:r>
              <a:rPr lang="it-IT" sz="2800" b="1" dirty="0" smtClean="0"/>
              <a:t> </a:t>
            </a:r>
            <a:r>
              <a:rPr lang="it-IT" sz="2800" b="1" dirty="0" smtClean="0"/>
              <a:t>on the temporal slices </a:t>
            </a:r>
            <a:r>
              <a:rPr lang="it-IT" sz="2800" dirty="0" smtClean="0"/>
              <a:t>used in ADTF analysis</a:t>
            </a:r>
          </a:p>
          <a:p>
            <a:pPr algn="just">
              <a:spcBef>
                <a:spcPts val="572"/>
              </a:spcBef>
            </a:pPr>
            <a:r>
              <a:rPr lang="it-IT" sz="2800" b="1" dirty="0" smtClean="0"/>
              <a:t>Enhance data robustness</a:t>
            </a:r>
            <a:r>
              <a:rPr lang="it-IT" sz="2800" dirty="0" smtClean="0"/>
              <a:t>: increasing the number of i) subjects and ii) channels</a:t>
            </a:r>
          </a:p>
          <a:p>
            <a:pPr algn="just">
              <a:spcBef>
                <a:spcPts val="572"/>
              </a:spcBef>
            </a:pPr>
            <a:r>
              <a:rPr lang="it-IT" sz="2800" dirty="0" smtClean="0"/>
              <a:t>Play with other </a:t>
            </a:r>
            <a:r>
              <a:rPr lang="it-IT" sz="2800" b="1" dirty="0" smtClean="0"/>
              <a:t>conditions</a:t>
            </a:r>
            <a:r>
              <a:rPr lang="it-IT" sz="2800" dirty="0" smtClean="0"/>
              <a:t> (time series </a:t>
            </a:r>
            <a:r>
              <a:rPr lang="it-IT" sz="2800" dirty="0" smtClean="0"/>
              <a:t>lenght</a:t>
            </a:r>
            <a:r>
              <a:rPr lang="it-IT" sz="2800" dirty="0" smtClean="0"/>
              <a:t>, frequency ranges..)</a:t>
            </a:r>
          </a:p>
          <a:p>
            <a:pPr algn="just">
              <a:spcBef>
                <a:spcPts val="572"/>
              </a:spcBef>
            </a:pPr>
            <a:r>
              <a:rPr lang="it-IT" sz="2800" b="1" dirty="0" smtClean="0"/>
              <a:t>D</a:t>
            </a:r>
            <a:r>
              <a:rPr lang="it-IT" sz="2800" b="1" dirty="0" smtClean="0"/>
              <a:t>etect </a:t>
            </a:r>
            <a:r>
              <a:rPr lang="it-IT" sz="2800" b="1" dirty="0" smtClean="0"/>
              <a:t>the down state point </a:t>
            </a:r>
            <a:r>
              <a:rPr lang="it-IT" sz="2800" dirty="0" smtClean="0"/>
              <a:t>by means of computational techniques (e.g. feature extraction)</a:t>
            </a:r>
          </a:p>
          <a:p>
            <a:pPr algn="just">
              <a:spcBef>
                <a:spcPts val="572"/>
              </a:spcBef>
            </a:pPr>
            <a:r>
              <a:rPr lang="it-IT" sz="2800" b="1" u="sng" dirty="0" smtClean="0"/>
              <a:t>Confirm</a:t>
            </a:r>
            <a:r>
              <a:rPr lang="it-IT" sz="2800" u="sng" dirty="0" smtClean="0"/>
              <a:t> the presence of the re-activaton and downstate </a:t>
            </a:r>
            <a:r>
              <a:rPr lang="it-IT" sz="2800" b="1" u="sng" dirty="0" smtClean="0"/>
              <a:t>phenomena also in the case of other re-refencing syles</a:t>
            </a:r>
            <a:r>
              <a:rPr lang="it-IT" sz="2800" u="sng" dirty="0" smtClean="0"/>
              <a:t> (e.g. CW) </a:t>
            </a:r>
            <a:endParaRPr lang="it-IT" sz="2800" u="sng" dirty="0"/>
          </a:p>
          <a:p>
            <a:pPr marL="0" indent="0" algn="just">
              <a:spcBef>
                <a:spcPts val="572"/>
              </a:spcBef>
              <a:buNone/>
            </a:pPr>
            <a:endParaRPr lang="it-IT" sz="2800" dirty="0" smtClean="0"/>
          </a:p>
        </p:txBody>
      </p:sp>
      <p:sp>
        <p:nvSpPr>
          <p:cNvPr id="4" name="TextBox 3"/>
          <p:cNvSpPr txBox="1"/>
          <p:nvPr/>
        </p:nvSpPr>
        <p:spPr>
          <a:xfrm>
            <a:off x="7049345"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713775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Tools</a:t>
            </a:r>
          </a:p>
        </p:txBody>
      </p:sp>
      <p:graphicFrame>
        <p:nvGraphicFramePr>
          <p:cNvPr id="3" name="Table 2"/>
          <p:cNvGraphicFramePr>
            <a:graphicFrameLocks noGrp="1"/>
          </p:cNvGraphicFramePr>
          <p:nvPr>
            <p:extLst>
              <p:ext uri="{D42A27DB-BD31-4B8C-83A1-F6EECF244321}">
                <p14:modId xmlns:p14="http://schemas.microsoft.com/office/powerpoint/2010/main" val="2100414535"/>
              </p:ext>
            </p:extLst>
          </p:nvPr>
        </p:nvGraphicFramePr>
        <p:xfrm>
          <a:off x="457200" y="1052736"/>
          <a:ext cx="8435280" cy="5066561"/>
        </p:xfrm>
        <a:graphic>
          <a:graphicData uri="http://schemas.openxmlformats.org/drawingml/2006/table">
            <a:tbl>
              <a:tblPr firstRow="1" bandRow="1">
                <a:tableStyleId>{5C22544A-7EE6-4342-B048-85BDC9FD1C3A}</a:tableStyleId>
              </a:tblPr>
              <a:tblGrid>
                <a:gridCol w="3391505">
                  <a:extLst>
                    <a:ext uri="{9D8B030D-6E8A-4147-A177-3AD203B41FA5}">
                      <a16:colId xmlns:a16="http://schemas.microsoft.com/office/drawing/2014/main" val="21850938"/>
                    </a:ext>
                  </a:extLst>
                </a:gridCol>
                <a:gridCol w="5043775">
                  <a:extLst>
                    <a:ext uri="{9D8B030D-6E8A-4147-A177-3AD203B41FA5}">
                      <a16:colId xmlns:a16="http://schemas.microsoft.com/office/drawing/2014/main" val="2063757060"/>
                    </a:ext>
                  </a:extLst>
                </a:gridCol>
              </a:tblGrid>
              <a:tr h="7976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200" dirty="0" smtClean="0"/>
                        <a:t>Type</a:t>
                      </a:r>
                      <a:r>
                        <a:rPr lang="it-IT" sz="2200" baseline="0" dirty="0" smtClean="0"/>
                        <a:t> of Analysis</a:t>
                      </a:r>
                      <a:endParaRPr lang="it-IT" sz="2200" dirty="0" smtClean="0"/>
                    </a:p>
                    <a:p>
                      <a:pPr algn="l"/>
                      <a:endParaRPr lang="it-IT" sz="2200" dirty="0"/>
                    </a:p>
                  </a:txBody>
                  <a:tcPr/>
                </a:tc>
                <a:tc>
                  <a:txBody>
                    <a:bodyPr/>
                    <a:lstStyle/>
                    <a:p>
                      <a:pPr algn="l"/>
                      <a:r>
                        <a:rPr lang="it-IT" sz="2200" dirty="0" smtClean="0"/>
                        <a:t>Tools</a:t>
                      </a:r>
                      <a:endParaRPr lang="it-IT" sz="2200" dirty="0"/>
                    </a:p>
                  </a:txBody>
                  <a:tcPr/>
                </a:tc>
                <a:extLst>
                  <a:ext uri="{0D108BD9-81ED-4DB2-BD59-A6C34878D82A}">
                    <a16:rowId xmlns:a16="http://schemas.microsoft.com/office/drawing/2014/main" val="4059762601"/>
                  </a:ext>
                </a:extLst>
              </a:tr>
              <a:tr h="25316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200" kern="1200" dirty="0" smtClean="0">
                          <a:solidFill>
                            <a:schemeClr val="dk1"/>
                          </a:solidFill>
                          <a:latin typeface="+mn-lt"/>
                          <a:ea typeface="+mn-ea"/>
                          <a:cs typeface="+mn-cs"/>
                        </a:rPr>
                        <a:t>Connectivity</a:t>
                      </a:r>
                    </a:p>
                    <a:p>
                      <a:pPr marL="0" algn="l" defTabSz="457200" rtl="0" eaLnBrk="1" latinLnBrk="0" hangingPunct="1"/>
                      <a:endParaRPr lang="it-IT" sz="220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l" defTabSz="457200" rtl="0" eaLnBrk="1" latinLnBrk="0" hangingPunct="1"/>
                      <a:r>
                        <a:rPr lang="it-IT" sz="2200" kern="1200" dirty="0" smtClean="0">
                          <a:solidFill>
                            <a:schemeClr val="dk1"/>
                          </a:solidFill>
                          <a:latin typeface="+mn-lt"/>
                          <a:ea typeface="+mn-ea"/>
                          <a:cs typeface="+mn-cs"/>
                        </a:rPr>
                        <a:t>Data extraction and Preprocessing:</a:t>
                      </a:r>
                    </a:p>
                    <a:p>
                      <a:pPr marL="0" algn="r" defTabSz="457200" rtl="0" eaLnBrk="1" latinLnBrk="0" hangingPunct="1"/>
                      <a:r>
                        <a:rPr lang="it-IT" sz="2200" b="1" kern="1200" dirty="0" smtClean="0">
                          <a:solidFill>
                            <a:schemeClr val="dk1"/>
                          </a:solidFill>
                          <a:latin typeface="+mn-lt"/>
                          <a:ea typeface="+mn-ea"/>
                          <a:cs typeface="+mn-cs"/>
                        </a:rPr>
                        <a:t>Ad hoc Matlab script</a:t>
                      </a:r>
                    </a:p>
                    <a:p>
                      <a:pPr marL="0" algn="l" defTabSz="457200" rtl="0" eaLnBrk="1" latinLnBrk="0" hangingPunct="1"/>
                      <a:r>
                        <a:rPr lang="it-IT" sz="2200" kern="1200" dirty="0" smtClean="0">
                          <a:solidFill>
                            <a:schemeClr val="dk1"/>
                          </a:solidFill>
                          <a:latin typeface="+mn-lt"/>
                          <a:ea typeface="+mn-ea"/>
                          <a:cs typeface="+mn-cs"/>
                        </a:rPr>
                        <a:t>DTF/ADTF values calculation: </a:t>
                      </a:r>
                    </a:p>
                    <a:p>
                      <a:pPr marL="0" algn="r" defTabSz="457200" rtl="0" eaLnBrk="1" latinLnBrk="0" hangingPunct="1"/>
                      <a:r>
                        <a:rPr lang="it-IT" sz="2200" b="1" kern="1200" dirty="0" smtClean="0">
                          <a:solidFill>
                            <a:schemeClr val="dk1"/>
                          </a:solidFill>
                          <a:latin typeface="+mn-lt"/>
                          <a:ea typeface="+mn-ea"/>
                          <a:cs typeface="+mn-cs"/>
                        </a:rPr>
                        <a:t>eConnectome</a:t>
                      </a:r>
                      <a:r>
                        <a:rPr lang="it-IT" sz="2200" b="1" kern="1200" baseline="0" dirty="0" smtClean="0">
                          <a:solidFill>
                            <a:schemeClr val="dk1"/>
                          </a:solidFill>
                          <a:latin typeface="+mn-lt"/>
                          <a:ea typeface="+mn-ea"/>
                          <a:cs typeface="+mn-cs"/>
                        </a:rPr>
                        <a:t> toolbox</a:t>
                      </a:r>
                    </a:p>
                    <a:p>
                      <a:pPr marL="0" algn="r" defTabSz="457200" rtl="0" eaLnBrk="1" latinLnBrk="0" hangingPunct="1"/>
                      <a:r>
                        <a:rPr lang="it-IT" sz="2200" b="0" kern="1200" baseline="0" dirty="0" smtClean="0">
                          <a:solidFill>
                            <a:schemeClr val="dk1"/>
                          </a:solidFill>
                          <a:latin typeface="+mn-lt"/>
                          <a:ea typeface="+mn-ea"/>
                          <a:cs typeface="+mn-cs"/>
                        </a:rPr>
                        <a:t>He et al, 2011</a:t>
                      </a:r>
                    </a:p>
                    <a:p>
                      <a:pPr marL="0" algn="l" defTabSz="457200" rtl="0" eaLnBrk="1" latinLnBrk="0" hangingPunct="1"/>
                      <a:r>
                        <a:rPr lang="it-IT" sz="2200" kern="1200" baseline="0" dirty="0" smtClean="0">
                          <a:solidFill>
                            <a:schemeClr val="dk1"/>
                          </a:solidFill>
                          <a:latin typeface="+mn-lt"/>
                          <a:ea typeface="+mn-ea"/>
                          <a:cs typeface="+mn-cs"/>
                        </a:rPr>
                        <a:t>Visualization, analysis, statistics: </a:t>
                      </a:r>
                    </a:p>
                    <a:p>
                      <a:pPr marL="0" algn="r" defTabSz="457200" rtl="0" eaLnBrk="1" latinLnBrk="0" hangingPunct="1"/>
                      <a:r>
                        <a:rPr lang="it-IT" sz="2200" b="1" kern="1200" baseline="0" dirty="0" smtClean="0">
                          <a:solidFill>
                            <a:schemeClr val="dk1"/>
                          </a:solidFill>
                          <a:latin typeface="+mn-lt"/>
                          <a:ea typeface="+mn-ea"/>
                          <a:cs typeface="+mn-cs"/>
                        </a:rPr>
                        <a:t>Ad hoc Matlab script</a:t>
                      </a:r>
                    </a:p>
                    <a:p>
                      <a:pPr marL="0" algn="l" defTabSz="457200" rtl="0" eaLnBrk="1" latinLnBrk="0" hangingPunct="1"/>
                      <a:endParaRPr lang="it-IT" sz="2200" kern="1200" dirty="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3862977646"/>
                  </a:ext>
                </a:extLst>
              </a:tr>
              <a:tr h="14952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200" dirty="0" smtClean="0"/>
                        <a:t>Feature </a:t>
                      </a:r>
                      <a:r>
                        <a:rPr lang="it-IT" sz="2200" dirty="0" smtClean="0"/>
                        <a:t>Extraction </a:t>
                      </a:r>
                      <a:r>
                        <a:rPr lang="it-IT" sz="2200" dirty="0" smtClean="0"/>
                        <a:t>(FE) </a:t>
                      </a:r>
                    </a:p>
                    <a:p>
                      <a:pPr algn="l"/>
                      <a:endParaRPr lang="it-IT" sz="2200" dirty="0"/>
                    </a:p>
                  </a:txBody>
                  <a:tcPr/>
                </a:tc>
                <a:tc>
                  <a:txBody>
                    <a:bodyPr/>
                    <a:lstStyle/>
                    <a:p>
                      <a:pPr algn="l"/>
                      <a:r>
                        <a:rPr lang="it-IT" sz="2200" dirty="0" smtClean="0"/>
                        <a:t>Std</a:t>
                      </a:r>
                      <a:r>
                        <a:rPr lang="it-IT" sz="2200" baseline="0" dirty="0" smtClean="0"/>
                        <a:t> and </a:t>
                      </a:r>
                      <a:r>
                        <a:rPr lang="it-IT" sz="2200" dirty="0" smtClean="0"/>
                        <a:t>Wavelet</a:t>
                      </a:r>
                      <a:r>
                        <a:rPr lang="it-IT" sz="2200" baseline="0" dirty="0" smtClean="0"/>
                        <a:t> analysis:</a:t>
                      </a:r>
                    </a:p>
                    <a:p>
                      <a:pPr marL="0" marR="0" indent="0" algn="r" defTabSz="457200" rtl="0" eaLnBrk="1" fontAlgn="auto" latinLnBrk="0" hangingPunct="1">
                        <a:lnSpc>
                          <a:spcPct val="100000"/>
                        </a:lnSpc>
                        <a:spcBef>
                          <a:spcPts val="0"/>
                        </a:spcBef>
                        <a:spcAft>
                          <a:spcPts val="0"/>
                        </a:spcAft>
                        <a:buClrTx/>
                        <a:buSzTx/>
                        <a:buFontTx/>
                        <a:buNone/>
                        <a:tabLst/>
                        <a:defRPr/>
                      </a:pPr>
                      <a:r>
                        <a:rPr lang="it-IT" sz="2200" b="1" kern="1200" baseline="0" dirty="0" smtClean="0">
                          <a:solidFill>
                            <a:schemeClr val="dk1"/>
                          </a:solidFill>
                          <a:latin typeface="+mn-lt"/>
                          <a:ea typeface="+mn-ea"/>
                          <a:cs typeface="+mn-cs"/>
                        </a:rPr>
                        <a:t>Ad hoc Matlab script</a:t>
                      </a:r>
                    </a:p>
                    <a:p>
                      <a:pPr algn="l"/>
                      <a:r>
                        <a:rPr lang="it-IT" sz="2200" baseline="0" dirty="0" smtClean="0"/>
                        <a:t>Neural network classification: </a:t>
                      </a:r>
                    </a:p>
                    <a:p>
                      <a:pPr algn="r"/>
                      <a:r>
                        <a:rPr lang="it-IT" sz="2200" b="1" baseline="0" dirty="0" smtClean="0"/>
                        <a:t>NN pattern recogniton Matlab’s tool</a:t>
                      </a:r>
                      <a:endParaRPr lang="it-IT" sz="2200" b="1" dirty="0"/>
                    </a:p>
                  </a:txBody>
                  <a:tcPr/>
                </a:tc>
                <a:extLst>
                  <a:ext uri="{0D108BD9-81ED-4DB2-BD59-A6C34878D82A}">
                    <a16:rowId xmlns:a16="http://schemas.microsoft.com/office/drawing/2014/main" val="524051824"/>
                  </a:ext>
                </a:extLst>
              </a:tr>
            </a:tbl>
          </a:graphicData>
        </a:graphic>
      </p:graphicFrame>
      <p:sp>
        <p:nvSpPr>
          <p:cNvPr id="4" name="TextBox 3"/>
          <p:cNvSpPr txBox="1"/>
          <p:nvPr/>
        </p:nvSpPr>
        <p:spPr>
          <a:xfrm>
            <a:off x="7337377"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600395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a:latin typeface="Calibri" panose="020F0502020204030204" pitchFamily="34" charset="0"/>
              </a:rPr>
              <a:t>L</a:t>
            </a:r>
            <a:r>
              <a:rPr lang="it-IT" altLang="it-IT" sz="4400" dirty="0" smtClean="0">
                <a:latin typeface="Calibri" panose="020F0502020204030204" pitchFamily="34" charset="0"/>
              </a:rPr>
              <a:t>imitations</a:t>
            </a:r>
            <a:endParaRPr lang="it-IT" altLang="it-IT" sz="4400" dirty="0">
              <a:latin typeface="Calibri" panose="020F0502020204030204" pitchFamily="34" charset="0"/>
            </a:endParaRPr>
          </a:p>
        </p:txBody>
      </p:sp>
      <p:sp>
        <p:nvSpPr>
          <p:cNvPr id="3" name="Rectangle 2"/>
          <p:cNvSpPr/>
          <p:nvPr/>
        </p:nvSpPr>
        <p:spPr>
          <a:xfrm>
            <a:off x="683568" y="1124744"/>
            <a:ext cx="8003232" cy="4108817"/>
          </a:xfrm>
          <a:prstGeom prst="rect">
            <a:avLst/>
          </a:prstGeom>
        </p:spPr>
        <p:txBody>
          <a:bodyPr wrap="square">
            <a:spAutoFit/>
          </a:bodyPr>
          <a:lstStyle/>
          <a:p>
            <a:pPr algn="just"/>
            <a:r>
              <a:rPr lang="en-US" sz="2900" dirty="0">
                <a:latin typeface="+mn-lt"/>
                <a:ea typeface="Times New Roman" panose="02020603050405020304" pitchFamily="18" charset="0"/>
              </a:rPr>
              <a:t>SPES-</a:t>
            </a:r>
            <a:r>
              <a:rPr lang="en-US" sz="2900" dirty="0" err="1">
                <a:latin typeface="+mn-lt"/>
                <a:ea typeface="Times New Roman" panose="02020603050405020304" pitchFamily="18" charset="0"/>
              </a:rPr>
              <a:t>iEEG</a:t>
            </a:r>
            <a:r>
              <a:rPr lang="en-US" sz="2900" dirty="0">
                <a:latin typeface="+mn-lt"/>
                <a:ea typeface="Times New Roman" panose="02020603050405020304" pitchFamily="18" charset="0"/>
              </a:rPr>
              <a:t> analysis, and EEG analysis in general, suffer from the following limitations:</a:t>
            </a:r>
          </a:p>
          <a:p>
            <a:pPr marL="514350" indent="-514350" algn="just">
              <a:buFont typeface="+mj-lt"/>
              <a:buAutoNum type="arabicPeriod"/>
            </a:pPr>
            <a:endParaRPr lang="en-US" sz="2900" dirty="0" smtClean="0">
              <a:latin typeface="+mn-lt"/>
              <a:ea typeface="Times New Roman" panose="02020603050405020304" pitchFamily="18" charset="0"/>
            </a:endParaRPr>
          </a:p>
          <a:p>
            <a:pPr marL="514350" indent="-514350" algn="just">
              <a:buFont typeface="+mj-lt"/>
              <a:buAutoNum type="arabicPeriod"/>
            </a:pPr>
            <a:r>
              <a:rPr lang="en-US" sz="2900" dirty="0" smtClean="0">
                <a:latin typeface="+mn-lt"/>
                <a:ea typeface="Times New Roman" panose="02020603050405020304" pitchFamily="18" charset="0"/>
              </a:rPr>
              <a:t>the </a:t>
            </a:r>
            <a:r>
              <a:rPr lang="en-US" sz="2900" dirty="0">
                <a:latin typeface="+mn-lt"/>
                <a:ea typeface="Times New Roman" panose="02020603050405020304" pitchFamily="18" charset="0"/>
              </a:rPr>
              <a:t>data </a:t>
            </a:r>
            <a:r>
              <a:rPr lang="en-US" sz="2900" dirty="0" smtClean="0">
                <a:latin typeface="+mn-lt"/>
                <a:ea typeface="Times New Roman" panose="02020603050405020304" pitchFamily="18" charset="0"/>
              </a:rPr>
              <a:t>type</a:t>
            </a:r>
          </a:p>
          <a:p>
            <a:pPr marL="514350" lvl="0" indent="-514350" algn="just">
              <a:buFont typeface="+mj-lt"/>
              <a:buAutoNum type="arabicPeriod"/>
            </a:pPr>
            <a:r>
              <a:rPr lang="en-US" sz="2900" dirty="0" smtClean="0">
                <a:latin typeface="+mn-lt"/>
              </a:rPr>
              <a:t>the </a:t>
            </a:r>
            <a:r>
              <a:rPr lang="en-US" sz="2900" dirty="0">
                <a:latin typeface="+mn-lt"/>
              </a:rPr>
              <a:t>experimental </a:t>
            </a:r>
            <a:r>
              <a:rPr lang="en-US" sz="2900" dirty="0" smtClean="0">
                <a:latin typeface="+mn-lt"/>
              </a:rPr>
              <a:t>protocol</a:t>
            </a:r>
            <a:endParaRPr lang="it-IT" sz="2900" dirty="0">
              <a:latin typeface="+mn-lt"/>
            </a:endParaRPr>
          </a:p>
          <a:p>
            <a:pPr marL="514350" lvl="0" indent="-514350" algn="just">
              <a:buFont typeface="+mj-lt"/>
              <a:buAutoNum type="arabicPeriod"/>
            </a:pPr>
            <a:r>
              <a:rPr lang="en-US" sz="2900" dirty="0" smtClean="0">
                <a:latin typeface="+mn-lt"/>
              </a:rPr>
              <a:t>the </a:t>
            </a:r>
            <a:r>
              <a:rPr lang="en-US" sz="2900" dirty="0">
                <a:latin typeface="+mn-lt"/>
              </a:rPr>
              <a:t>preprocessing </a:t>
            </a:r>
            <a:r>
              <a:rPr lang="en-US" sz="2900" dirty="0" smtClean="0">
                <a:latin typeface="+mn-lt"/>
              </a:rPr>
              <a:t>step</a:t>
            </a:r>
            <a:endParaRPr lang="it-IT" sz="2900" dirty="0">
              <a:latin typeface="+mn-lt"/>
            </a:endParaRPr>
          </a:p>
          <a:p>
            <a:pPr marL="514350" lvl="0" indent="-514350" algn="just">
              <a:buFont typeface="+mj-lt"/>
              <a:buAutoNum type="arabicPeriod"/>
            </a:pPr>
            <a:r>
              <a:rPr lang="en-GB" sz="2900" dirty="0" smtClean="0">
                <a:latin typeface="+mn-lt"/>
              </a:rPr>
              <a:t>non-stationarity </a:t>
            </a:r>
            <a:r>
              <a:rPr lang="en-GB" sz="2900" dirty="0">
                <a:latin typeface="+mn-lt"/>
              </a:rPr>
              <a:t>of </a:t>
            </a:r>
            <a:r>
              <a:rPr lang="en-GB" sz="2900" dirty="0" smtClean="0">
                <a:latin typeface="+mn-lt"/>
              </a:rPr>
              <a:t>signals</a:t>
            </a:r>
            <a:endParaRPr lang="it-IT" sz="2900" dirty="0">
              <a:latin typeface="+mn-lt"/>
            </a:endParaRPr>
          </a:p>
          <a:p>
            <a:pPr marL="514350" lvl="0" indent="-514350" algn="just">
              <a:buFont typeface="+mj-lt"/>
              <a:buAutoNum type="arabicPeriod"/>
            </a:pPr>
            <a:r>
              <a:rPr lang="en-US" sz="2900" dirty="0" smtClean="0">
                <a:latin typeface="+mn-lt"/>
              </a:rPr>
              <a:t>high </a:t>
            </a:r>
            <a:r>
              <a:rPr lang="en-US" sz="2900" i="1" dirty="0">
                <a:latin typeface="+mn-lt"/>
              </a:rPr>
              <a:t>inter-</a:t>
            </a:r>
            <a:r>
              <a:rPr lang="en-US" sz="2900" dirty="0">
                <a:latin typeface="+mn-lt"/>
              </a:rPr>
              <a:t>patient </a:t>
            </a:r>
            <a:r>
              <a:rPr lang="en-US" sz="2900" dirty="0" smtClean="0">
                <a:latin typeface="+mn-lt"/>
              </a:rPr>
              <a:t>variability</a:t>
            </a:r>
            <a:endParaRPr lang="it-IT" sz="2900" dirty="0">
              <a:latin typeface="+mn-lt"/>
            </a:endParaRPr>
          </a:p>
          <a:p>
            <a:endParaRPr lang="it-IT" sz="2900" dirty="0">
              <a:latin typeface="+mn-lt"/>
            </a:endParaRPr>
          </a:p>
        </p:txBody>
      </p:sp>
      <p:sp>
        <p:nvSpPr>
          <p:cNvPr id="4" name="TextBox 3"/>
          <p:cNvSpPr txBox="1"/>
          <p:nvPr/>
        </p:nvSpPr>
        <p:spPr>
          <a:xfrm>
            <a:off x="7121353"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224927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it-IT" dirty="0" smtClean="0"/>
              <a:t>To the best of our </a:t>
            </a:r>
            <a:r>
              <a:rPr lang="it-IT" dirty="0" smtClean="0"/>
              <a:t>knowledge, no study has yet </a:t>
            </a:r>
            <a:r>
              <a:rPr lang="it-IT" dirty="0" smtClean="0"/>
              <a:t>investigated </a:t>
            </a:r>
            <a:r>
              <a:rPr lang="it-IT" b="1" dirty="0" smtClean="0"/>
              <a:t>functional connectivity</a:t>
            </a:r>
            <a:r>
              <a:rPr lang="it-IT" dirty="0" smtClean="0"/>
              <a:t> using </a:t>
            </a:r>
            <a:r>
              <a:rPr lang="it-IT" b="1" dirty="0" smtClean="0"/>
              <a:t>human iEEG data </a:t>
            </a:r>
            <a:r>
              <a:rPr lang="it-IT" dirty="0" smtClean="0"/>
              <a:t>that are the </a:t>
            </a:r>
            <a:r>
              <a:rPr lang="en-US" dirty="0" smtClean="0"/>
              <a:t>gold </a:t>
            </a:r>
            <a:r>
              <a:rPr lang="en-US" dirty="0"/>
              <a:t>standard to </a:t>
            </a:r>
            <a:r>
              <a:rPr lang="en-US" dirty="0" smtClean="0"/>
              <a:t>analyze differences </a:t>
            </a:r>
            <a:r>
              <a:rPr lang="en-US" dirty="0"/>
              <a:t>between signals in brain cortex</a:t>
            </a:r>
            <a:br>
              <a:rPr lang="en-US" dirty="0"/>
            </a:br>
            <a:r>
              <a:rPr lang="en-US" dirty="0"/>
              <a:t>(with millisecond time resolution </a:t>
            </a:r>
            <a:r>
              <a:rPr lang="en-US" dirty="0" smtClean="0"/>
              <a:t>and centimeter spatial resolution)</a:t>
            </a:r>
            <a:r>
              <a:rPr lang="en-US" dirty="0"/>
              <a:t/>
            </a:r>
            <a:br>
              <a:rPr lang="en-US" dirty="0"/>
            </a:br>
            <a:r>
              <a:rPr lang="en-US" dirty="0"/>
              <a:t/>
            </a:r>
            <a:br>
              <a:rPr lang="en-US" dirty="0"/>
            </a:br>
            <a:endParaRPr lang="it-IT" dirty="0"/>
          </a:p>
        </p:txBody>
      </p:sp>
      <p:sp>
        <p:nvSpPr>
          <p:cNvPr id="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Connectivity and Consciousness</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5" name="TextBox 4"/>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479889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l="29346" r="17889"/>
          <a:stretch>
            <a:fillRect/>
          </a:stretch>
        </p:blipFill>
        <p:spPr bwMode="auto">
          <a:xfrm>
            <a:off x="1101725" y="976313"/>
            <a:ext cx="315912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3897313" y="12938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800"/>
              <a:t>1</a:t>
            </a:r>
          </a:p>
        </p:txBody>
      </p:sp>
      <p:pic>
        <p:nvPicPr>
          <p:cNvPr id="29700" name="Picture 5"/>
          <p:cNvPicPr>
            <a:picLocks noChangeAspect="1"/>
          </p:cNvPicPr>
          <p:nvPr/>
        </p:nvPicPr>
        <p:blipFill>
          <a:blip r:embed="rId4">
            <a:extLst>
              <a:ext uri="{28A0092B-C50C-407E-A947-70E740481C1C}">
                <a14:useLocalDpi xmlns:a14="http://schemas.microsoft.com/office/drawing/2010/main" val="0"/>
              </a:ext>
            </a:extLst>
          </a:blip>
          <a:srcRect l="30038" r="19798"/>
          <a:stretch>
            <a:fillRect/>
          </a:stretch>
        </p:blipFill>
        <p:spPr bwMode="auto">
          <a:xfrm>
            <a:off x="4603750" y="976313"/>
            <a:ext cx="300196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7327900" y="12938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800"/>
              <a:t>2</a:t>
            </a:r>
          </a:p>
        </p:txBody>
      </p:sp>
      <p:pic>
        <p:nvPicPr>
          <p:cNvPr id="29702" name="Picture 7"/>
          <p:cNvPicPr>
            <a:picLocks noChangeAspect="1"/>
          </p:cNvPicPr>
          <p:nvPr/>
        </p:nvPicPr>
        <p:blipFill>
          <a:blip r:embed="rId5">
            <a:extLst>
              <a:ext uri="{28A0092B-C50C-407E-A947-70E740481C1C}">
                <a14:useLocalDpi xmlns:a14="http://schemas.microsoft.com/office/drawing/2010/main" val="0"/>
              </a:ext>
            </a:extLst>
          </a:blip>
          <a:srcRect l="31775" r="23790"/>
          <a:stretch>
            <a:fillRect/>
          </a:stretch>
        </p:blipFill>
        <p:spPr bwMode="auto">
          <a:xfrm>
            <a:off x="217488" y="3470275"/>
            <a:ext cx="26606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8"/>
          <p:cNvSpPr txBox="1">
            <a:spLocks noChangeArrowheads="1"/>
          </p:cNvSpPr>
          <p:nvPr/>
        </p:nvSpPr>
        <p:spPr bwMode="auto">
          <a:xfrm>
            <a:off x="2797175" y="38496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800"/>
              <a:t>3</a:t>
            </a:r>
          </a:p>
        </p:txBody>
      </p:sp>
      <p:pic>
        <p:nvPicPr>
          <p:cNvPr id="29704" name="Picture 9"/>
          <p:cNvPicPr>
            <a:picLocks noChangeAspect="1"/>
          </p:cNvPicPr>
          <p:nvPr/>
        </p:nvPicPr>
        <p:blipFill>
          <a:blip r:embed="rId6">
            <a:extLst>
              <a:ext uri="{28A0092B-C50C-407E-A947-70E740481C1C}">
                <a14:useLocalDpi xmlns:a14="http://schemas.microsoft.com/office/drawing/2010/main" val="0"/>
              </a:ext>
            </a:extLst>
          </a:blip>
          <a:srcRect l="31081" r="20667"/>
          <a:stretch>
            <a:fillRect/>
          </a:stretch>
        </p:blipFill>
        <p:spPr bwMode="auto">
          <a:xfrm>
            <a:off x="3127375" y="3470275"/>
            <a:ext cx="28876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0"/>
          <p:cNvSpPr txBox="1">
            <a:spLocks noChangeArrowheads="1"/>
          </p:cNvSpPr>
          <p:nvPr/>
        </p:nvSpPr>
        <p:spPr bwMode="auto">
          <a:xfrm>
            <a:off x="5776913" y="37766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800"/>
              <a:t>4</a:t>
            </a:r>
          </a:p>
        </p:txBody>
      </p:sp>
      <p:pic>
        <p:nvPicPr>
          <p:cNvPr id="29706" name="Picture 11"/>
          <p:cNvPicPr>
            <a:picLocks noChangeAspect="1"/>
          </p:cNvPicPr>
          <p:nvPr/>
        </p:nvPicPr>
        <p:blipFill>
          <a:blip r:embed="rId7">
            <a:extLst>
              <a:ext uri="{28A0092B-C50C-407E-A947-70E740481C1C}">
                <a14:useLocalDpi xmlns:a14="http://schemas.microsoft.com/office/drawing/2010/main" val="0"/>
              </a:ext>
            </a:extLst>
          </a:blip>
          <a:srcRect l="31601" r="22923"/>
          <a:stretch>
            <a:fillRect/>
          </a:stretch>
        </p:blipFill>
        <p:spPr bwMode="auto">
          <a:xfrm>
            <a:off x="6110288" y="3470275"/>
            <a:ext cx="27225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12"/>
          <p:cNvSpPr txBox="1">
            <a:spLocks noChangeArrowheads="1"/>
          </p:cNvSpPr>
          <p:nvPr/>
        </p:nvSpPr>
        <p:spPr bwMode="auto">
          <a:xfrm>
            <a:off x="8653463" y="374650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800"/>
              <a:t>5</a:t>
            </a:r>
          </a:p>
        </p:txBody>
      </p:sp>
      <p:sp>
        <p:nvSpPr>
          <p:cNvPr id="29708"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smtClean="0">
                <a:latin typeface="Calibri" panose="020F0502020204030204" pitchFamily="34" charset="0"/>
              </a:rPr>
              <a:t>Dataset: limitations</a:t>
            </a:r>
            <a:endParaRPr lang="it-IT" altLang="it-IT" sz="4400" dirty="0">
              <a:latin typeface="Calibri" panose="020F0502020204030204" pitchFamily="34" charset="0"/>
            </a:endParaRPr>
          </a:p>
        </p:txBody>
      </p:sp>
      <p:sp>
        <p:nvSpPr>
          <p:cNvPr id="13" name="TextBox 12"/>
          <p:cNvSpPr txBox="1"/>
          <p:nvPr/>
        </p:nvSpPr>
        <p:spPr>
          <a:xfrm>
            <a:off x="7121353"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1748945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1246188"/>
            <a:ext cx="28844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196975"/>
            <a:ext cx="28860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381375"/>
            <a:ext cx="28844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0263" y="3381375"/>
            <a:ext cx="28860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500" y="3406775"/>
            <a:ext cx="28844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2936875" y="2165350"/>
            <a:ext cx="271463" cy="2778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13" name="Oval 12"/>
          <p:cNvSpPr/>
          <p:nvPr/>
        </p:nvSpPr>
        <p:spPr>
          <a:xfrm>
            <a:off x="6072188" y="2182813"/>
            <a:ext cx="273050" cy="2778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14" name="Oval 13"/>
          <p:cNvSpPr/>
          <p:nvPr/>
        </p:nvSpPr>
        <p:spPr>
          <a:xfrm>
            <a:off x="7108825" y="4183063"/>
            <a:ext cx="271463" cy="2778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15" name="Oval 14"/>
          <p:cNvSpPr/>
          <p:nvPr/>
        </p:nvSpPr>
        <p:spPr>
          <a:xfrm>
            <a:off x="4672013" y="3760788"/>
            <a:ext cx="273050" cy="279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16" name="Oval 15"/>
          <p:cNvSpPr/>
          <p:nvPr/>
        </p:nvSpPr>
        <p:spPr>
          <a:xfrm>
            <a:off x="1968500" y="3929063"/>
            <a:ext cx="271463" cy="279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p>
        </p:txBody>
      </p:sp>
      <p:sp>
        <p:nvSpPr>
          <p:cNvPr id="3175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it-IT" altLang="it-IT" sz="4400" dirty="0" smtClean="0">
                <a:latin typeface="Calibri" panose="020F0502020204030204" pitchFamily="34" charset="0"/>
              </a:rPr>
              <a:t>Dataset: limitations</a:t>
            </a:r>
            <a:endParaRPr lang="it-IT" altLang="it-IT" sz="4400" dirty="0">
              <a:latin typeface="Calibri" panose="020F0502020204030204" pitchFamily="34" charset="0"/>
            </a:endParaRPr>
          </a:p>
        </p:txBody>
      </p:sp>
      <p:sp>
        <p:nvSpPr>
          <p:cNvPr id="17" name="TextBox 16"/>
          <p:cNvSpPr txBox="1"/>
          <p:nvPr/>
        </p:nvSpPr>
        <p:spPr>
          <a:xfrm>
            <a:off x="7193361"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extLst>
      <p:ext uri="{BB962C8B-B14F-4D97-AF65-F5344CB8AC3E}">
        <p14:creationId xmlns:p14="http://schemas.microsoft.com/office/powerpoint/2010/main" val="284491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467544" y="980728"/>
            <a:ext cx="8229600"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anose="020B0604020202020204" pitchFamily="34" charset="0"/>
              <a:buNone/>
            </a:pPr>
            <a:r>
              <a:rPr lang="en-US" altLang="it-IT" sz="3000" dirty="0" err="1" smtClean="0">
                <a:ea typeface="ＭＳ Ｐゴシック" panose="020B0600070205080204" pitchFamily="34" charset="-128"/>
              </a:rPr>
              <a:t>Massimini</a:t>
            </a:r>
            <a:r>
              <a:rPr lang="en-US" altLang="it-IT" sz="3000" dirty="0" smtClean="0">
                <a:ea typeface="ＭＳ Ｐゴシック" panose="020B0600070205080204" pitchFamily="34" charset="-128"/>
              </a:rPr>
              <a:t> et al., 2012:</a:t>
            </a:r>
          </a:p>
          <a:p>
            <a:pPr marL="0" indent="0" algn="just">
              <a:buFont typeface="Arial" panose="020B0604020202020204" pitchFamily="34" charset="0"/>
              <a:buNone/>
            </a:pPr>
            <a:r>
              <a:rPr lang="en-US" altLang="it-IT" sz="2600" dirty="0" smtClean="0">
                <a:ea typeface="ＭＳ Ｐゴシック" panose="020B0600070205080204" pitchFamily="34" charset="-128"/>
              </a:rPr>
              <a:t>	By means of </a:t>
            </a:r>
          </a:p>
          <a:p>
            <a:pPr marL="0" indent="0" algn="just">
              <a:buFont typeface="Arial" panose="020B0604020202020204" pitchFamily="34" charset="0"/>
              <a:buNone/>
            </a:pPr>
            <a:r>
              <a:rPr lang="en-US" altLang="it-IT" sz="2600" dirty="0" smtClean="0">
                <a:ea typeface="ＭＳ Ｐゴシック" panose="020B0600070205080204" pitchFamily="34" charset="-128"/>
              </a:rPr>
              <a:t>transcranial magnetic stimulation (TMS) </a:t>
            </a:r>
            <a:r>
              <a:rPr lang="en-US" altLang="it-IT" sz="2600" dirty="0">
                <a:ea typeface="ＭＳ Ｐゴシック" panose="020B0600070205080204" pitchFamily="34" charset="-128"/>
              </a:rPr>
              <a:t>+</a:t>
            </a:r>
            <a:r>
              <a:rPr lang="en-US" altLang="it-IT" sz="2600" dirty="0" smtClean="0">
                <a:ea typeface="ＭＳ Ｐゴシック" panose="020B0600070205080204" pitchFamily="34" charset="-128"/>
              </a:rPr>
              <a:t> intracranial single-pulse electrical stimulation </a:t>
            </a:r>
            <a:r>
              <a:rPr lang="en-US" altLang="it-IT" sz="2600" dirty="0" smtClean="0">
                <a:ea typeface="ＭＳ Ｐゴシック" panose="020B0600070205080204" pitchFamily="34" charset="-128"/>
              </a:rPr>
              <a:t>and EEG recordings </a:t>
            </a:r>
            <a:r>
              <a:rPr lang="en-US" altLang="it-IT" sz="2600" dirty="0" smtClean="0">
                <a:ea typeface="ＭＳ Ｐゴシック" panose="020B0600070205080204" pitchFamily="34" charset="-128"/>
              </a:rPr>
              <a:t>(intracranial EEG-</a:t>
            </a:r>
            <a:r>
              <a:rPr lang="en-US" altLang="it-IT" sz="2600" dirty="0" err="1" smtClean="0">
                <a:ea typeface="ＭＳ Ｐゴシック" panose="020B0600070205080204" pitchFamily="34" charset="-128"/>
              </a:rPr>
              <a:t>iEEG</a:t>
            </a:r>
            <a:r>
              <a:rPr lang="en-US" altLang="it-IT" sz="2600" dirty="0" smtClean="0">
                <a:ea typeface="ＭＳ Ｐゴシック" panose="020B0600070205080204" pitchFamily="34" charset="-128"/>
              </a:rPr>
              <a:t>)</a:t>
            </a:r>
          </a:p>
          <a:p>
            <a:pPr marL="0" indent="0" algn="just">
              <a:buFont typeface="Arial" panose="020B0604020202020204" pitchFamily="34" charset="0"/>
              <a:buNone/>
            </a:pPr>
            <a:r>
              <a:rPr lang="en-US" altLang="it-IT" sz="3000" dirty="0" smtClean="0">
                <a:ea typeface="ＭＳ Ｐゴシック" panose="020B0600070205080204" pitchFamily="34" charset="-128"/>
              </a:rPr>
              <a:t>	Observed:</a:t>
            </a:r>
          </a:p>
          <a:p>
            <a:pPr algn="just"/>
            <a:r>
              <a:rPr lang="en-US" altLang="it-IT" sz="3000" b="1" dirty="0" smtClean="0">
                <a:ea typeface="ＭＳ Ｐゴシック" panose="020B0600070205080204" pitchFamily="34" charset="-128"/>
              </a:rPr>
              <a:t>wakefulness</a:t>
            </a:r>
            <a:r>
              <a:rPr lang="en-US" altLang="it-IT" sz="3000" dirty="0" smtClean="0">
                <a:ea typeface="ＭＳ Ｐゴシック" panose="020B0600070205080204" pitchFamily="34" charset="-128"/>
              </a:rPr>
              <a:t> and REM (Rapid Eye Movement sleep) = </a:t>
            </a:r>
            <a:r>
              <a:rPr lang="en-US" altLang="it-IT" sz="3000" b="1" dirty="0" smtClean="0">
                <a:ea typeface="ＭＳ Ｐゴシック" panose="020B0600070205080204" pitchFamily="34" charset="-128"/>
              </a:rPr>
              <a:t>long-range patterns </a:t>
            </a:r>
            <a:r>
              <a:rPr lang="en-US" altLang="it-IT" sz="3000" dirty="0" smtClean="0">
                <a:ea typeface="ＭＳ Ｐゴシック" panose="020B0600070205080204" pitchFamily="34" charset="-128"/>
              </a:rPr>
              <a:t>of activation</a:t>
            </a:r>
          </a:p>
          <a:p>
            <a:pPr algn="just"/>
            <a:r>
              <a:rPr lang="en-US" altLang="it-IT" sz="3000" b="1" dirty="0" smtClean="0">
                <a:ea typeface="ＭＳ Ｐゴシック" panose="020B0600070205080204" pitchFamily="34" charset="-128"/>
              </a:rPr>
              <a:t>NREM Sleep</a:t>
            </a:r>
            <a:r>
              <a:rPr lang="en-US" altLang="it-IT" sz="3000" dirty="0" smtClean="0">
                <a:ea typeface="ＭＳ Ｐゴシック" panose="020B0600070205080204" pitchFamily="34" charset="-128"/>
              </a:rPr>
              <a:t> (Non-Rapid Eye Movement sleep) and Midazolam-induced anesthesia = the </a:t>
            </a:r>
            <a:r>
              <a:rPr lang="en-US" altLang="it-IT" sz="3000" b="1" dirty="0" smtClean="0">
                <a:ea typeface="ＭＳ Ｐゴシック" panose="020B0600070205080204" pitchFamily="34" charset="-128"/>
              </a:rPr>
              <a:t>feature is lost </a:t>
            </a:r>
            <a:r>
              <a:rPr lang="en-US" altLang="it-IT" sz="3000" dirty="0" smtClean="0">
                <a:ea typeface="ＭＳ Ｐゴシック" panose="020B0600070205080204" pitchFamily="34" charset="-128"/>
              </a:rPr>
              <a:t> </a:t>
            </a:r>
            <a:endParaRPr lang="it-IT" altLang="it-IT" sz="3000" dirty="0" smtClean="0">
              <a:ea typeface="ＭＳ Ｐゴシック" panose="020B0600070205080204" pitchFamily="34" charset="-128"/>
            </a:endParaRPr>
          </a:p>
        </p:txBody>
      </p:sp>
      <p:sp>
        <p:nvSpPr>
          <p:cNvPr id="17411" name="Title 1"/>
          <p:cNvSpPr txBox="1">
            <a:spLocks/>
          </p:cNvSpPr>
          <p:nvPr/>
        </p:nvSpPr>
        <p:spPr bwMode="auto">
          <a:xfrm>
            <a:off x="7556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it-IT" altLang="it-IT" sz="4400" dirty="0">
                <a:latin typeface="Calibri" panose="020F0502020204030204" pitchFamily="34" charset="0"/>
              </a:rPr>
              <a:t>Connectivity and </a:t>
            </a:r>
            <a:r>
              <a:rPr lang="it-IT" altLang="it-IT" sz="4400" dirty="0" smtClean="0">
                <a:latin typeface="Calibri" panose="020F0502020204030204" pitchFamily="34" charset="0"/>
              </a:rPr>
              <a:t>Consciousness</a:t>
            </a:r>
            <a:endParaRPr lang="it-IT" altLang="it-IT" sz="4400" dirty="0">
              <a:latin typeface="Calibri" panose="020F0502020204030204" pitchFamily="34" charset="0"/>
            </a:endParaRPr>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anim calcmode="lin" valueType="num">
                                      <p:cBhvr additive="base">
                                        <p:cTn id="11"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anim calcmode="lin" valueType="num">
                                      <p:cBhvr additive="base">
                                        <p:cTn id="17"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anim calcmode="lin" valueType="num">
                                      <p:cBhvr additive="base">
                                        <p:cTn id="21"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0">
                                            <p:txEl>
                                              <p:pRg st="5" end="5"/>
                                            </p:txEl>
                                          </p:spTgt>
                                        </p:tgtEl>
                                        <p:attrNameLst>
                                          <p:attrName>style.visibility</p:attrName>
                                        </p:attrNameLst>
                                      </p:cBhvr>
                                      <p:to>
                                        <p:strVal val="visible"/>
                                      </p:to>
                                    </p:set>
                                    <p:anim calcmode="lin" valueType="num">
                                      <p:cBhvr additive="base">
                                        <p:cTn id="25"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p:cNvPicPr>
            <a:picLocks noChangeAspect="1"/>
          </p:cNvPicPr>
          <p:nvPr/>
        </p:nvPicPr>
        <p:blipFill rotWithShape="1">
          <a:blip r:embed="rId3">
            <a:extLst>
              <a:ext uri="{28A0092B-C50C-407E-A947-70E740481C1C}">
                <a14:useLocalDpi xmlns:a14="http://schemas.microsoft.com/office/drawing/2010/main" val="0"/>
              </a:ext>
            </a:extLst>
          </a:blip>
          <a:srcRect l="71705" t="62193" r="9874" b="21432"/>
          <a:stretch/>
        </p:blipFill>
        <p:spPr bwMode="auto">
          <a:xfrm>
            <a:off x="1691680" y="3933057"/>
            <a:ext cx="446449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A possible marker of consciousness</a:t>
            </a: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3" name="Content Placeholder 2"/>
          <p:cNvSpPr>
            <a:spLocks noGrp="1"/>
          </p:cNvSpPr>
          <p:nvPr>
            <p:ph idx="1"/>
          </p:nvPr>
        </p:nvSpPr>
        <p:spPr>
          <a:xfrm>
            <a:off x="457200" y="1196752"/>
            <a:ext cx="8229600" cy="4525963"/>
          </a:xfrm>
        </p:spPr>
        <p:txBody>
          <a:bodyPr/>
          <a:lstStyle/>
          <a:p>
            <a:pPr marL="0" indent="0" algn="just">
              <a:buFont typeface="Arial" charset="0"/>
              <a:buNone/>
              <a:defRPr/>
            </a:pPr>
            <a:r>
              <a:rPr lang="en-US" sz="2800" dirty="0" err="1" smtClean="0"/>
              <a:t>Pigorini</a:t>
            </a:r>
            <a:r>
              <a:rPr lang="en-US" sz="2800" dirty="0" smtClean="0"/>
              <a:t> </a:t>
            </a:r>
            <a:r>
              <a:rPr lang="en-US" sz="2800" dirty="0"/>
              <a:t>et </a:t>
            </a:r>
            <a:r>
              <a:rPr lang="en-US" sz="2800" dirty="0" smtClean="0"/>
              <a:t>al., 2015:</a:t>
            </a:r>
          </a:p>
          <a:p>
            <a:pPr marL="0" indent="0" algn="just">
              <a:buFont typeface="Arial" charset="0"/>
              <a:buNone/>
              <a:defRPr/>
            </a:pPr>
            <a:r>
              <a:rPr lang="en-US" sz="2800" dirty="0" smtClean="0"/>
              <a:t>The </a:t>
            </a:r>
            <a:r>
              <a:rPr lang="en-US" sz="2800" dirty="0"/>
              <a:t>electrical perturbation </a:t>
            </a:r>
            <a:endParaRPr lang="en-US" sz="2800" dirty="0" smtClean="0"/>
          </a:p>
          <a:p>
            <a:pPr algn="just">
              <a:defRPr/>
            </a:pPr>
            <a:r>
              <a:rPr lang="en-US" sz="2800" dirty="0" smtClean="0"/>
              <a:t>in </a:t>
            </a:r>
            <a:r>
              <a:rPr lang="en-US" sz="2800" b="1" dirty="0"/>
              <a:t>conscious</a:t>
            </a:r>
            <a:r>
              <a:rPr lang="en-US" sz="2800" dirty="0"/>
              <a:t> state is </a:t>
            </a:r>
            <a:r>
              <a:rPr lang="en-US" sz="2800" dirty="0" smtClean="0"/>
              <a:t>followed </a:t>
            </a:r>
            <a:r>
              <a:rPr lang="en-US" sz="2800" dirty="0"/>
              <a:t>by a </a:t>
            </a:r>
            <a:r>
              <a:rPr lang="en-US" sz="2800" b="1" dirty="0"/>
              <a:t>time variant signal </a:t>
            </a:r>
            <a:r>
              <a:rPr lang="en-US" sz="2800" dirty="0" smtClean="0"/>
              <a:t>behavior: </a:t>
            </a:r>
            <a:r>
              <a:rPr lang="en-US" sz="2800" dirty="0"/>
              <a:t>activation, silencing, </a:t>
            </a:r>
            <a:r>
              <a:rPr lang="en-US" sz="2800" b="1" dirty="0"/>
              <a:t>reactivation</a:t>
            </a:r>
            <a:r>
              <a:rPr lang="en-US" sz="2800" dirty="0"/>
              <a:t>. </a:t>
            </a:r>
            <a:endParaRPr lang="en-US" sz="2800" dirty="0" smtClean="0"/>
          </a:p>
          <a:p>
            <a:pPr algn="just">
              <a:defRPr/>
            </a:pPr>
            <a:r>
              <a:rPr lang="en-US" sz="2800" dirty="0" smtClean="0"/>
              <a:t>in </a:t>
            </a:r>
            <a:r>
              <a:rPr lang="en-US" sz="2800" b="1" dirty="0"/>
              <a:t>unconscious</a:t>
            </a:r>
            <a:r>
              <a:rPr lang="en-US" sz="2800" dirty="0"/>
              <a:t> state the silencing  stage is </a:t>
            </a:r>
            <a:r>
              <a:rPr lang="en-US" sz="2800" b="1" dirty="0"/>
              <a:t>not</a:t>
            </a:r>
            <a:r>
              <a:rPr lang="en-US" sz="2800" dirty="0"/>
              <a:t> </a:t>
            </a:r>
            <a:r>
              <a:rPr lang="en-US" sz="2800" b="1" dirty="0"/>
              <a:t>followed by </a:t>
            </a:r>
            <a:r>
              <a:rPr lang="en-US" sz="2800" b="1" dirty="0" smtClean="0"/>
              <a:t>reactivation</a:t>
            </a:r>
            <a:r>
              <a:rPr lang="en-US" sz="2800" dirty="0"/>
              <a:t> </a:t>
            </a:r>
            <a:r>
              <a:rPr lang="en-US" sz="2800" b="1" dirty="0" smtClean="0"/>
              <a:t>(=down state)</a:t>
            </a:r>
            <a:endParaRPr lang="en-US" sz="2800" b="1" dirty="0"/>
          </a:p>
          <a:p>
            <a:pPr marL="0" indent="0" algn="just">
              <a:buFont typeface="Arial" charset="0"/>
              <a:buNone/>
              <a:defRPr/>
            </a:pPr>
            <a:r>
              <a:rPr lang="en-US" sz="2800" dirty="0"/>
              <a:t>	</a:t>
            </a:r>
            <a:endParaRPr lang="it-IT" sz="2800" dirty="0"/>
          </a:p>
          <a:p>
            <a:pPr>
              <a:defRPr/>
            </a:pPr>
            <a:endParaRPr lang="en-US" dirty="0" smtClean="0">
              <a:latin typeface="Arial" pitchFamily="-105" charset="0"/>
              <a:ea typeface="ＭＳ Ｐゴシック" pitchFamily="-105" charset="-128"/>
              <a:cs typeface="ＭＳ Ｐゴシック" pitchFamily="-105" charset="-128"/>
            </a:endParaRPr>
          </a:p>
          <a:p>
            <a:pPr marL="0" indent="0">
              <a:buNone/>
              <a:defRPr/>
            </a:pPr>
            <a:endParaRPr lang="en-US" dirty="0">
              <a:latin typeface="Arial" pitchFamily="-105" charset="0"/>
              <a:ea typeface="ＭＳ Ｐゴシック" pitchFamily="-105" charset="-128"/>
            </a:endParaRPr>
          </a:p>
        </p:txBody>
      </p:sp>
      <p:sp>
        <p:nvSpPr>
          <p:cNvPr id="19461" name="TextBox 6"/>
          <p:cNvSpPr txBox="1">
            <a:spLocks noChangeArrowheads="1"/>
          </p:cNvSpPr>
          <p:nvPr/>
        </p:nvSpPr>
        <p:spPr bwMode="auto">
          <a:xfrm>
            <a:off x="6560966" y="4221303"/>
            <a:ext cx="2125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it-IT" sz="1400" dirty="0">
                <a:solidFill>
                  <a:srgbClr val="0C346B"/>
                </a:solidFill>
              </a:rPr>
              <a:t>NREM </a:t>
            </a:r>
            <a:r>
              <a:rPr lang="it-IT" altLang="it-IT" sz="1400" dirty="0" smtClean="0">
                <a:solidFill>
                  <a:srgbClr val="0C346B"/>
                </a:solidFill>
              </a:rPr>
              <a:t>Sleep -&gt; NREM</a:t>
            </a:r>
            <a:endParaRPr lang="it-IT" altLang="it-IT" sz="1400" dirty="0">
              <a:solidFill>
                <a:srgbClr val="0C346B"/>
              </a:solidFill>
            </a:endParaRPr>
          </a:p>
          <a:p>
            <a:r>
              <a:rPr lang="it-IT" altLang="it-IT" sz="1400" dirty="0">
                <a:solidFill>
                  <a:srgbClr val="C00000"/>
                </a:solidFill>
              </a:rPr>
              <a:t>w</a:t>
            </a:r>
            <a:r>
              <a:rPr lang="it-IT" altLang="it-IT" sz="1400" dirty="0" smtClean="0">
                <a:solidFill>
                  <a:srgbClr val="C00000"/>
                </a:solidFill>
              </a:rPr>
              <a:t>akefulness -&gt;</a:t>
            </a:r>
            <a:r>
              <a:rPr lang="it-IT" altLang="it-IT" sz="1400" dirty="0">
                <a:solidFill>
                  <a:srgbClr val="C00000"/>
                </a:solidFill>
              </a:rPr>
              <a:t> </a:t>
            </a:r>
            <a:r>
              <a:rPr lang="it-IT" altLang="it-IT" sz="1400" dirty="0" smtClean="0">
                <a:solidFill>
                  <a:srgbClr val="C00000"/>
                </a:solidFill>
              </a:rPr>
              <a:t>WAKE</a:t>
            </a:r>
            <a:endParaRPr lang="it-IT" altLang="it-IT" sz="1400" dirty="0">
              <a:solidFill>
                <a:srgbClr val="C00000"/>
              </a:solidFill>
            </a:endParaRPr>
          </a:p>
        </p:txBody>
      </p:sp>
      <p:sp>
        <p:nvSpPr>
          <p:cNvPr id="6" name="TextBox 5"/>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dirty="0" smtClean="0">
                <a:ea typeface="ＭＳ Ｐゴシック" panose="020B0600070205080204" pitchFamily="34" charset="-128"/>
              </a:rPr>
              <a:t>Aims of the Thesis</a:t>
            </a:r>
            <a:r>
              <a:rPr lang="it-IT" altLang="it-IT" dirty="0" smtClean="0">
                <a:ea typeface="ＭＳ Ｐゴシック" panose="020B0600070205080204" pitchFamily="34" charset="-128"/>
              </a:rPr>
              <a:t/>
            </a:r>
            <a:br>
              <a:rPr lang="it-IT" altLang="it-IT" dirty="0" smtClean="0">
                <a:ea typeface="ＭＳ Ｐゴシック" panose="020B0600070205080204" pitchFamily="34" charset="-128"/>
              </a:rPr>
            </a:br>
            <a:endParaRPr lang="it-IT" altLang="it-IT" dirty="0" smtClean="0">
              <a:ea typeface="ＭＳ Ｐゴシック" panose="020B0600070205080204" pitchFamily="34" charset="-128"/>
            </a:endParaRPr>
          </a:p>
        </p:txBody>
      </p:sp>
      <p:sp>
        <p:nvSpPr>
          <p:cNvPr id="3" name="Content Placeholder 2"/>
          <p:cNvSpPr>
            <a:spLocks noGrp="1"/>
          </p:cNvSpPr>
          <p:nvPr>
            <p:ph idx="1"/>
          </p:nvPr>
        </p:nvSpPr>
        <p:spPr>
          <a:xfrm>
            <a:off x="470193" y="859621"/>
            <a:ext cx="8229600" cy="5145088"/>
          </a:xfrm>
        </p:spPr>
        <p:txBody>
          <a:bodyPr/>
          <a:lstStyle/>
          <a:p>
            <a:pPr marL="514350" indent="-514350">
              <a:buFont typeface="+mj-lt"/>
              <a:buAutoNum type="arabicPeriod"/>
              <a:defRPr/>
            </a:pPr>
            <a:endParaRPr lang="en-US" sz="2800" dirty="0"/>
          </a:p>
          <a:p>
            <a:pPr marL="514350" indent="-514350" algn="just">
              <a:buFont typeface="+mj-lt"/>
              <a:buAutoNum type="arabicPeriod"/>
              <a:defRPr/>
            </a:pPr>
            <a:r>
              <a:rPr lang="en-GB" sz="2800" b="1" dirty="0"/>
              <a:t>E</a:t>
            </a:r>
            <a:r>
              <a:rPr lang="en-GB" sz="2800" b="1" dirty="0" smtClean="0"/>
              <a:t>valuate</a:t>
            </a:r>
            <a:r>
              <a:rPr lang="en-GB" sz="2800" dirty="0" smtClean="0"/>
              <a:t> brain </a:t>
            </a:r>
            <a:r>
              <a:rPr lang="en-GB" sz="2800" b="1" dirty="0"/>
              <a:t>network changes</a:t>
            </a:r>
            <a:r>
              <a:rPr lang="en-GB" sz="2800" dirty="0"/>
              <a:t> during different levels of consciousness </a:t>
            </a:r>
            <a:endParaRPr lang="en-GB" sz="2800" dirty="0" smtClean="0"/>
          </a:p>
          <a:p>
            <a:pPr marL="514350" indent="-514350" algn="just">
              <a:buFont typeface="+mj-lt"/>
              <a:buAutoNum type="arabicPeriod"/>
              <a:defRPr/>
            </a:pPr>
            <a:r>
              <a:rPr lang="it-IT" sz="2800" b="1" dirty="0"/>
              <a:t>C</a:t>
            </a:r>
            <a:r>
              <a:rPr lang="it-IT" sz="2800" b="1" dirty="0" smtClean="0"/>
              <a:t>lassify </a:t>
            </a:r>
            <a:r>
              <a:rPr lang="it-IT" sz="2800" dirty="0"/>
              <a:t> </a:t>
            </a:r>
            <a:r>
              <a:rPr lang="it-IT" sz="2800" dirty="0" smtClean="0"/>
              <a:t>WAKE</a:t>
            </a:r>
            <a:r>
              <a:rPr lang="it-IT" sz="2800" dirty="0" smtClean="0"/>
              <a:t>/NREM </a:t>
            </a:r>
            <a:r>
              <a:rPr lang="it-IT" sz="2800" b="1" dirty="0" smtClean="0"/>
              <a:t>states</a:t>
            </a:r>
          </a:p>
          <a:p>
            <a:pPr marL="514350" indent="-514350" algn="just">
              <a:buFont typeface="+mj-lt"/>
              <a:buAutoNum type="arabicPeriod"/>
              <a:defRPr/>
            </a:pPr>
            <a:r>
              <a:rPr lang="en-US" sz="2800" b="1" dirty="0"/>
              <a:t>A</a:t>
            </a:r>
            <a:r>
              <a:rPr lang="en-US" sz="2800" b="1" dirty="0" smtClean="0"/>
              <a:t>ssess </a:t>
            </a:r>
            <a:r>
              <a:rPr lang="en-US" sz="2800" b="1" dirty="0"/>
              <a:t>parameters </a:t>
            </a:r>
            <a:r>
              <a:rPr lang="en-US" sz="2800" dirty="0"/>
              <a:t>that correlate with the level of </a:t>
            </a:r>
            <a:r>
              <a:rPr lang="en-US" sz="2800" dirty="0" smtClean="0"/>
              <a:t>consciousness </a:t>
            </a:r>
            <a:endParaRPr lang="en-US" sz="2800" dirty="0"/>
          </a:p>
          <a:p>
            <a:pPr marL="514350" indent="-514350" algn="just">
              <a:buFont typeface="+mj-lt"/>
              <a:buAutoNum type="arabicPeriod"/>
              <a:defRPr/>
            </a:pPr>
            <a:r>
              <a:rPr lang="en-US" sz="2800" b="1" dirty="0" smtClean="0"/>
              <a:t>Investigate</a:t>
            </a:r>
            <a:r>
              <a:rPr lang="en-US" sz="2800" dirty="0" smtClean="0"/>
              <a:t> the role of the </a:t>
            </a:r>
            <a:r>
              <a:rPr lang="en-US" sz="2800" b="1" dirty="0"/>
              <a:t>reactivation </a:t>
            </a:r>
            <a:r>
              <a:rPr lang="en-US" sz="2800" b="1" dirty="0" smtClean="0"/>
              <a:t>phenomenon</a:t>
            </a:r>
            <a:r>
              <a:rPr lang="en-US" sz="2800" dirty="0" smtClean="0"/>
              <a:t> </a:t>
            </a:r>
          </a:p>
          <a:p>
            <a:pPr marL="514350" indent="-514350" algn="just">
              <a:buFont typeface="+mj-lt"/>
              <a:buAutoNum type="arabicPeriod"/>
              <a:defRPr/>
            </a:pPr>
            <a:r>
              <a:rPr lang="en-US" sz="2800" b="1" dirty="0" smtClean="0"/>
              <a:t>Analyze</a:t>
            </a:r>
            <a:r>
              <a:rPr lang="en-US" sz="2800" dirty="0" smtClean="0"/>
              <a:t> the functional meaning of the adoption of </a:t>
            </a:r>
            <a:r>
              <a:rPr lang="en-US" sz="2800" b="1" dirty="0" smtClean="0"/>
              <a:t>re-reference </a:t>
            </a:r>
            <a:r>
              <a:rPr lang="en-US" sz="2800" b="1" dirty="0" smtClean="0"/>
              <a:t>styles</a:t>
            </a:r>
            <a:endParaRPr lang="en-US" sz="2800" b="1" dirty="0"/>
          </a:p>
          <a:p>
            <a:pPr marL="514350" indent="-514350" algn="just">
              <a:buFont typeface="+mj-lt"/>
              <a:buAutoNum type="arabicPeriod"/>
              <a:defRPr/>
            </a:pPr>
            <a:endParaRPr lang="en-US" sz="2800" dirty="0"/>
          </a:p>
          <a:p>
            <a:pPr marL="514350" indent="-514350">
              <a:buFont typeface="+mj-lt"/>
              <a:buAutoNum type="arabicPeriod"/>
              <a:defRPr/>
            </a:pPr>
            <a:endParaRPr lang="en-US" sz="2800" dirty="0"/>
          </a:p>
          <a:p>
            <a:pPr algn="just">
              <a:buFont typeface="Arial" charset="0"/>
              <a:buChar char="•"/>
              <a:defRPr/>
            </a:pPr>
            <a:endParaRPr lang="it-IT" sz="2800" dirty="0"/>
          </a:p>
        </p:txBody>
      </p:sp>
      <p:sp>
        <p:nvSpPr>
          <p:cNvPr id="4" name="TextBox 3"/>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it-IT" altLang="it-IT" smtClean="0">
                <a:ea typeface="ＭＳ Ｐゴシック" panose="020B0600070205080204" pitchFamily="34" charset="-128"/>
              </a:rPr>
              <a:t>Dataset</a:t>
            </a:r>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9419" y="3929064"/>
            <a:ext cx="3330693" cy="183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992188"/>
            <a:ext cx="8002588" cy="523220"/>
          </a:xfrm>
          <a:prstGeom prst="rect">
            <a:avLst/>
          </a:prstGeom>
          <a:noFill/>
        </p:spPr>
        <p:txBody>
          <a:bodyPr>
            <a:spAutoFit/>
          </a:bodyPr>
          <a:lstStyle/>
          <a:p>
            <a:pPr>
              <a:defRPr/>
            </a:pPr>
            <a:r>
              <a:rPr lang="it-IT" sz="2800" dirty="0" smtClean="0">
                <a:latin typeface="+mn-lt"/>
                <a:ea typeface="ＭＳ Ｐゴシック" charset="-128"/>
              </a:rPr>
              <a:t>iEEG: intracranial EEG signals</a:t>
            </a:r>
            <a:endParaRPr lang="it-IT" sz="2800" dirty="0">
              <a:latin typeface="+mn-lt"/>
              <a:ea typeface="ＭＳ Ｐゴシック" charset="-128"/>
            </a:endParaRPr>
          </a:p>
        </p:txBody>
      </p:sp>
      <p:sp>
        <p:nvSpPr>
          <p:cNvPr id="6" name="Rectangle 5"/>
          <p:cNvSpPr/>
          <p:nvPr/>
        </p:nvSpPr>
        <p:spPr>
          <a:xfrm>
            <a:off x="2214145" y="5753571"/>
            <a:ext cx="6448425" cy="339725"/>
          </a:xfrm>
          <a:prstGeom prst="rect">
            <a:avLst/>
          </a:prstGeom>
        </p:spPr>
        <p:txBody>
          <a:bodyPr>
            <a:spAutoFit/>
          </a:bodyPr>
          <a:lstStyle/>
          <a:p>
            <a:pPr>
              <a:defRPr/>
            </a:pPr>
            <a:r>
              <a:rPr lang="it-IT" sz="800" dirty="0">
                <a:latin typeface="+mn-lt"/>
                <a:ea typeface="ＭＳ Ｐゴシック" charset="-128"/>
              </a:rPr>
              <a:t>REF:  Deepak Lachhwani, MD, and Jorgé Gonzalez-Martinez, MD, PhD</a:t>
            </a:r>
          </a:p>
          <a:p>
            <a:pPr>
              <a:defRPr/>
            </a:pPr>
            <a:endParaRPr lang="it-IT" sz="800" u="sng" dirty="0">
              <a:latin typeface="+mn-lt"/>
              <a:ea typeface="ＭＳ Ｐゴシック" charset="-128"/>
            </a:endParaRPr>
          </a:p>
        </p:txBody>
      </p:sp>
      <p:sp>
        <p:nvSpPr>
          <p:cNvPr id="25607" name="Rectangle 1"/>
          <p:cNvSpPr>
            <a:spLocks noChangeArrowheads="1"/>
          </p:cNvSpPr>
          <p:nvPr/>
        </p:nvSpPr>
        <p:spPr bwMode="auto">
          <a:xfrm>
            <a:off x="395536" y="1804988"/>
            <a:ext cx="829126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
            </a:pPr>
            <a:r>
              <a:rPr lang="it-IT" altLang="it-IT" dirty="0"/>
              <a:t>Five subjects</a:t>
            </a:r>
          </a:p>
          <a:p>
            <a:pPr>
              <a:buFont typeface="Wingdings" panose="05000000000000000000" pitchFamily="2" charset="2"/>
              <a:buChar char="§"/>
            </a:pPr>
            <a:r>
              <a:rPr lang="it-IT" altLang="it-IT" dirty="0"/>
              <a:t>8 channels/subjetc</a:t>
            </a:r>
          </a:p>
          <a:p>
            <a:pPr>
              <a:buFont typeface="Wingdings" panose="05000000000000000000" pitchFamily="2" charset="2"/>
              <a:buChar char="§"/>
            </a:pPr>
            <a:r>
              <a:rPr lang="it-IT" altLang="it-IT" dirty="0"/>
              <a:t>29 stimulation session</a:t>
            </a:r>
          </a:p>
          <a:p>
            <a:pPr>
              <a:buFont typeface="Wingdings" panose="05000000000000000000" pitchFamily="2" charset="2"/>
              <a:buChar char="§"/>
            </a:pPr>
            <a:r>
              <a:rPr lang="it-IT" altLang="it-IT" dirty="0"/>
              <a:t>Epochs 800 ms </a:t>
            </a:r>
            <a:r>
              <a:rPr lang="it-IT" altLang="it-IT" dirty="0" smtClean="0"/>
              <a:t>long </a:t>
            </a:r>
            <a:r>
              <a:rPr lang="it-IT" altLang="it-IT" dirty="0"/>
              <a:t>(for each session)</a:t>
            </a:r>
          </a:p>
        </p:txBody>
      </p:sp>
      <p:sp>
        <p:nvSpPr>
          <p:cNvPr id="2" name="Right Brace 1"/>
          <p:cNvSpPr/>
          <p:nvPr/>
        </p:nvSpPr>
        <p:spPr>
          <a:xfrm>
            <a:off x="6228184" y="1916832"/>
            <a:ext cx="238597" cy="13861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 name="TextBox 3"/>
          <p:cNvSpPr txBox="1"/>
          <p:nvPr/>
        </p:nvSpPr>
        <p:spPr>
          <a:xfrm>
            <a:off x="5940152" y="1412776"/>
            <a:ext cx="3203848" cy="2308324"/>
          </a:xfrm>
          <a:prstGeom prst="rect">
            <a:avLst/>
          </a:prstGeom>
          <a:noFill/>
        </p:spPr>
        <p:txBody>
          <a:bodyPr wrap="square" rtlCol="0">
            <a:spAutoFit/>
          </a:bodyPr>
          <a:lstStyle/>
          <a:p>
            <a:r>
              <a:rPr lang="it-IT" dirty="0" smtClean="0"/>
              <a:t>	wakefulness 	</a:t>
            </a:r>
          </a:p>
          <a:p>
            <a:r>
              <a:rPr lang="it-IT" dirty="0"/>
              <a:t>	</a:t>
            </a:r>
            <a:r>
              <a:rPr lang="it-IT" dirty="0" smtClean="0"/>
              <a:t>(</a:t>
            </a:r>
            <a:r>
              <a:rPr lang="it-IT" b="1" dirty="0" smtClean="0"/>
              <a:t>WAKE</a:t>
            </a:r>
            <a:r>
              <a:rPr lang="it-IT" dirty="0" smtClean="0"/>
              <a:t>)</a:t>
            </a:r>
          </a:p>
          <a:p>
            <a:endParaRPr lang="it-IT" dirty="0" smtClean="0"/>
          </a:p>
          <a:p>
            <a:r>
              <a:rPr lang="it-IT" dirty="0" smtClean="0"/>
              <a:t>	NREM Sleep,	stage 3 </a:t>
            </a:r>
          </a:p>
          <a:p>
            <a:r>
              <a:rPr lang="it-IT" dirty="0" smtClean="0"/>
              <a:t>	(</a:t>
            </a:r>
            <a:r>
              <a:rPr lang="it-IT" b="1" dirty="0" smtClean="0"/>
              <a:t>NREM</a:t>
            </a:r>
            <a:r>
              <a:rPr lang="it-IT" dirty="0" smtClean="0"/>
              <a:t>)</a:t>
            </a:r>
            <a:endParaRPr lang="it-IT" dirty="0"/>
          </a:p>
        </p:txBody>
      </p:sp>
      <p:sp>
        <p:nvSpPr>
          <p:cNvPr id="9" name="TextBox 8"/>
          <p:cNvSpPr txBox="1"/>
          <p:nvPr/>
        </p:nvSpPr>
        <p:spPr>
          <a:xfrm>
            <a:off x="971600" y="6474822"/>
            <a:ext cx="1699119" cy="338554"/>
          </a:xfrm>
          <a:prstGeom prst="rect">
            <a:avLst/>
          </a:prstGeom>
          <a:noFill/>
        </p:spPr>
        <p:txBody>
          <a:bodyPr wrap="none" rtlCol="0">
            <a:spAutoFit/>
          </a:bodyPr>
          <a:lstStyle/>
          <a:p>
            <a:r>
              <a:rPr lang="it-IT" sz="1600" dirty="0" smtClean="0">
                <a:latin typeface="+mn-lt"/>
              </a:rPr>
              <a:t>February 27, 2018</a:t>
            </a:r>
            <a:endParaRPr lang="it-IT" sz="16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
  <TotalTime>5102</TotalTime>
  <Words>7306</Words>
  <Application>Microsoft Office PowerPoint</Application>
  <PresentationFormat>On-screen Show (4:3)</PresentationFormat>
  <Paragraphs>1068</Paragraphs>
  <Slides>51</Slides>
  <Notes>48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ＭＳ Ｐゴシック</vt:lpstr>
      <vt:lpstr>Arial</vt:lpstr>
      <vt:lpstr>Calibri</vt:lpstr>
      <vt:lpstr>Cambria Math</vt:lpstr>
      <vt:lpstr>Courier New</vt:lpstr>
      <vt:lpstr>Times New Roman</vt:lpstr>
      <vt:lpstr>Trebuchet MS</vt:lpstr>
      <vt:lpstr>Wingdings</vt:lpstr>
      <vt:lpstr>PPT</vt:lpstr>
      <vt:lpstr>3</vt:lpstr>
      <vt:lpstr>Tema di Office</vt:lpstr>
      <vt:lpstr>PowerPoint Presentation</vt:lpstr>
      <vt:lpstr>Brain Research</vt:lpstr>
      <vt:lpstr>Connectome and Connectivity</vt:lpstr>
      <vt:lpstr>Connectivity and Consciousness </vt:lpstr>
      <vt:lpstr>Connectivity and Consciousness </vt:lpstr>
      <vt:lpstr>PowerPoint Presentation</vt:lpstr>
      <vt:lpstr>A possible marker of consciousness </vt:lpstr>
      <vt:lpstr>Aims of the Thesis </vt:lpstr>
      <vt:lpstr>Dataset</vt:lpstr>
      <vt:lpstr>Dataset</vt:lpstr>
      <vt:lpstr>PowerPoint Presentation</vt:lpstr>
      <vt:lpstr>PowerPoint Presentation</vt:lpstr>
      <vt:lpstr>Multivariate AutoRegressive model  </vt:lpstr>
      <vt:lpstr>Multivariate AutoRegressive model  </vt:lpstr>
      <vt:lpstr>Connectivity Estimator: DTF   </vt:lpstr>
      <vt:lpstr>Connectivity Estimator: DTF </vt:lpstr>
      <vt:lpstr>Connectivity Estimator: ADTF   </vt:lpstr>
      <vt:lpstr>DTF Results</vt:lpstr>
      <vt:lpstr>DTF Results</vt:lpstr>
      <vt:lpstr>DTF Results</vt:lpstr>
      <vt:lpstr>DTF Results</vt:lpstr>
      <vt:lpstr>PowerPoint Presentation</vt:lpstr>
      <vt:lpstr>Re-referencing style: Results</vt:lpstr>
      <vt:lpstr>PowerPoint Presentation</vt:lpstr>
      <vt:lpstr>PowerPoint Presentation</vt:lpstr>
      <vt:lpstr>PowerPoint Presentation</vt:lpstr>
      <vt:lpstr>PowerPoint Presentation</vt:lpstr>
      <vt:lpstr>ADTF Results </vt:lpstr>
      <vt:lpstr>ADTF Results </vt:lpstr>
      <vt:lpstr>ADTF Results </vt:lpstr>
      <vt:lpstr>ADTF Results </vt:lpstr>
      <vt:lpstr>ADTF Results </vt:lpstr>
      <vt:lpstr>PowerPoint Presentation</vt:lpstr>
      <vt:lpstr>Feature Extraction: Aim</vt:lpstr>
      <vt:lpstr>Feature Extraction: Method</vt:lpstr>
      <vt:lpstr>Feature Extraction: Results</vt:lpstr>
      <vt:lpstr>Feature Extraction: Results</vt:lpstr>
      <vt:lpstr>Conclusions </vt:lpstr>
      <vt:lpstr>Conclusions </vt:lpstr>
      <vt:lpstr>Conclusions </vt:lpstr>
      <vt:lpstr>Conclusions </vt:lpstr>
      <vt:lpstr>Conclusions</vt:lpstr>
      <vt:lpstr>PowerPoint Presentation</vt:lpstr>
      <vt:lpstr>PowerPoint Presentation</vt:lpstr>
      <vt:lpstr>PowerPoint Presentation</vt:lpstr>
      <vt:lpstr>Posters in conferences </vt:lpstr>
      <vt:lpstr>Future works</vt:lpstr>
      <vt:lpstr>Tools</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Cooperation to Reinforce Immune Response during Carcinoma: a Structural Bioinformatics Analysis    R. PIZZI1, T. RUTIGLIANO1, P. GUADALUPI2 and M. PREGNOLATO3      1Computer Science Department,University of Milan     2 Central Maine Medical Center, USA     3Department of Drug Sciences, University of Pavia</dc:title>
  <dc:creator>Teresa, Rutigliano</dc:creator>
  <cp:lastModifiedBy>Teresa Rutigliano</cp:lastModifiedBy>
  <cp:revision>1282</cp:revision>
  <cp:lastPrinted>2018-02-24T14:08:55Z</cp:lastPrinted>
  <dcterms:created xsi:type="dcterms:W3CDTF">2014-11-03T14:48:08Z</dcterms:created>
  <dcterms:modified xsi:type="dcterms:W3CDTF">2018-02-25T20:12:35Z</dcterms:modified>
</cp:coreProperties>
</file>