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2" r:id="rId12"/>
    <p:sldId id="271" r:id="rId13"/>
    <p:sldId id="270" r:id="rId14"/>
    <p:sldId id="275" r:id="rId15"/>
    <p:sldId id="280" r:id="rId16"/>
    <p:sldId id="281" r:id="rId17"/>
    <p:sldId id="282" r:id="rId18"/>
    <p:sldId id="283" r:id="rId19"/>
    <p:sldId id="285" r:id="rId20"/>
    <p:sldId id="263" r:id="rId21"/>
    <p:sldId id="272" r:id="rId22"/>
    <p:sldId id="273" r:id="rId23"/>
    <p:sldId id="276" r:id="rId24"/>
    <p:sldId id="277" r:id="rId25"/>
    <p:sldId id="284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6EFB-FD4B-CC4A-9D5F-96951AA17FF8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F735-29AB-C14E-A31D-7CF1F883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9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8FD15-DBBD-F346-8186-B409BF5B1738}" type="datetimeFigureOut">
              <a:rPr lang="en-US" smtClean="0"/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4002-7434-5D42-9C7A-48228FE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46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C6045-7BC3-D14C-B26F-8611A95AF612}" type="datetime5">
              <a:rPr lang="en-US" smtClean="0"/>
              <a:t>7-Feb-11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F00AF-2DDC-2549-8D38-F5B6D75F25F6}" type="datetime5">
              <a:rPr lang="en-US" smtClean="0"/>
              <a:t>7-Feb-11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527A-DEB0-4546-9067-54E939DBA391}" type="datetime5">
              <a:rPr lang="en-US" smtClean="0"/>
              <a:t>7-Feb-11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39D1-EFCB-744D-A17B-4208770BEDAA}" type="datetime5">
              <a:rPr lang="en-US" smtClean="0"/>
              <a:t>7-Feb-11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4020-7F51-9F4A-B9F8-8DEA7A176394}" type="datetime5">
              <a:rPr lang="en-US" smtClean="0"/>
              <a:t>7-Feb-11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D046-4CB7-BA45-9563-17CF13EE7D56}" type="datetime5">
              <a:rPr lang="en-US" smtClean="0"/>
              <a:t>7-Feb-11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CDBF-87F1-EE45-8AED-52C30476DC55}" type="datetime5">
              <a:rPr lang="en-US" smtClean="0"/>
              <a:t>7-Feb-11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3A91-A0FE-B146-BD55-B215CD85D2C1}" type="datetime5">
              <a:rPr lang="en-US" smtClean="0"/>
              <a:t>7-Feb-11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2CBC7-C0FF-A143-9F35-535AD8E29AA4}" type="datetime5">
              <a:rPr lang="en-US" smtClean="0"/>
              <a:t>7-Feb-11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B087-3BEE-9D41-9052-FB10FD15F9BF}" type="datetime5">
              <a:rPr lang="en-US" smtClean="0"/>
              <a:t>7-Feb-11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A08C-3515-8548-AC9A-262EFCBC7C04}" type="datetime5">
              <a:rPr lang="en-US" smtClean="0"/>
              <a:t>7-Feb-11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703E71-73E4-6444-AC5F-31A16B6990B3}" type="datetime5">
              <a:rPr lang="en-US" smtClean="0"/>
              <a:t>7-Feb-11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76654-C5DC-5A46-BBC9-73B6B513926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9.msdn.com/Blogs/pdc2008/TL1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johnnycoder.com/blog/2009/05/01/functional-programming-part-1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Programming in a Nutshell with Haskell and F#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88170"/>
          </a:xfrm>
        </p:spPr>
        <p:txBody>
          <a:bodyPr/>
          <a:lstStyle/>
          <a:p>
            <a:r>
              <a:rPr lang="en-US" dirty="0" smtClean="0"/>
              <a:t>Giordano Tamburrelli, PhD</a:t>
            </a:r>
          </a:p>
          <a:p>
            <a:r>
              <a:rPr lang="en-US" dirty="0" smtClean="0"/>
              <a:t>Academic Developer </a:t>
            </a:r>
            <a:r>
              <a:rPr lang="en-US" dirty="0" smtClean="0"/>
              <a:t>Evangelist</a:t>
            </a:r>
          </a:p>
          <a:p>
            <a:r>
              <a:rPr lang="it-IT" dirty="0" smtClean="0"/>
              <a:t>giotam@microsoft.com</a:t>
            </a:r>
            <a:endParaRPr lang="en-US" dirty="0" smtClean="0"/>
          </a:p>
          <a:p>
            <a:r>
              <a:rPr lang="en-US" dirty="0" smtClean="0"/>
              <a:t>DPE – Microsoft Italia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3D-3405-7F41-B154-AC477F08BCAF}" type="datetime5">
              <a:rPr lang="en-US" smtClean="0"/>
              <a:t>7-Feb-11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interesting readings…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“Can Programming Be Liberated From the von Neumann Style? A Functional Style and its Algebra of Programs”. John Backus, Turing Award lecture, 1977 (available in PDF on-line).</a:t>
            </a:r>
          </a:p>
          <a:p>
            <a:r>
              <a:rPr lang="en-US" sz="2400" dirty="0" smtClean="0"/>
              <a:t>“History of Lisp”. John McCarthy, ACM SIGPLAN History of Programming Languages Conference, 1978.</a:t>
            </a:r>
          </a:p>
          <a:p>
            <a:r>
              <a:rPr lang="en-US" sz="2400" dirty="0" smtClean="0"/>
              <a:t>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98" y="4435475"/>
            <a:ext cx="2433404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Imperative </a:t>
            </a:r>
            <a:r>
              <a:rPr lang="en-US" dirty="0" err="1" smtClean="0"/>
              <a:t>vs</a:t>
            </a:r>
            <a:r>
              <a:rPr lang="en-US" dirty="0" smtClean="0"/>
              <a:t> Declarative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762406"/>
            <a:ext cx="6261100" cy="459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Imperative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Procedural and OO Languages</a:t>
            </a:r>
          </a:p>
          <a:p>
            <a:r>
              <a:rPr lang="en-US" dirty="0" smtClean="0"/>
              <a:t>Variables, assignment and sequencing</a:t>
            </a:r>
          </a:p>
          <a:p>
            <a:pPr lvl="1"/>
            <a:r>
              <a:rPr lang="en-US" dirty="0" smtClean="0"/>
              <a:t>Variables = memory locations</a:t>
            </a:r>
          </a:p>
          <a:p>
            <a:pPr lvl="1"/>
            <a:r>
              <a:rPr lang="en-US" dirty="0" smtClean="0"/>
              <a:t>Assignments modify variables</a:t>
            </a:r>
          </a:p>
          <a:p>
            <a:pPr lvl="1"/>
            <a:r>
              <a:rPr lang="en-US" dirty="0" smtClean="0"/>
              <a:t>Sequencing = extensive use of loops</a:t>
            </a:r>
          </a:p>
          <a:p>
            <a:r>
              <a:rPr lang="en-US" dirty="0" smtClean="0"/>
              <a:t>Imperative Programming as:</a:t>
            </a:r>
          </a:p>
          <a:p>
            <a:pPr lvl="1"/>
            <a:r>
              <a:rPr lang="en-US" b="1" dirty="0" smtClean="0"/>
              <a:t>State  Based</a:t>
            </a:r>
          </a:p>
          <a:p>
            <a:pPr lvl="1"/>
            <a:r>
              <a:rPr lang="en-US" b="1" dirty="0" smtClean="0"/>
              <a:t>Assignment Oriented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091" y="3759200"/>
            <a:ext cx="2697909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Functional Programming (FP)</a:t>
            </a:r>
            <a:r>
              <a:rPr lang="en-US" dirty="0" smtClean="0"/>
              <a:t> is a programming paradigm that treats computation as the evaluation of mathematical functions and avoids state and mutable data (no side effects!)</a:t>
            </a:r>
          </a:p>
          <a:p>
            <a:r>
              <a:rPr lang="en-US" dirty="0" smtClean="0"/>
              <a:t>Variables bound to values!</a:t>
            </a:r>
          </a:p>
          <a:p>
            <a:r>
              <a:rPr lang="en-US" dirty="0" smtClean="0"/>
              <a:t>Recursion in place of iteration</a:t>
            </a:r>
          </a:p>
          <a:p>
            <a:r>
              <a:rPr lang="en-US" dirty="0" smtClean="0"/>
              <a:t>Function composition</a:t>
            </a:r>
          </a:p>
          <a:p>
            <a:r>
              <a:rPr lang="en-US" dirty="0" smtClean="0"/>
              <a:t>Functional Programming as:</a:t>
            </a:r>
          </a:p>
          <a:p>
            <a:pPr lvl="1"/>
            <a:r>
              <a:rPr lang="en-US" b="1" dirty="0" smtClean="0"/>
              <a:t>Value Based</a:t>
            </a:r>
          </a:p>
          <a:p>
            <a:pPr lvl="1"/>
            <a:r>
              <a:rPr lang="en-US" b="1" dirty="0" smtClean="0"/>
              <a:t>Applicative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591050"/>
            <a:ext cx="1905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687" y="1935480"/>
            <a:ext cx="2133600" cy="11918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//F#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 = 42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14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18162" y="1935480"/>
            <a:ext cx="2133600" cy="11918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B74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//C#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 = 42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468687" y="3319780"/>
            <a:ext cx="2133600" cy="11918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B74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//F#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let a = 42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18161" y="3319779"/>
            <a:ext cx="3287713" cy="27603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B74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//C#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err="1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s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tatic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a()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{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olas" pitchFamily="49" charset="0"/>
                <a:cs typeface="Consolas" pitchFamily="49" charset="0"/>
              </a:rPr>
              <a:t>42;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aseline="0" dirty="0" smtClean="0">
                <a:latin typeface="Consolas" pitchFamily="49" charset="0"/>
                <a:cs typeface="Consolas" pitchFamily="49" charset="0"/>
              </a:rPr>
              <a:t>}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4950" y="1935480"/>
            <a:ext cx="3352800" cy="11918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 expression are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equal: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7350" y="3399155"/>
            <a:ext cx="3352800" cy="11918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Conceptually are more like: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b="1" dirty="0" smtClean="0"/>
              <a:t>Ask don’t tell</a:t>
            </a:r>
          </a:p>
          <a:p>
            <a:pPr lvl="1"/>
            <a:r>
              <a:rPr lang="it-IT" dirty="0" smtClean="0"/>
              <a:t>Usually we tell the computer how we want things done rather then what we want to achieve (a.k.a. Imperative thinking)</a:t>
            </a:r>
          </a:p>
          <a:p>
            <a:r>
              <a:rPr lang="it-IT" b="1" dirty="0" smtClean="0"/>
              <a:t>The Espresso example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If the computer were a coffee maker, we tell the computer to grind the coffee, then get the water and warm it. At the same time prepare the milk, in parallel!</a:t>
            </a:r>
          </a:p>
          <a:p>
            <a:pPr lvl="1"/>
            <a:r>
              <a:rPr lang="it-IT" dirty="0" smtClean="0"/>
              <a:t>With FP (theoretically), you simply tell (or define) you want an expresso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555402" cy="1022873"/>
          </a:xfrm>
        </p:spPr>
        <p:txBody>
          <a:bodyPr>
            <a:normAutofit/>
          </a:bodyPr>
          <a:lstStyle/>
          <a:p>
            <a:r>
              <a:rPr lang="it-IT" b="1" dirty="0" smtClean="0"/>
              <a:t>Logical syntax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102400" y="2926080"/>
            <a:ext cx="3820403" cy="16127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800" dirty="0">
                <a:latin typeface="Consolas" pitchFamily="49" charset="0"/>
                <a:cs typeface="Consolas" pitchFamily="49" charset="0"/>
              </a:rPr>
              <a:t>x</a:t>
            </a:r>
            <a:r>
              <a:rPr lang="it-IT" sz="4800" dirty="0" smtClean="0">
                <a:latin typeface="Consolas" pitchFamily="49" charset="0"/>
                <a:cs typeface="Consolas" pitchFamily="49" charset="0"/>
              </a:rPr>
              <a:t> = x + 1;</a:t>
            </a:r>
            <a:endParaRPr lang="en-US" sz="4800" dirty="0" smtClean="0">
              <a:latin typeface="Consolas" pitchFamily="49" charset="0"/>
              <a:cs typeface="Consolas" pitchFamily="49" charset="0"/>
            </a:endParaRPr>
          </a:p>
          <a:p>
            <a:endParaRPr lang="en-US" sz="4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027394"/>
            <a:ext cx="8077200" cy="22443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We understand this syntax because we are used to tell the computer what to do and we rely on its internal architecture</a:t>
            </a:r>
          </a:p>
          <a:p>
            <a:r>
              <a:rPr lang="it-IT" b="1" dirty="0" smtClean="0"/>
              <a:t>But this eqaution does not make no sense at all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Succinct Syntax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847088"/>
            <a:ext cx="7315200" cy="45092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//C#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using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System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namespace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ConsoleApplication1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class Program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{</a:t>
            </a:r>
          </a:p>
          <a:p>
            <a:pPr lvl="0">
              <a:buNone/>
              <a:defRPr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		static </a:t>
            </a:r>
            <a:r>
              <a:rPr lang="en-US" dirty="0" err="1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a()</a:t>
            </a:r>
          </a:p>
          <a:p>
            <a:pPr lvl="0"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{ </a:t>
            </a:r>
          </a:p>
          <a:p>
            <a:pPr lvl="0"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2;</a:t>
            </a:r>
          </a:p>
          <a:p>
            <a:pPr lvl="0">
              <a:buNone/>
              <a:defRPr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}</a:t>
            </a:r>
            <a:endParaRPr lang="en-US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512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Succinct Syntax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315200" cy="4222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//F#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open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System</a:t>
            </a:r>
          </a:p>
          <a:p>
            <a:pPr>
              <a:buNone/>
            </a:pPr>
            <a:r>
              <a:rPr lang="en-US" dirty="0" smtClean="0">
                <a:solidFill>
                  <a:srgbClr val="3366FF"/>
                </a:solidFill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 = 2</a:t>
            </a:r>
          </a:p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Console.Writeline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a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034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Fundamental concepts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315200" cy="422275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5912" y="1935480"/>
            <a:ext cx="8686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Recursion</a:t>
            </a:r>
          </a:p>
          <a:p>
            <a:r>
              <a:rPr lang="it-IT" dirty="0" smtClean="0"/>
              <a:t>High-order functions</a:t>
            </a:r>
          </a:p>
          <a:p>
            <a:pPr lvl="1"/>
            <a:r>
              <a:rPr lang="it-IT" dirty="0" smtClean="0"/>
              <a:t>Map, Filter, Reduce</a:t>
            </a:r>
          </a:p>
          <a:p>
            <a:r>
              <a:rPr lang="it-IT" dirty="0" smtClean="0"/>
              <a:t>Eager/lazy evaluation</a:t>
            </a:r>
          </a:p>
          <a:p>
            <a:r>
              <a:rPr lang="it-IT" dirty="0" smtClean="0"/>
              <a:t>Pattern matching (forget your switch statements!)</a:t>
            </a:r>
          </a:p>
          <a:p>
            <a:r>
              <a:rPr lang="it-IT" dirty="0" smtClean="0"/>
              <a:t>Currying</a:t>
            </a:r>
          </a:p>
          <a:p>
            <a:pPr marL="0" indent="0">
              <a:buNone/>
            </a:pPr>
            <a:endParaRPr lang="it-I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</a:p>
          <a:p>
            <a:r>
              <a:rPr lang="en-US" dirty="0" smtClean="0"/>
              <a:t>Course Overview</a:t>
            </a:r>
          </a:p>
          <a:p>
            <a:pPr lvl="1"/>
            <a:r>
              <a:rPr lang="en-US" dirty="0" smtClean="0"/>
              <a:t>Topics and evaluation</a:t>
            </a:r>
          </a:p>
          <a:p>
            <a:r>
              <a:rPr lang="en-US" dirty="0" smtClean="0"/>
              <a:t>Functional Languages</a:t>
            </a:r>
          </a:p>
          <a:p>
            <a:pPr lvl="1"/>
            <a:r>
              <a:rPr lang="en-US" dirty="0" smtClean="0"/>
              <a:t>One upon a time</a:t>
            </a:r>
          </a:p>
          <a:p>
            <a:pPr lvl="1"/>
            <a:r>
              <a:rPr lang="en-US" dirty="0" smtClean="0"/>
              <a:t>What, why and how</a:t>
            </a:r>
          </a:p>
          <a:p>
            <a:pPr lvl="1"/>
            <a:r>
              <a:rPr lang="en-US" dirty="0" smtClean="0"/>
              <a:t>….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988" y="3629211"/>
            <a:ext cx="3213580" cy="276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Languages: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/>
              <a:t>Recently a lot of hype on Functional Languages</a:t>
            </a:r>
          </a:p>
          <a:p>
            <a:r>
              <a:rPr lang="en-US" dirty="0" smtClean="0"/>
              <a:t>F# initially developed by Don </a:t>
            </a:r>
            <a:r>
              <a:rPr lang="en-US" dirty="0" err="1" smtClean="0"/>
              <a:t>Syme</a:t>
            </a:r>
            <a:r>
              <a:rPr lang="en-US" dirty="0" smtClean="0"/>
              <a:t> at Microsoft Research. Fully supported language in the .NET Framework and Visual Studio as part of Visual Studio 2010</a:t>
            </a:r>
          </a:p>
          <a:p>
            <a:r>
              <a:rPr lang="en-US" dirty="0" err="1" smtClean="0"/>
              <a:t>Clojure</a:t>
            </a:r>
            <a:r>
              <a:rPr lang="en-US" dirty="0" smtClean="0"/>
              <a:t> introduced in 2007 runs on a JVM</a:t>
            </a:r>
          </a:p>
          <a:p>
            <a:r>
              <a:rPr lang="en-US" dirty="0" smtClean="0"/>
              <a:t>Haskell, </a:t>
            </a:r>
            <a:r>
              <a:rPr lang="en-US" dirty="0" err="1" smtClean="0"/>
              <a:t>Erlang</a:t>
            </a:r>
            <a:r>
              <a:rPr lang="en-US" dirty="0" smtClean="0"/>
              <a:t> and </a:t>
            </a:r>
            <a:r>
              <a:rPr lang="en-US" dirty="0" err="1" smtClean="0"/>
              <a:t>Scala</a:t>
            </a:r>
            <a:r>
              <a:rPr lang="en-US" dirty="0" smtClean="0"/>
              <a:t> recently</a:t>
            </a:r>
          </a:p>
          <a:p>
            <a:pPr>
              <a:buNone/>
            </a:pPr>
            <a:r>
              <a:rPr lang="en-US" dirty="0" smtClean="0"/>
              <a:t>	gained relevant popularity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4591050"/>
            <a:ext cx="19050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Languages: Why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21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317750"/>
            <a:ext cx="6858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Languages: Why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22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Concurrency/Parallelism without tears</a:t>
            </a:r>
          </a:p>
          <a:p>
            <a:pPr lvl="1"/>
            <a:r>
              <a:rPr lang="en-US" dirty="0" smtClean="0"/>
              <a:t>Moore’s law starting to reach its limits</a:t>
            </a:r>
          </a:p>
          <a:p>
            <a:pPr lvl="1"/>
            <a:r>
              <a:rPr lang="en-US" dirty="0" smtClean="0"/>
              <a:t>Programmers need to go parallel</a:t>
            </a:r>
          </a:p>
          <a:p>
            <a:pPr lvl="1"/>
            <a:r>
              <a:rPr lang="en-US" dirty="0" smtClean="0"/>
              <a:t>No side effects nature</a:t>
            </a:r>
          </a:p>
          <a:p>
            <a:r>
              <a:rPr lang="en-US" dirty="0" smtClean="0"/>
              <a:t>Succinct, concise, understandable syntax</a:t>
            </a:r>
          </a:p>
          <a:p>
            <a:r>
              <a:rPr lang="en-US" dirty="0" smtClean="0"/>
              <a:t>Maintainability</a:t>
            </a:r>
          </a:p>
          <a:p>
            <a:r>
              <a:rPr lang="en-US" dirty="0" smtClean="0"/>
              <a:t>More accessible (e.g., new IDE and tools)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244" y="4369525"/>
            <a:ext cx="2005111" cy="2155100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FP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Analysis</a:t>
            </a:r>
          </a:p>
          <a:p>
            <a:r>
              <a:rPr lang="en-US" dirty="0" smtClean="0"/>
              <a:t>Insurance Analysis</a:t>
            </a:r>
          </a:p>
          <a:p>
            <a:r>
              <a:rPr lang="en-US" dirty="0" smtClean="0"/>
              <a:t>Advertising Analysis</a:t>
            </a:r>
          </a:p>
          <a:p>
            <a:r>
              <a:rPr lang="en-US" dirty="0" smtClean="0"/>
              <a:t>Image Digital Analysis (Game dev)</a:t>
            </a:r>
          </a:p>
          <a:p>
            <a:r>
              <a:rPr lang="en-US" dirty="0" smtClean="0"/>
              <a:t>Data Mining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FP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Erlang</a:t>
            </a:r>
            <a:endParaRPr lang="en-US" dirty="0" smtClean="0"/>
          </a:p>
          <a:p>
            <a:pPr lvl="1"/>
            <a:r>
              <a:rPr lang="en-US" dirty="0" smtClean="0"/>
              <a:t>Developed and heavily used by Ericsson for developing large scale real-time systems</a:t>
            </a:r>
          </a:p>
          <a:p>
            <a:r>
              <a:rPr lang="en-US" dirty="0" smtClean="0"/>
              <a:t>F#</a:t>
            </a:r>
          </a:p>
          <a:p>
            <a:pPr lvl="1"/>
            <a:r>
              <a:rPr lang="en-US" dirty="0" smtClean="0"/>
              <a:t>Xbox Halo 3 player rankings (lot less code then C#)</a:t>
            </a:r>
          </a:p>
          <a:p>
            <a:r>
              <a:rPr lang="en-US" dirty="0" smtClean="0"/>
              <a:t>Lisp</a:t>
            </a:r>
          </a:p>
          <a:p>
            <a:pPr lvl="1"/>
            <a:r>
              <a:rPr lang="en-US" dirty="0" err="1" smtClean="0"/>
              <a:t>Autocad</a:t>
            </a:r>
            <a:endParaRPr lang="en-US" dirty="0" smtClean="0"/>
          </a:p>
          <a:p>
            <a:pPr lvl="1"/>
            <a:r>
              <a:rPr lang="en-US" dirty="0" err="1" smtClean="0"/>
              <a:t>Emacs</a:t>
            </a:r>
            <a:r>
              <a:rPr lang="en-US" dirty="0" smtClean="0"/>
              <a:t> editor</a:t>
            </a:r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 special thank to:</a:t>
            </a:r>
          </a:p>
          <a:p>
            <a:pPr lvl="1"/>
            <a:r>
              <a:rPr lang="it-IT" dirty="0" smtClean="0"/>
              <a:t>The speakers</a:t>
            </a:r>
          </a:p>
          <a:p>
            <a:pPr lvl="1"/>
            <a:r>
              <a:rPr lang="it-IT" dirty="0" smtClean="0"/>
              <a:t>The organizer</a:t>
            </a:r>
          </a:p>
          <a:p>
            <a:r>
              <a:rPr lang="it-IT" dirty="0" smtClean="0"/>
              <a:t>Enjoy the course...</a:t>
            </a:r>
            <a:endParaRPr lang="en-US" dirty="0" smtClean="0"/>
          </a:p>
        </p:txBody>
      </p:sp>
      <p:pic>
        <p:nvPicPr>
          <p:cNvPr id="1026" name="Picture 2" descr="http://www.federicafaroldi.com/immagini/cun%C3%B9-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13" y="2990627"/>
            <a:ext cx="4798087" cy="34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References…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26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Web web web....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channel9.msdn.com/Blogs/pdc2008/TL11</a:t>
            </a: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>
                <a:hlinkClick r:id="rId4"/>
              </a:rPr>
              <a:t>http://johnnycoder.com/blog/2009/05/01/functional-programming-part-10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it-IT" dirty="0" smtClean="0"/>
              <a:t>....</a:t>
            </a:r>
            <a:endParaRPr lang="en-US" dirty="0"/>
          </a:p>
          <a:p>
            <a:endParaRPr lang="it-IT" dirty="0" smtClean="0"/>
          </a:p>
          <a:p>
            <a:endParaRPr lang="en-US" dirty="0" smtClean="0"/>
          </a:p>
        </p:txBody>
      </p:sp>
      <p:pic>
        <p:nvPicPr>
          <p:cNvPr id="2050" name="Picture 2" descr="http://media.hoepli.it/hoepli/Libro/GHEZZI-C---JAZAYERI-M/PROGRAMMING-LANGUAGE-CONCEPTS/978047110426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574" y="3643131"/>
            <a:ext cx="1866452" cy="26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slide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PhD in Software Engineering @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Milano</a:t>
            </a:r>
          </a:p>
          <a:p>
            <a:pPr lvl="1"/>
            <a:r>
              <a:rPr lang="en-US" dirty="0" smtClean="0"/>
              <a:t>Service Oriented Architectures</a:t>
            </a:r>
          </a:p>
          <a:p>
            <a:pPr lvl="1"/>
            <a:r>
              <a:rPr lang="en-US" dirty="0" smtClean="0"/>
              <a:t>Software Performance and Reliability</a:t>
            </a:r>
          </a:p>
          <a:p>
            <a:pPr lvl="1"/>
            <a:r>
              <a:rPr lang="en-US" dirty="0" smtClean="0"/>
              <a:t>Cloud </a:t>
            </a:r>
            <a:r>
              <a:rPr lang="en-US" dirty="0" smtClean="0"/>
              <a:t>Computing (recently)</a:t>
            </a:r>
            <a:endParaRPr lang="en-US" dirty="0" smtClean="0"/>
          </a:p>
          <a:p>
            <a:r>
              <a:rPr lang="en-US" dirty="0" smtClean="0"/>
              <a:t>Academic Developer Evangelist at Microsoft Italia</a:t>
            </a:r>
          </a:p>
          <a:p>
            <a:pPr lvl="1"/>
            <a:r>
              <a:rPr lang="en-US" dirty="0" err="1" smtClean="0"/>
              <a:t>Dreamspark</a:t>
            </a:r>
            <a:endParaRPr lang="en-US" dirty="0" smtClean="0"/>
          </a:p>
          <a:p>
            <a:pPr lvl="1"/>
            <a:r>
              <a:rPr lang="en-US" dirty="0" smtClean="0"/>
              <a:t>MSDN Academic Alliance</a:t>
            </a:r>
          </a:p>
          <a:p>
            <a:pPr lvl="1"/>
            <a:r>
              <a:rPr lang="en-US" dirty="0" smtClean="0"/>
              <a:t>Imagine Cup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27" y="4413250"/>
            <a:ext cx="3145948" cy="2111375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slide about</a:t>
            </a:r>
            <a:br>
              <a:rPr lang="en-US" dirty="0" smtClean="0"/>
            </a:br>
            <a:r>
              <a:rPr lang="en-US" dirty="0" smtClean="0"/>
              <a:t>Microsoft’s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DreamSpark</a:t>
            </a:r>
            <a:r>
              <a:rPr lang="en-US" dirty="0" smtClean="0"/>
              <a:t> and MSDN AA</a:t>
            </a:r>
          </a:p>
          <a:p>
            <a:r>
              <a:rPr lang="en-US" dirty="0" smtClean="0"/>
              <a:t>For this course you’ll need:</a:t>
            </a:r>
          </a:p>
          <a:p>
            <a:pPr lvl="1"/>
            <a:r>
              <a:rPr lang="en-US" dirty="0" smtClean="0"/>
              <a:t>Visual Studio 2010</a:t>
            </a:r>
          </a:p>
          <a:p>
            <a:pPr lvl="1"/>
            <a:r>
              <a:rPr lang="en-US" dirty="0" smtClean="0"/>
              <a:t>F#</a:t>
            </a:r>
          </a:p>
          <a:p>
            <a:pPr lvl="1"/>
            <a:r>
              <a:rPr lang="en-US" dirty="0" smtClean="0"/>
              <a:t>XNA 4.0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566" y="3936999"/>
            <a:ext cx="3542177" cy="2603501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Overview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Functional Languages</a:t>
            </a:r>
          </a:p>
          <a:p>
            <a:r>
              <a:rPr lang="en-US" dirty="0" smtClean="0"/>
              <a:t>Haskell in a nutshell</a:t>
            </a:r>
          </a:p>
          <a:p>
            <a:pPr lvl="1"/>
            <a:r>
              <a:rPr lang="en-US" dirty="0" smtClean="0"/>
              <a:t>With a focus on concurrency</a:t>
            </a:r>
          </a:p>
          <a:p>
            <a:r>
              <a:rPr lang="en-US" dirty="0" smtClean="0"/>
              <a:t>F# in a nutshell</a:t>
            </a:r>
          </a:p>
          <a:p>
            <a:r>
              <a:rPr lang="en-US" dirty="0" smtClean="0"/>
              <a:t>Hands on session</a:t>
            </a:r>
          </a:p>
          <a:p>
            <a:pPr lvl="1"/>
            <a:r>
              <a:rPr lang="en-US" dirty="0" smtClean="0"/>
              <a:t>F# + </a:t>
            </a:r>
            <a:r>
              <a:rPr lang="en-US" dirty="0" smtClean="0"/>
              <a:t>XNA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0" y="2540001"/>
            <a:ext cx="2299607" cy="894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285" y="3434293"/>
            <a:ext cx="2390072" cy="137689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60" y="4811186"/>
            <a:ext cx="1746250" cy="1484313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Overview 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Understand peculiarities, pros and cons associated to functional languages</a:t>
            </a:r>
          </a:p>
          <a:p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Mini-paper (2 pages max) in which you describe how and why functional languages might be useful in your research area.</a:t>
            </a:r>
          </a:p>
          <a:p>
            <a:pPr lvl="1"/>
            <a:r>
              <a:rPr lang="en-US" dirty="0" smtClean="0"/>
              <a:t>At most 2 people per paper.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4672445"/>
            <a:ext cx="2676525" cy="1820430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Overview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expect from this presentation:</a:t>
            </a:r>
          </a:p>
          <a:p>
            <a:pPr lvl="1"/>
            <a:r>
              <a:rPr lang="en-US" dirty="0" smtClean="0"/>
              <a:t>A brief history of Functional Languages</a:t>
            </a:r>
          </a:p>
          <a:p>
            <a:pPr lvl="1"/>
            <a:r>
              <a:rPr lang="en-US" dirty="0" smtClean="0"/>
              <a:t>Functional Languages fundamental concepts</a:t>
            </a:r>
          </a:p>
          <a:p>
            <a:pPr lvl="1"/>
            <a:r>
              <a:rPr lang="en-US" dirty="0" smtClean="0"/>
              <a:t>Why Functional Language</a:t>
            </a:r>
          </a:p>
          <a:p>
            <a:pPr lvl="1"/>
            <a:r>
              <a:rPr lang="en-US" dirty="0" smtClean="0"/>
              <a:t>Applications of Functional Languages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4672445"/>
            <a:ext cx="2676525" cy="1820430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Upon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47088"/>
            <a:ext cx="82296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Functional language was ILP (Information Processing Language) by RAND corporation and Carnegie Mellon in 1955 (</a:t>
            </a:r>
            <a:r>
              <a:rPr lang="en-US" sz="2400" dirty="0" err="1" smtClean="0"/>
              <a:t>vs</a:t>
            </a:r>
            <a:r>
              <a:rPr lang="en-US" sz="2400" dirty="0" smtClean="0"/>
              <a:t> Fortran, 1956)</a:t>
            </a:r>
          </a:p>
          <a:p>
            <a:r>
              <a:rPr lang="en-US" sz="2400" dirty="0" smtClean="0"/>
              <a:t>Lisp was developed John McCarthy at MIT in 1958 (</a:t>
            </a:r>
            <a:r>
              <a:rPr lang="en-US" sz="2400" dirty="0" err="1" smtClean="0"/>
              <a:t>vs</a:t>
            </a:r>
            <a:r>
              <a:rPr lang="en-US" sz="2400" dirty="0" smtClean="0"/>
              <a:t> Cobol, 1959)</a:t>
            </a:r>
          </a:p>
          <a:p>
            <a:r>
              <a:rPr lang="en-US" sz="2400" dirty="0" smtClean="0"/>
              <a:t>Imperative languages became the dominant paradigm in the 1970s</a:t>
            </a:r>
          </a:p>
          <a:p>
            <a:r>
              <a:rPr lang="en-US" sz="2400" dirty="0" smtClean="0"/>
              <a:t>Mainly academic applications until recently…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50" y="5064125"/>
            <a:ext cx="2333625" cy="1555750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Lambda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19455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Alonzo Church and Stephen Cole </a:t>
            </a:r>
            <a:r>
              <a:rPr lang="en-US" sz="2400" dirty="0" err="1" smtClean="0"/>
              <a:t>Kleene</a:t>
            </a:r>
            <a:r>
              <a:rPr lang="en-US" sz="2400" dirty="0" smtClean="0"/>
              <a:t>, in 1936 introduced Lambda Calculus as part of an investigation into the foundation of mathematics</a:t>
            </a:r>
          </a:p>
          <a:p>
            <a:r>
              <a:rPr lang="en-US" sz="2400" dirty="0" smtClean="0"/>
              <a:t>Lambda calculus is a language with three syntactic forms and one reduction rule</a:t>
            </a:r>
          </a:p>
          <a:p>
            <a:r>
              <a:rPr lang="en-US" sz="2400" dirty="0" smtClean="0"/>
              <a:t>Mathematical abstraction, a sort of idealized and  minimalistic programming language</a:t>
            </a:r>
          </a:p>
          <a:p>
            <a:r>
              <a:rPr lang="en-US" sz="2400" dirty="0" smtClean="0"/>
              <a:t>The basis of almost all functional programming languages today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767588"/>
            <a:ext cx="2635250" cy="5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9125" y="6445250"/>
            <a:ext cx="300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Giordano Tamburrelli, </a:t>
            </a:r>
            <a:r>
              <a:rPr lang="en-US" dirty="0" err="1" smtClean="0"/>
              <a:t>Phd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F615-7715-024D-8696-9EE4A788D0F2}" type="datetime5">
              <a:rPr lang="en-US" smtClean="0"/>
              <a:t>7-Feb-11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6654-C5DC-5A46-BBC9-73B6B513926E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5" y="4238624"/>
            <a:ext cx="1833563" cy="2444751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682</TotalTime>
  <Words>1005</Words>
  <Application>Microsoft Office PowerPoint</Application>
  <PresentationFormat>On-screen Show (4:3)</PresentationFormat>
  <Paragraphs>251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Functional Programming in a Nutshell with Haskell and F#</vt:lpstr>
      <vt:lpstr>Agenda</vt:lpstr>
      <vt:lpstr>One slide about me</vt:lpstr>
      <vt:lpstr>One slide about Microsoft’s initiatives</vt:lpstr>
      <vt:lpstr>Course Overview 1/3</vt:lpstr>
      <vt:lpstr>Course Overview 2/3</vt:lpstr>
      <vt:lpstr>Course Overview 3/3</vt:lpstr>
      <vt:lpstr>Once Upon a time….</vt:lpstr>
      <vt:lpstr>Lambda Calculus</vt:lpstr>
      <vt:lpstr>Some interesting readings…</vt:lpstr>
      <vt:lpstr>Imperative vs Declarative</vt:lpstr>
      <vt:lpstr>Imperative Programming</vt:lpstr>
      <vt:lpstr>Functional Programming</vt:lpstr>
      <vt:lpstr>Functional Programming</vt:lpstr>
      <vt:lpstr>Functional Programming</vt:lpstr>
      <vt:lpstr>Functional Programming</vt:lpstr>
      <vt:lpstr>Succinct Syntax</vt:lpstr>
      <vt:lpstr>Succinct Syntax</vt:lpstr>
      <vt:lpstr>Some Fundamental concepts</vt:lpstr>
      <vt:lpstr>Functional Languages: Why</vt:lpstr>
      <vt:lpstr>Functional Languages: Why</vt:lpstr>
      <vt:lpstr>Functional Languages: Why</vt:lpstr>
      <vt:lpstr>Applications of FP</vt:lpstr>
      <vt:lpstr>Applications of FP</vt:lpstr>
      <vt:lpstr>Questions?</vt:lpstr>
      <vt:lpstr>Some References…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in a Nutshell with Haskell and F#</dc:title>
  <dc:creator>Giordano Tamburrelli</dc:creator>
  <cp:lastModifiedBy>Giordano Tamburrelli</cp:lastModifiedBy>
  <cp:revision>68</cp:revision>
  <dcterms:created xsi:type="dcterms:W3CDTF">2011-02-06T12:04:54Z</dcterms:created>
  <dcterms:modified xsi:type="dcterms:W3CDTF">2011-02-07T08:17:33Z</dcterms:modified>
</cp:coreProperties>
</file>