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185480" y="4787640"/>
            <a:ext cx="5405400" cy="3824640"/>
          </a:xfrm>
          <a:prstGeom prst="rect">
            <a:avLst/>
          </a:prstGeom>
        </p:spPr>
        <p:txBody>
          <a:bodyPr bIns="0" lIns="0" rIns="0" tIns="0"/>
          <a:p>
            <a:r>
              <a:rPr lang="en-US"/>
              <a:t>Click to edit the notes format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587600" y="1006560"/>
            <a:ext cx="4595760" cy="34480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185840" y="4787640"/>
            <a:ext cx="5407200" cy="382608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93000"/>
              </a:lnSpc>
              <a:buSzPct val="45000"/>
              <a:buFont charset="2" typeface="Wingdings"/>
              <a:buChar char=""/>
            </a:pPr>
            <a:r>
              <a:rPr lang="en-GB" sz="1200">
                <a:latin typeface="Arial"/>
                <a:ea typeface="msgothic"/>
              </a:rPr>
              <a:t>Classification of the topics where machine learning methods are applied.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86058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739440" y="4588200"/>
            <a:ext cx="86058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49080" y="458820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39440" y="458820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739440" y="2101320"/>
            <a:ext cx="8605800" cy="4761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8605800" cy="4761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4761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4761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39440" y="626760"/>
            <a:ext cx="8605800" cy="623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39440" y="458820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4761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4761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9080" y="458820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9080" y="2101320"/>
            <a:ext cx="419940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739440" y="4588200"/>
            <a:ext cx="8605440" cy="227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39440" y="626760"/>
            <a:ext cx="8605800" cy="1260720"/>
          </a:xfrm>
          <a:prstGeom prst="rect">
            <a:avLst/>
          </a:prstGeom>
        </p:spPr>
        <p:txBody>
          <a:bodyPr anchor="ctr" bIns="0" lIns="0" rIns="0" tIns="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39440" y="2101320"/>
            <a:ext cx="8605800" cy="4761360"/>
          </a:xfrm>
          <a:prstGeom prst="rect">
            <a:avLst/>
          </a:prstGeom>
        </p:spPr>
        <p:txBody>
          <a:bodyPr bIns="0" lIns="0" rIns="0" tIns="0"/>
          <a:p>
            <a:pPr>
              <a:buFont typeface="Arial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charset="2" typeface="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charset="2" typeface="Wingdings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charset="2" typeface="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charset="2" typeface="Wingdings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charset="2" typeface="Wingdings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charset="2" typeface="Wingdings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358920" y="420840"/>
            <a:ext cx="9362880" cy="457200"/>
          </a:xfrm>
          <a:prstGeom prst="rect">
            <a:avLst/>
          </a:prstGeom>
        </p:spPr>
        <p:txBody>
          <a:bodyPr bIns="0" lIns="0" rIns="0" tIns="0"/>
          <a:p>
            <a:pPr algn="ctr">
              <a:lnSpc>
                <a:spcPct val="93000"/>
              </a:lnSpc>
              <a:buSzPct val="45000"/>
              <a:buFont charset="2" typeface="Wingdings"/>
              <a:buChar char=""/>
            </a:pPr>
            <a:r>
              <a:rPr b="1" lang="en-GB" sz="1600">
                <a:solidFill>
                  <a:srgbClr val="000000"/>
                </a:solidFill>
                <a:latin typeface="Arial"/>
              </a:rPr>
              <a:t>Classification of the topics where machine learning methods are applied.</a:t>
            </a:r>
            <a:endParaRPr/>
          </a:p>
        </p:txBody>
      </p:sp>
      <p:pic>
        <p:nvPicPr>
          <p:cNvPr descr="" id="3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196040" y="6926400"/>
            <a:ext cx="2793960" cy="55692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880" y="1079640"/>
            <a:ext cx="6443640" cy="5394240"/>
          </a:xfrm>
          <a:prstGeom prst="rect">
            <a:avLst/>
          </a:prstGeom>
        </p:spPr>
      </p:pic>
      <p:sp>
        <p:nvSpPr>
          <p:cNvPr id="39" name="CustomShape 2"/>
          <p:cNvSpPr/>
          <p:nvPr/>
        </p:nvSpPr>
        <p:spPr>
          <a:xfrm>
            <a:off x="1820880" y="6583320"/>
            <a:ext cx="4319640" cy="25560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93000"/>
              </a:lnSpc>
              <a:buSzPct val="45000"/>
              <a:buFont charset="2" typeface="Wingdings"/>
              <a:buChar char="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Pedro Larrañaga et al. Brief Bioinform 2006;7:86-112</a:t>
            </a:r>
            <a:endParaRPr/>
          </a:p>
        </p:txBody>
      </p:sp>
      <p:sp>
        <p:nvSpPr>
          <p:cNvPr id="40" name="CustomShape 3"/>
          <p:cNvSpPr/>
          <p:nvPr/>
        </p:nvSpPr>
        <p:spPr>
          <a:xfrm>
            <a:off x="108000" y="7110360"/>
            <a:ext cx="5435640" cy="382608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93000"/>
              </a:lnSpc>
              <a:buSzPct val="45000"/>
              <a:buFont charset="2" typeface="Wingdings"/>
              <a:buChar char=""/>
            </a:pPr>
            <a:r>
              <a:rPr lang="en-GB" sz="1000">
                <a:solidFill>
                  <a:srgbClr val="000000"/>
                </a:solidFill>
                <a:latin typeface="Arial"/>
              </a:rPr>
              <a:t>© The Author 2006. Published by Oxford University Press. For Permissions, please email: journals.permissions@oxfordjournals.org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