
<file path=[Content_Types].xml><?xml version="1.0" encoding="utf-8"?>
<Types xmlns="http://schemas.openxmlformats.org/package/2006/content-types">
  <Override PartName="/_rels/.rels" ContentType="application/vnd.openxmlformats-package.relationships+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11.xml.rels" ContentType="application/vnd.openxmlformats-package.relationships+xml"/>
  <Override PartName="/ppt/notesSlides/_rels/notesSlide10.xml.rels" ContentType="application/vnd.openxmlformats-package.relationships+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_rels/presentation.xml.rels" ContentType="application/vnd.openxmlformats-package.relationships+xml"/>
  <Override PartName="/ppt/media/image10.png" ContentType="image/png"/>
  <Override PartName="/ppt/media/image14.png" ContentType="image/png"/>
  <Override PartName="/ppt/media/image4.png" ContentType="image/png"/>
  <Override PartName="/ppt/media/image8.png" ContentType="image/png"/>
  <Override PartName="/ppt/media/image13.png" ContentType="image/png"/>
  <Override PartName="/ppt/media/image7.png" ContentType="image/png"/>
  <Override PartName="/ppt/media/image2.jpeg" ContentType="image/jpeg"/>
  <Override PartName="/ppt/media/image12.png" ContentType="image/png"/>
  <Override PartName="/ppt/media/image6.png" ContentType="image/png"/>
  <Override PartName="/ppt/media/image11.png" ContentType="image/png"/>
  <Override PartName="/ppt/media/image3.jpeg" ContentType="image/jpeg"/>
  <Override PartName="/ppt/media/image1.png" ContentType="image/png"/>
  <Override PartName="/ppt/media/image5.png" ContentType="image/png"/>
  <Override PartName="/ppt/media/image9.png" ContentType="image/png"/>
  <Override PartName="/ppt/slideLayouts/slideLayout28.xml" ContentType="application/vnd.openxmlformats-officedocument.presentationml.slideLayout+xml"/>
  <Override PartName="/ppt/slideLayouts/_rels/slideLayout13.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4.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20.xml.rels" ContentType="application/vnd.openxmlformats-package.relationships+xml"/>
  <Override PartName="/ppt/slideLayouts/_rels/slideLayout2.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12.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0.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25.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21.xml.rels" ContentType="application/vnd.openxmlformats-package.relationships+xml"/>
  <Override PartName="/ppt/slideLayouts/_rels/slideLayout3.xml.rels" ContentType="application/vnd.openxmlformats-package.relationships+xml"/>
  <Override PartName="/ppt/slideLayouts/_rels/slideLayout1.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6.xml.rels" ContentType="application/vnd.openxmlformats-package.relationships+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7.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2.xml" ContentType="application/vnd.openxmlformats-officedocument.presentationml.slideLayout+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5.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_rels/slide5.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19.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6858000"/>
  <p:notesSz cx="7315200" cy="96012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 name="PlaceHolder 1"/>
          <p:cNvSpPr>
            <a:spLocks noGrp="1"/>
          </p:cNvSpPr>
          <p:nvPr>
            <p:ph type="body"/>
          </p:nvPr>
        </p:nvSpPr>
        <p:spPr>
          <a:xfrm>
            <a:off x="777240" y="4777560"/>
            <a:ext cx="6217560" cy="4525920"/>
          </a:xfrm>
          <a:prstGeom prst="rect">
            <a:avLst/>
          </a:prstGeom>
        </p:spPr>
        <p:txBody>
          <a:bodyPr bIns="0" lIns="0" rIns="0" tIns="0" wrap="none"/>
          <a:p>
            <a:r>
              <a:rPr lang="en-US"/>
              <a:t>Click to edit the notes format</a:t>
            </a:r>
            <a:endParaRPr/>
          </a:p>
        </p:txBody>
      </p:sp>
      <p:sp>
        <p:nvSpPr>
          <p:cNvPr id="107" name="PlaceHolder 2"/>
          <p:cNvSpPr>
            <a:spLocks noGrp="1"/>
          </p:cNvSpPr>
          <p:nvPr>
            <p:ph type="hdr"/>
          </p:nvPr>
        </p:nvSpPr>
        <p:spPr>
          <a:xfrm>
            <a:off x="0" y="0"/>
            <a:ext cx="3372840" cy="502560"/>
          </a:xfrm>
          <a:prstGeom prst="rect">
            <a:avLst/>
          </a:prstGeom>
        </p:spPr>
        <p:txBody>
          <a:bodyPr bIns="0" lIns="0" rIns="0" tIns="0" wrap="none"/>
          <a:p>
            <a:r>
              <a:rPr lang="en-US"/>
              <a:t>&lt;header&gt;</a:t>
            </a:r>
            <a:endParaRPr/>
          </a:p>
        </p:txBody>
      </p:sp>
      <p:sp>
        <p:nvSpPr>
          <p:cNvPr id="108" name="PlaceHolder 3"/>
          <p:cNvSpPr>
            <a:spLocks noGrp="1"/>
          </p:cNvSpPr>
          <p:nvPr>
            <p:ph type="dt"/>
          </p:nvPr>
        </p:nvSpPr>
        <p:spPr>
          <a:xfrm>
            <a:off x="4399200" y="0"/>
            <a:ext cx="3372840" cy="502560"/>
          </a:xfrm>
          <a:prstGeom prst="rect">
            <a:avLst/>
          </a:prstGeom>
        </p:spPr>
        <p:txBody>
          <a:bodyPr bIns="0" lIns="0" rIns="0" tIns="0" wrap="none"/>
          <a:p>
            <a:pPr algn="r"/>
            <a:r>
              <a:rPr lang="en-US"/>
              <a:t>&lt;date/time&gt;</a:t>
            </a:r>
            <a:endParaRPr/>
          </a:p>
        </p:txBody>
      </p:sp>
      <p:sp>
        <p:nvSpPr>
          <p:cNvPr id="109" name="PlaceHolder 4"/>
          <p:cNvSpPr>
            <a:spLocks noGrp="1"/>
          </p:cNvSpPr>
          <p:nvPr>
            <p:ph type="ftr"/>
          </p:nvPr>
        </p:nvSpPr>
        <p:spPr>
          <a:xfrm>
            <a:off x="0" y="9555480"/>
            <a:ext cx="3372840" cy="502560"/>
          </a:xfrm>
          <a:prstGeom prst="rect">
            <a:avLst/>
          </a:prstGeom>
        </p:spPr>
        <p:txBody>
          <a:bodyPr anchor="b" bIns="0" lIns="0" rIns="0" tIns="0" wrap="none"/>
          <a:p>
            <a:r>
              <a:rPr lang="en-US"/>
              <a:t>&lt;footer&gt;</a:t>
            </a:r>
            <a:endParaRPr/>
          </a:p>
        </p:txBody>
      </p:sp>
      <p:sp>
        <p:nvSpPr>
          <p:cNvPr id="110" name="PlaceHolder 5"/>
          <p:cNvSpPr>
            <a:spLocks noGrp="1"/>
          </p:cNvSpPr>
          <p:nvPr>
            <p:ph type="sldNum"/>
          </p:nvPr>
        </p:nvSpPr>
        <p:spPr>
          <a:xfrm>
            <a:off x="4399200" y="9555480"/>
            <a:ext cx="3372840" cy="502560"/>
          </a:xfrm>
          <a:prstGeom prst="rect">
            <a:avLst/>
          </a:prstGeom>
        </p:spPr>
        <p:txBody>
          <a:bodyPr anchor="b" bIns="0" lIns="0" rIns="0" tIns="0" wrap="none"/>
          <a:p>
            <a:pPr algn="r"/>
            <a:fld id="{51613191-81A1-41A1-A111-C1C11141A191}" type="slidenum">
              <a:rPr lang="en-US"/>
              <a:t>&lt;number&gt;</a:t>
            </a:fld>
            <a:endParaRPr/>
          </a:p>
        </p:txBody>
      </p:sp>
    </p:spTree>
  </p:cSld>
  <p:clrMap accent1="accent1" accent2="accent2" accent3="accent3" accent4="accent4" accent5="accent5" accent6="accent6" bg1="lt1" bg2="lt2" folHlink="folHlink" hlink="hlink" tx1="dk1" tx2="dk2"/>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7" name="PlaceHolder 1"/>
          <p:cNvSpPr>
            <a:spLocks noGrp="1"/>
          </p:cNvSpPr>
          <p:nvPr>
            <p:ph type="body"/>
          </p:nvPr>
        </p:nvSpPr>
        <p:spPr>
          <a:xfrm>
            <a:off x="701280" y="4416120"/>
            <a:ext cx="5606280" cy="4412880"/>
          </a:xfrm>
          <a:prstGeom prst="rect">
            <a:avLst/>
          </a:prstGeom>
        </p:spPr>
        <p:txBody>
          <a:bodyPr bIns="46440" lIns="93240" rIns="93240" tIns="46440"/>
          <a:p>
            <a:pPr>
              <a:lnSpc>
                <a:spcPct val="100000"/>
              </a:lnSpc>
            </a:pPr>
            <a:r>
              <a:rPr lang="en-US">
                <a:latin typeface="Calibri"/>
              </a:rPr>
              <a:t>All networks discussed so far connect endogenous molecular components with each other. Here is an example of networks that connect drugs to their molecular targets. These networks are bipartite graphs containing two types of nodes: FDA approved drugs and their direct drug-target proteins.</a:t>
            </a:r>
            <a:endParaRPr/>
          </a:p>
        </p:txBody>
      </p:sp>
      <p:sp>
        <p:nvSpPr>
          <p:cNvPr id="248" name="CustomShape 2"/>
          <p:cNvSpPr/>
          <p:nvPr/>
        </p:nvSpPr>
        <p:spPr>
          <a:xfrm>
            <a:off x="3970440" y="8829720"/>
            <a:ext cx="3037680" cy="464400"/>
          </a:xfrm>
          <a:prstGeom prst="rect">
            <a:avLst/>
          </a:prstGeom>
        </p:spPr>
        <p:txBody>
          <a:bodyPr anchor="b" bIns="46440" lIns="93240" rIns="93240" tIns="46440"/>
          <a:p>
            <a:pPr algn="r">
              <a:lnSpc>
                <a:spcPct val="100000"/>
              </a:lnSpc>
            </a:pPr>
            <a:fld id="{E161E1E1-0121-41A1-81F1-D191216101A1}" type="slidenum">
              <a:rPr lang="en-US">
                <a:solidFill>
                  <a:srgbClr val="000000"/>
                </a:solidFill>
                <a:latin typeface="+mn-lt"/>
                <a:ea typeface="+mn-ea"/>
              </a:rPr>
              <a:t>&lt;number&gt;</a:t>
            </a:fld>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9" name="CustomShape 1"/>
          <p:cNvSpPr/>
          <p:nvPr/>
        </p:nvSpPr>
        <p:spPr>
          <a:xfrm>
            <a:off x="0" y="0"/>
            <a:ext cx="11796480" cy="11796480"/>
          </a:xfrm>
          <a:prstGeom prst="rect">
            <a:avLst/>
          </a:prstGeom>
        </p:spPr>
        <p:txBody>
          <a:bodyPr bIns="45000" lIns="90000" rIns="90000" tIns="45000"/>
          <a:p>
            <a:pPr>
              <a:lnSpc>
                <a:spcPct val="100000"/>
              </a:lnSpc>
            </a:pPr>
            <a:fld id="{91317181-8111-4101-B191-21D181219181}" type="slidenum">
              <a:rPr lang="en-US">
                <a:solidFill>
                  <a:srgbClr val="000000"/>
                </a:solidFill>
                <a:latin typeface="+mn-lt"/>
                <a:ea typeface="+mn-ea"/>
              </a:rPr>
              <a:t>&lt;number&gt;</a:t>
            </a:fld>
            <a:endParaRPr/>
          </a:p>
        </p:txBody>
      </p:sp>
      <p:sp>
        <p:nvSpPr>
          <p:cNvPr id="250" name="PlaceHolder 2"/>
          <p:cNvSpPr>
            <a:spLocks noGrp="1"/>
          </p:cNvSpPr>
          <p:nvPr>
            <p:ph type="body"/>
          </p:nvPr>
        </p:nvSpPr>
        <p:spPr>
          <a:xfrm>
            <a:off x="660240" y="4215600"/>
            <a:ext cx="5276520" cy="3992040"/>
          </a:xfrm>
          <a:prstGeom prst="rect">
            <a:avLst/>
          </a:prstGeom>
        </p:spPr>
        <p:txBody>
          <a:bodyPr bIns="43920" lIns="88560" rIns="88560" tIns="43920"/>
          <a:p>
            <a:pPr>
              <a:lnSpc>
                <a:spcPct val="100000"/>
              </a:lnSpc>
            </a:pPr>
            <a:r>
              <a:rPr lang="en-US" sz="1200">
                <a:solidFill>
                  <a:srgbClr val="000000"/>
                </a:solidFill>
                <a:latin typeface="Calibri"/>
                <a:ea typeface="DejaVu Sans"/>
              </a:rPr>
              <a:t>Nodes in biological networks can be connected through and with more abstract types of nodes, for example, nodes that represent diseases. Here </a:t>
            </a:r>
            <a:r>
              <a:rPr lang="en-US" sz="1200">
                <a:solidFill>
                  <a:srgbClr val="ffffff"/>
                </a:solidFill>
                <a:latin typeface="Calibri"/>
                <a:ea typeface="DejaVu Sans"/>
              </a:rPr>
              <a:t>each node corresponds to a distinct disorder, colored based on the disorder class. The size of each node is proportional to the number of genes indentified as containing mutations that can cause the corresponding disorder, and the link thickness is proportional to the number of genes shared by two disorders.</a:t>
            </a:r>
            <a:endParaRPr/>
          </a:p>
        </p:txBody>
      </p:sp>
      <p:sp>
        <p:nvSpPr>
          <p:cNvPr id="251" name="CustomShape 3"/>
          <p:cNvSpPr/>
          <p:nvPr/>
        </p:nvSpPr>
        <p:spPr>
          <a:xfrm>
            <a:off x="3736800" y="8428320"/>
            <a:ext cx="2859120" cy="443160"/>
          </a:xfrm>
          <a:prstGeom prst="rect">
            <a:avLst/>
          </a:prstGeom>
        </p:spPr>
        <p:txBody>
          <a:bodyPr anchor="b" bIns="43920" lIns="88560" rIns="88560" tIns="43920"/>
          <a:p>
            <a:pPr algn="r">
              <a:lnSpc>
                <a:spcPct val="100000"/>
              </a:lnSpc>
            </a:pPr>
            <a:fld id="{8181A141-91C1-4151-B131-0131E1D1F181}" type="slidenum">
              <a:rPr lang="en-US" sz="1100">
                <a:solidFill>
                  <a:srgbClr val="000000"/>
                </a:solidFill>
                <a:latin typeface="Calibri"/>
                <a:ea typeface="WenQuanYi Micro Hei"/>
              </a:rPr>
              <a:t>&lt;number&gt;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1" name="CustomShape 1"/>
          <p:cNvSpPr/>
          <p:nvPr/>
        </p:nvSpPr>
        <p:spPr>
          <a:xfrm>
            <a:off x="3970440" y="8829720"/>
            <a:ext cx="3037680" cy="464400"/>
          </a:xfrm>
          <a:prstGeom prst="rect">
            <a:avLst/>
          </a:prstGeom>
        </p:spPr>
        <p:txBody>
          <a:bodyPr anchor="b" bIns="46440" lIns="93240" rIns="93240" tIns="46440"/>
          <a:p>
            <a:pPr algn="r">
              <a:lnSpc>
                <a:spcPct val="100000"/>
              </a:lnSpc>
            </a:pPr>
            <a:fld id="{A1015121-D101-4171-91E1-D1B111D191D1}" type="slidenum">
              <a:rPr lang="en-US">
                <a:solidFill>
                  <a:srgbClr val="000000"/>
                </a:solidFill>
                <a:latin typeface="+mn-lt"/>
                <a:ea typeface="+mn-ea"/>
              </a:rPr>
              <a:t>&lt;number&gt;</a:t>
            </a:fld>
            <a:endParaRPr/>
          </a:p>
        </p:txBody>
      </p:sp>
      <p:sp>
        <p:nvSpPr>
          <p:cNvPr id="242" name="PlaceHolder 2"/>
          <p:cNvSpPr>
            <a:spLocks noGrp="1"/>
          </p:cNvSpPr>
          <p:nvPr>
            <p:ph type="body"/>
          </p:nvPr>
        </p:nvSpPr>
        <p:spPr>
          <a:xfrm>
            <a:off x="701280" y="4416120"/>
            <a:ext cx="5606280" cy="4412880"/>
          </a:xfrm>
          <a:prstGeom prst="rect">
            <a:avLst/>
          </a:prstGeom>
        </p:spPr>
        <p:txBody>
          <a:bodyPr bIns="46440" lIns="93240" rIns="93240" tIns="46440"/>
          <a:p>
            <a:pPr>
              <a:lnSpc>
                <a:spcPct val="100000"/>
              </a:lnSpc>
            </a:pPr>
            <a:r>
              <a:rPr lang="en-US">
                <a:latin typeface="Calibri"/>
              </a:rPr>
              <a:t>Including mapping interactions in human cells and comparing the identified interactions from the yeast-2-hybrid method with previously identified interactions detected through low-throughput methods and reported in many publications also showed little overlap. However, this does not necessarily means that the yeast-2-hybrid method is the only one full of false-positives.</a:t>
            </a:r>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3" name="CustomShape 1"/>
          <p:cNvSpPr/>
          <p:nvPr/>
        </p:nvSpPr>
        <p:spPr>
          <a:xfrm>
            <a:off x="3970440" y="8829720"/>
            <a:ext cx="3037680" cy="464400"/>
          </a:xfrm>
          <a:prstGeom prst="rect">
            <a:avLst/>
          </a:prstGeom>
        </p:spPr>
        <p:txBody>
          <a:bodyPr anchor="b" bIns="46440" lIns="93240" rIns="93240" tIns="46440"/>
          <a:p>
            <a:pPr algn="r">
              <a:lnSpc>
                <a:spcPct val="100000"/>
              </a:lnSpc>
            </a:pPr>
            <a:fld id="{E1B1B171-6141-4101-A151-519111B101C1}" type="slidenum">
              <a:rPr lang="en-US">
                <a:solidFill>
                  <a:srgbClr val="000000"/>
                </a:solidFill>
                <a:latin typeface="+mn-lt"/>
                <a:ea typeface="+mn-ea"/>
              </a:rPr>
              <a:t>&lt;number&gt;</a:t>
            </a:fld>
            <a:endParaRPr/>
          </a:p>
        </p:txBody>
      </p:sp>
      <p:sp>
        <p:nvSpPr>
          <p:cNvPr id="244" name="PlaceHolder 2"/>
          <p:cNvSpPr>
            <a:spLocks noGrp="1"/>
          </p:cNvSpPr>
          <p:nvPr>
            <p:ph type="body"/>
          </p:nvPr>
        </p:nvSpPr>
        <p:spPr>
          <a:xfrm>
            <a:off x="701280" y="4416120"/>
            <a:ext cx="5606280" cy="4412880"/>
          </a:xfrm>
          <a:prstGeom prst="rect">
            <a:avLst/>
          </a:prstGeom>
        </p:spPr>
        <p:txBody>
          <a:bodyPr bIns="46440" lIns="93240" rIns="93240" tIns="46440"/>
          <a:p>
            <a:pPr>
              <a:lnSpc>
                <a:spcPct val="100000"/>
              </a:lnSpc>
            </a:pPr>
            <a:r>
              <a:rPr lang="en-US">
                <a:solidFill>
                  <a:srgbClr val="ffffff"/>
                </a:solidFill>
                <a:latin typeface="Calibri"/>
              </a:rPr>
              <a:t>Metabolic networks are commonly represented by two types of nodes: enzymes and substrates. Reactions can be directional or bidirectional. These networks are commonly represented as bipartite graphs where reactions are connected to substrates.</a:t>
            </a:r>
            <a:endParaRPr/>
          </a:p>
          <a:p>
            <a:pPr>
              <a:lnSpc>
                <a:spcPct val="100000"/>
              </a:lnSpc>
            </a:pPr>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5" name="PlaceHolder 1"/>
          <p:cNvSpPr>
            <a:spLocks noGrp="1"/>
          </p:cNvSpPr>
          <p:nvPr>
            <p:ph type="body"/>
          </p:nvPr>
        </p:nvSpPr>
        <p:spPr>
          <a:xfrm>
            <a:off x="701280" y="4416120"/>
            <a:ext cx="5606280" cy="6793200"/>
          </a:xfrm>
          <a:prstGeom prst="rect">
            <a:avLst/>
          </a:prstGeom>
        </p:spPr>
        <p:txBody>
          <a:bodyPr bIns="46440" lIns="93240" rIns="93240" tIns="46440"/>
          <a:p>
            <a:pPr>
              <a:lnSpc>
                <a:spcPct val="100000"/>
              </a:lnSpc>
            </a:pPr>
            <a:r>
              <a:rPr lang="en-US">
                <a:latin typeface="Calibri"/>
              </a:rPr>
              <a:t>It is common to represent transcriptional regulatory networks with the nodes being a merge of genes and transcription factors while the links represent regulatory interactions that include the effect of the transcription factors on the expression and activity of other factors. MacArthur et al showed, in this study, that both embryonic stem-cells and osteoblasts are regulated by circuits made of nested positive feedback loops, while components from each circuit inhibit components from the other positive feedback circuit. Using dynamical simulations MacArthur et al showed how cells typically go from the undifferentiated state to the differentiated state smoothly. However, if noise is added to the two connected circuits, differentiated cells can “jump” back to the embryonic state, suggesting a role for noise in iPS reprogramming.</a:t>
            </a:r>
            <a:endParaRPr/>
          </a:p>
        </p:txBody>
      </p:sp>
      <p:sp>
        <p:nvSpPr>
          <p:cNvPr id="246" name="CustomShape 2"/>
          <p:cNvSpPr/>
          <p:nvPr/>
        </p:nvSpPr>
        <p:spPr>
          <a:xfrm>
            <a:off x="3970440" y="8829720"/>
            <a:ext cx="3037680" cy="464400"/>
          </a:xfrm>
          <a:prstGeom prst="rect">
            <a:avLst/>
          </a:prstGeom>
        </p:spPr>
        <p:txBody>
          <a:bodyPr anchor="b" bIns="46440" lIns="93240" rIns="93240" tIns="46440"/>
          <a:p>
            <a:pPr algn="r">
              <a:lnSpc>
                <a:spcPct val="100000"/>
              </a:lnSpc>
            </a:pPr>
            <a:fld id="{11F1F171-31E1-4141-8161-A171E1119191}" type="slidenum">
              <a:rPr lang="en-US">
                <a:solidFill>
                  <a:srgbClr val="000000"/>
                </a:solidFill>
                <a:latin typeface="+mn-lt"/>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6"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27"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31"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32"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5"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1"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3"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5"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46"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0"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1"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52"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4"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5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56"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8"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9"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0"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2"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63"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5"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6"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7"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68"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0"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71"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5"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7"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9"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80"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85"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86"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8"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89"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90"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93"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94"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6"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97"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01"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02"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5"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0"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5"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6"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8"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9"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0"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3"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4"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457200" y="6245280"/>
            <a:ext cx="2133000" cy="475560"/>
          </a:xfrm>
          <a:prstGeom prst="rect">
            <a:avLst/>
          </a:prstGeom>
        </p:spPr>
      </p:sp>
      <p:sp>
        <p:nvSpPr>
          <p:cNvPr id="1" name="CustomShape 2"/>
          <p:cNvSpPr/>
          <p:nvPr/>
        </p:nvSpPr>
        <p:spPr>
          <a:xfrm>
            <a:off x="3124080" y="6245280"/>
            <a:ext cx="2895120" cy="475560"/>
          </a:xfrm>
          <a:prstGeom prst="rect">
            <a:avLst/>
          </a:prstGeom>
        </p:spPr>
      </p:sp>
      <p:sp>
        <p:nvSpPr>
          <p:cNvPr id="2" name="PlaceHolder 3"/>
          <p:cNvSpPr>
            <a:spLocks noGrp="1"/>
          </p:cNvSpPr>
          <p:nvPr>
            <p:ph type="title"/>
          </p:nvPr>
        </p:nvSpPr>
        <p:spPr>
          <a:xfrm>
            <a:off x="457200" y="273600"/>
            <a:ext cx="8229240" cy="1144800"/>
          </a:xfrm>
          <a:prstGeom prst="rect">
            <a:avLst/>
          </a:prstGeom>
        </p:spPr>
        <p:txBody>
          <a:bodyPr anchor="ctr" bIns="0" lIns="0" rIns="0" tIns="0" wrap="none"/>
          <a:p>
            <a:pPr algn="ctr"/>
            <a:r>
              <a:rPr lang="en-US"/>
              <a:t>Click to edit the title text format</a:t>
            </a:r>
            <a:endParaRPr/>
          </a:p>
        </p:txBody>
      </p:sp>
      <p:sp>
        <p:nvSpPr>
          <p:cNvPr id="3" name="PlaceHolder 4"/>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6" name="CustomShape 1"/>
          <p:cNvSpPr/>
          <p:nvPr/>
        </p:nvSpPr>
        <p:spPr>
          <a:xfrm>
            <a:off x="457200" y="6245280"/>
            <a:ext cx="2133000" cy="475560"/>
          </a:xfrm>
          <a:prstGeom prst="rect">
            <a:avLst/>
          </a:prstGeom>
        </p:spPr>
      </p:sp>
      <p:sp>
        <p:nvSpPr>
          <p:cNvPr id="37" name="CustomShape 2"/>
          <p:cNvSpPr/>
          <p:nvPr/>
        </p:nvSpPr>
        <p:spPr>
          <a:xfrm>
            <a:off x="3124080" y="6245280"/>
            <a:ext cx="2895120" cy="475560"/>
          </a:xfrm>
          <a:prstGeom prst="rect">
            <a:avLst/>
          </a:prstGeom>
        </p:spPr>
      </p:sp>
      <p:sp>
        <p:nvSpPr>
          <p:cNvPr id="38" name="PlaceHolder 3"/>
          <p:cNvSpPr>
            <a:spLocks noGrp="1"/>
          </p:cNvSpPr>
          <p:nvPr>
            <p:ph type="title"/>
          </p:nvPr>
        </p:nvSpPr>
        <p:spPr>
          <a:xfrm>
            <a:off x="457200" y="273600"/>
            <a:ext cx="8229240" cy="1144800"/>
          </a:xfrm>
          <a:prstGeom prst="rect">
            <a:avLst/>
          </a:prstGeom>
        </p:spPr>
        <p:txBody>
          <a:bodyPr anchor="ctr" bIns="0" lIns="0" rIns="0" tIns="0" wrap="none"/>
          <a:p>
            <a:pPr algn="ctr"/>
            <a:r>
              <a:rPr lang="en-US"/>
              <a:t>Click to edit the title text format</a:t>
            </a:r>
            <a:endParaRPr/>
          </a:p>
        </p:txBody>
      </p:sp>
      <p:sp>
        <p:nvSpPr>
          <p:cNvPr id="39" name="PlaceHolder 4"/>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en-US"/>
              <a:t>Click to edit the title text format</a:t>
            </a:r>
            <a:endParaRPr/>
          </a:p>
        </p:txBody>
      </p:sp>
      <p:sp>
        <p:nvSpPr>
          <p:cNvPr id="73" name="PlaceHolder 2"/>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CustomShape 1"/>
          <p:cNvSpPr/>
          <p:nvPr/>
        </p:nvSpPr>
        <p:spPr>
          <a:xfrm>
            <a:off x="685800" y="735120"/>
            <a:ext cx="7771680" cy="1443960"/>
          </a:xfrm>
          <a:prstGeom prst="rect">
            <a:avLst/>
          </a:prstGeom>
        </p:spPr>
        <p:txBody>
          <a:bodyPr anchor="ctr" bIns="45000" lIns="90000" rIns="90000" tIns="45000"/>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r>
              <a:rPr b="1" lang="en-US" sz="4000">
                <a:solidFill>
                  <a:srgbClr val="000000"/>
                </a:solidFill>
                <a:latin typeface="Times New Roman"/>
                <a:ea typeface="DejaVu Sans"/>
              </a:rPr>
              <a:t>An introduction to biological network analysis</a:t>
            </a: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p:txBody>
      </p:sp>
      <p:pic>
        <p:nvPicPr>
          <p:cNvPr descr="" id="112" name=""/>
          <p:cNvPicPr/>
          <p:nvPr/>
        </p:nvPicPr>
        <p:blipFill>
          <a:blip r:embed="rId1"/>
          <a:stretch>
            <a:fillRect/>
          </a:stretch>
        </p:blipFill>
        <p:spPr>
          <a:xfrm>
            <a:off x="1600200" y="1911240"/>
            <a:ext cx="6228360" cy="4031640"/>
          </a:xfrm>
          <a:prstGeom prst="rect">
            <a:avLst/>
          </a:prstGeom>
        </p:spPr>
      </p:pic>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CustomShape 1"/>
          <p:cNvSpPr/>
          <p:nvPr/>
        </p:nvSpPr>
        <p:spPr>
          <a:xfrm>
            <a:off x="457200" y="274680"/>
            <a:ext cx="8228880" cy="1142280"/>
          </a:xfrm>
          <a:prstGeom prst="rect">
            <a:avLst/>
          </a:prstGeom>
        </p:spPr>
        <p:txBody>
          <a:bodyPr anchor="ctr" bIns="45000" lIns="90000" rIns="90000" tIns="45000"/>
          <a:p>
            <a:pPr algn="ctr">
              <a:lnSpc>
                <a:spcPct val="100000"/>
              </a:lnSpc>
            </a:pPr>
            <a:r>
              <a:rPr b="1" lang="en-US" sz="4400">
                <a:solidFill>
                  <a:srgbClr val="000000"/>
                </a:solidFill>
                <a:latin typeface="Calibri"/>
                <a:ea typeface="DejaVu Sans"/>
              </a:rPr>
              <a:t>Drug-Target Networks</a:t>
            </a:r>
            <a:endParaRPr/>
          </a:p>
        </p:txBody>
      </p:sp>
      <p:pic>
        <p:nvPicPr>
          <p:cNvPr descr="" id="144" name=""/>
          <p:cNvPicPr/>
          <p:nvPr/>
        </p:nvPicPr>
        <p:blipFill>
          <a:blip r:embed="rId1"/>
          <a:stretch>
            <a:fillRect/>
          </a:stretch>
        </p:blipFill>
        <p:spPr>
          <a:xfrm>
            <a:off x="228600" y="2209680"/>
            <a:ext cx="4419000" cy="2667960"/>
          </a:xfrm>
          <a:prstGeom prst="rect">
            <a:avLst/>
          </a:prstGeom>
        </p:spPr>
      </p:pic>
      <p:sp>
        <p:nvSpPr>
          <p:cNvPr id="145" name="CustomShape 2"/>
          <p:cNvSpPr/>
          <p:nvPr/>
        </p:nvSpPr>
        <p:spPr>
          <a:xfrm>
            <a:off x="178200" y="4952880"/>
            <a:ext cx="4530960" cy="367560"/>
          </a:xfrm>
          <a:prstGeom prst="rect">
            <a:avLst/>
          </a:prstGeom>
        </p:spPr>
        <p:txBody>
          <a:bodyPr bIns="46800" lIns="90000" rIns="90000" tIns="46800" wrap="none"/>
          <a:p>
            <a:pPr>
              <a:lnSpc>
                <a:spcPct val="100000"/>
              </a:lnSpc>
            </a:pPr>
            <a:r>
              <a:rPr lang="en-US">
                <a:solidFill>
                  <a:srgbClr val="000000"/>
                </a:solidFill>
                <a:latin typeface="Arial"/>
                <a:ea typeface="DejaVu Sans"/>
              </a:rPr>
              <a:t>Ma’ayan et al. Mt Sinai J Med (2007) 74:27</a:t>
            </a:r>
            <a:endParaRPr/>
          </a:p>
        </p:txBody>
      </p:sp>
      <p:pic>
        <p:nvPicPr>
          <p:cNvPr descr="" id="146" name=""/>
          <p:cNvPicPr/>
          <p:nvPr/>
        </p:nvPicPr>
        <p:blipFill>
          <a:blip r:embed="rId2"/>
          <a:stretch>
            <a:fillRect/>
          </a:stretch>
        </p:blipFill>
        <p:spPr>
          <a:xfrm>
            <a:off x="4876920" y="2743200"/>
            <a:ext cx="4095000" cy="2894760"/>
          </a:xfrm>
          <a:prstGeom prst="rect">
            <a:avLst/>
          </a:prstGeom>
        </p:spPr>
      </p:pic>
      <p:sp>
        <p:nvSpPr>
          <p:cNvPr id="147" name="CustomShape 3"/>
          <p:cNvSpPr/>
          <p:nvPr/>
        </p:nvSpPr>
        <p:spPr>
          <a:xfrm>
            <a:off x="4313520" y="5705640"/>
            <a:ext cx="4664160" cy="367560"/>
          </a:xfrm>
          <a:prstGeom prst="rect">
            <a:avLst/>
          </a:prstGeom>
        </p:spPr>
        <p:txBody>
          <a:bodyPr bIns="46800" lIns="90000" rIns="90000" tIns="46800" wrap="none"/>
          <a:p>
            <a:pPr>
              <a:lnSpc>
                <a:spcPct val="100000"/>
              </a:lnSpc>
            </a:pPr>
            <a:r>
              <a:rPr lang="en-US">
                <a:solidFill>
                  <a:srgbClr val="000000"/>
                </a:solidFill>
                <a:latin typeface="Arial"/>
                <a:ea typeface="DejaVu Sans"/>
              </a:rPr>
              <a:t>Yildirim et al. Nat Biotechnol. (2007) 25:1110</a:t>
            </a:r>
            <a:endParaRPr/>
          </a:p>
        </p:txBody>
      </p:sp>
      <p:sp>
        <p:nvSpPr>
          <p:cNvPr id="148" name="CustomShape 4"/>
          <p:cNvSpPr/>
          <p:nvPr/>
        </p:nvSpPr>
        <p:spPr>
          <a:xfrm>
            <a:off x="1014120" y="1447920"/>
            <a:ext cx="6894720" cy="428400"/>
          </a:xfrm>
          <a:prstGeom prst="rect">
            <a:avLst/>
          </a:prstGeom>
        </p:spPr>
        <p:txBody>
          <a:bodyPr bIns="46800" lIns="90000" rIns="90000" tIns="46800" wrap="none"/>
          <a:p>
            <a:pPr>
              <a:lnSpc>
                <a:spcPct val="100000"/>
              </a:lnSpc>
            </a:pPr>
            <a:r>
              <a:rPr lang="en-US" sz="2200">
                <a:solidFill>
                  <a:srgbClr val="000000"/>
                </a:solidFill>
                <a:latin typeface="Arial"/>
                <a:ea typeface="DejaVu Sans"/>
              </a:rPr>
              <a:t>Drugs can be connected to their known protein targets</a:t>
            </a:r>
            <a:endParaRPr/>
          </a:p>
        </p:txBody>
      </p:sp>
      <p:sp>
        <p:nvSpPr>
          <p:cNvPr id="149" name="CustomShape 5"/>
          <p:cNvSpPr/>
          <p:nvPr/>
        </p:nvSpPr>
        <p:spPr>
          <a:xfrm>
            <a:off x="6553080" y="6356520"/>
            <a:ext cx="2133000" cy="364320"/>
          </a:xfrm>
          <a:prstGeom prst="rect">
            <a:avLst/>
          </a:prstGeom>
        </p:spPr>
        <p:txBody>
          <a:bodyPr anchor="ctr" bIns="46800" lIns="90000" rIns="90000" tIns="46800"/>
          <a:p>
            <a:pPr algn="r">
              <a:lnSpc>
                <a:spcPct val="100000"/>
              </a:lnSpc>
            </a:pPr>
            <a:fld id="{0111E191-8181-4171-A1C1-C1B121B19191}" type="slidenum">
              <a:rPr lang="en-US">
                <a:solidFill>
                  <a:srgbClr val="000000"/>
                </a:solidFill>
                <a:latin typeface="Calibri"/>
              </a:rPr>
              <a:t>&lt;number&gt;</a:t>
            </a:fld>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CustomShape 1"/>
          <p:cNvSpPr/>
          <p:nvPr/>
        </p:nvSpPr>
        <p:spPr>
          <a:xfrm>
            <a:off x="414720" y="249120"/>
            <a:ext cx="7464240" cy="1036080"/>
          </a:xfrm>
          <a:prstGeom prst="rect">
            <a:avLst/>
          </a:prstGeom>
        </p:spPr>
        <p:txBody>
          <a:bodyPr anchor="ctr" bIns="41400" lIns="82800" rIns="82800" tIns="41400"/>
          <a:p>
            <a:pPr algn="ctr">
              <a:lnSpc>
                <a:spcPct val="100000"/>
              </a:lnSpc>
            </a:pPr>
            <a:r>
              <a:rPr b="1" lang="en-US" sz="4000">
                <a:solidFill>
                  <a:srgbClr val="000000"/>
                </a:solidFill>
                <a:latin typeface="Calibri"/>
                <a:ea typeface="DejaVu Sans"/>
              </a:rPr>
              <a:t>Disease Gene Networks</a:t>
            </a:r>
            <a:endParaRPr/>
          </a:p>
        </p:txBody>
      </p:sp>
      <p:pic>
        <p:nvPicPr>
          <p:cNvPr descr="" id="151" name="Picture 3"/>
          <p:cNvPicPr/>
          <p:nvPr/>
        </p:nvPicPr>
        <p:blipFill>
          <a:blip r:embed="rId1"/>
          <a:stretch>
            <a:fillRect/>
          </a:stretch>
        </p:blipFill>
        <p:spPr>
          <a:xfrm>
            <a:off x="552960" y="1105920"/>
            <a:ext cx="7151760" cy="3860280"/>
          </a:xfrm>
          <a:prstGeom prst="rect">
            <a:avLst/>
          </a:prstGeom>
        </p:spPr>
      </p:pic>
      <p:sp>
        <p:nvSpPr>
          <p:cNvPr id="152" name="CustomShape 2"/>
          <p:cNvSpPr/>
          <p:nvPr/>
        </p:nvSpPr>
        <p:spPr>
          <a:xfrm>
            <a:off x="552960" y="1105920"/>
            <a:ext cx="7151760" cy="3860280"/>
          </a:xfrm>
          <a:prstGeom prst="rect">
            <a:avLst/>
          </a:prstGeom>
        </p:spPr>
      </p:sp>
      <p:sp>
        <p:nvSpPr>
          <p:cNvPr id="153" name="CustomShape 3"/>
          <p:cNvSpPr/>
          <p:nvPr/>
        </p:nvSpPr>
        <p:spPr>
          <a:xfrm>
            <a:off x="138240" y="5322960"/>
            <a:ext cx="7948080" cy="997920"/>
          </a:xfrm>
          <a:prstGeom prst="rect">
            <a:avLst/>
          </a:prstGeom>
        </p:spPr>
        <p:txBody>
          <a:bodyPr bIns="42480" lIns="81720" rIns="81720" tIns="42480"/>
          <a:p>
            <a:pPr>
              <a:lnSpc>
                <a:spcPct val="100000"/>
              </a:lnSpc>
            </a:pPr>
            <a:r>
              <a:rPr lang="en-US" sz="1500">
                <a:solidFill>
                  <a:srgbClr val="000000"/>
                </a:solidFill>
                <a:latin typeface="Arial"/>
                <a:ea typeface="WenQuanYi Micro Hei"/>
              </a:rPr>
              <a:t>Each node corresponds to a distinct disorder, colored based on the disorder class. The size of each node is proportional to the number of genes in the corresponding disorder, and the link thickness is proportional to the number of genes shared by the disorders connected by the link.</a:t>
            </a:r>
            <a:endParaRPr/>
          </a:p>
        </p:txBody>
      </p:sp>
      <p:sp>
        <p:nvSpPr>
          <p:cNvPr id="154" name="CustomShape 4"/>
          <p:cNvSpPr/>
          <p:nvPr/>
        </p:nvSpPr>
        <p:spPr>
          <a:xfrm>
            <a:off x="1573560" y="4977000"/>
            <a:ext cx="5772600" cy="359280"/>
          </a:xfrm>
          <a:prstGeom prst="rect">
            <a:avLst/>
          </a:prstGeom>
        </p:spPr>
        <p:txBody>
          <a:bodyPr bIns="42480" lIns="81720" rIns="81720" tIns="42480" wrap="none"/>
          <a:p>
            <a:pPr>
              <a:lnSpc>
                <a:spcPct val="100000"/>
              </a:lnSpc>
            </a:pPr>
            <a:r>
              <a:rPr lang="en-US">
                <a:solidFill>
                  <a:srgbClr val="000000"/>
                </a:solidFill>
                <a:latin typeface="Arial"/>
                <a:ea typeface="WenQuanYi Micro Hei"/>
              </a:rPr>
              <a:t>Goh et al. Proc Natl Acad Sci USA. (2007) 104:8685-90</a:t>
            </a:r>
            <a:endParaRPr/>
          </a:p>
        </p:txBody>
      </p:sp>
      <p:sp>
        <p:nvSpPr>
          <p:cNvPr id="155" name="CustomShape 5"/>
          <p:cNvSpPr/>
          <p:nvPr/>
        </p:nvSpPr>
        <p:spPr>
          <a:xfrm>
            <a:off x="6359040" y="5890320"/>
            <a:ext cx="1934640" cy="330480"/>
          </a:xfrm>
          <a:prstGeom prst="rect">
            <a:avLst/>
          </a:prstGeom>
        </p:spPr>
        <p:txBody>
          <a:bodyPr anchor="ctr" bIns="42480" lIns="81720" rIns="81720" tIns="42480"/>
          <a:p>
            <a:pPr algn="r">
              <a:lnSpc>
                <a:spcPct val="100000"/>
              </a:lnSpc>
            </a:pPr>
            <a:fld id="{D1C18151-0191-41D1-A1B1-8131F1B1F161}" type="slidenum">
              <a:rPr lang="en-US" sz="1100">
                <a:solidFill>
                  <a:srgbClr val="ffffff"/>
                </a:solidFill>
                <a:latin typeface="Calibri"/>
                <a:ea typeface="WenQuanYi Micro Hei"/>
              </a:rPr>
              <a:t>&lt;number&gt;</a:t>
            </a:fld>
            <a:endParaRPr/>
          </a:p>
        </p:txBody>
      </p:sp>
    </p:spTree>
  </p:cSld>
  <p:timing>
    <p:tnLst>
      <p:par>
        <p:cTn dur="indefinite" id="3" nodeType="tmRoot" restart="never">
          <p:childTnLst>
            <p:seq>
              <p:cTn dur="indefinite" id="4" nodeType="mainSeq">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400">
                <a:solidFill>
                  <a:srgbClr val="000000"/>
                </a:solidFill>
                <a:latin typeface="Times New Roman"/>
                <a:ea typeface="DejaVu Sans"/>
              </a:rPr>
              <a:t>Networks are inter-linked</a:t>
            </a:r>
            <a:endParaRPr/>
          </a:p>
        </p:txBody>
      </p:sp>
      <p:sp>
        <p:nvSpPr>
          <p:cNvPr id="157" name="CustomShape 2"/>
          <p:cNvSpPr/>
          <p:nvPr/>
        </p:nvSpPr>
        <p:spPr>
          <a:xfrm>
            <a:off x="1447920" y="1905120"/>
            <a:ext cx="6323760" cy="4037760"/>
          </a:xfrm>
          <a:prstGeom prst="rect">
            <a:avLst/>
          </a:prstGeom>
          <a:ln w="38160">
            <a:solidFill>
              <a:srgbClr val="000000"/>
            </a:solidFill>
            <a:miter/>
          </a:ln>
        </p:spPr>
      </p:sp>
      <p:sp>
        <p:nvSpPr>
          <p:cNvPr id="158" name="CustomShape 3"/>
          <p:cNvSpPr/>
          <p:nvPr/>
        </p:nvSpPr>
        <p:spPr>
          <a:xfrm>
            <a:off x="5791320" y="3124080"/>
            <a:ext cx="1599480" cy="1904400"/>
          </a:xfrm>
          <a:prstGeom prst="rect">
            <a:avLst/>
          </a:prstGeom>
          <a:ln w="28440">
            <a:solidFill>
              <a:srgbClr val="000000"/>
            </a:solidFill>
            <a:miter/>
          </a:ln>
        </p:spPr>
      </p:sp>
      <p:sp>
        <p:nvSpPr>
          <p:cNvPr id="159" name="CustomShape 4"/>
          <p:cNvSpPr/>
          <p:nvPr/>
        </p:nvSpPr>
        <p:spPr>
          <a:xfrm>
            <a:off x="2259720" y="2375280"/>
            <a:ext cx="303840" cy="304200"/>
          </a:xfrm>
          <a:prstGeom prst="rect">
            <a:avLst/>
          </a:prstGeom>
          <a:solidFill>
            <a:srgbClr val="800080"/>
          </a:solidFill>
          <a:ln w="9360">
            <a:solidFill>
              <a:srgbClr val="000000"/>
            </a:solidFill>
            <a:miter/>
          </a:ln>
        </p:spPr>
      </p:sp>
      <p:sp>
        <p:nvSpPr>
          <p:cNvPr id="160" name="CustomShape 5"/>
          <p:cNvSpPr/>
          <p:nvPr/>
        </p:nvSpPr>
        <p:spPr>
          <a:xfrm>
            <a:off x="3124080" y="2743200"/>
            <a:ext cx="304200" cy="304200"/>
          </a:xfrm>
          <a:prstGeom prst="rect">
            <a:avLst/>
          </a:prstGeom>
          <a:solidFill>
            <a:srgbClr val="800080"/>
          </a:solidFill>
          <a:ln w="9360">
            <a:solidFill>
              <a:srgbClr val="000000"/>
            </a:solidFill>
            <a:miter/>
          </a:ln>
        </p:spPr>
      </p:sp>
      <p:sp>
        <p:nvSpPr>
          <p:cNvPr id="161" name="CustomShape 6"/>
          <p:cNvSpPr/>
          <p:nvPr/>
        </p:nvSpPr>
        <p:spPr>
          <a:xfrm>
            <a:off x="4267080" y="3886200"/>
            <a:ext cx="304200" cy="304200"/>
          </a:xfrm>
          <a:prstGeom prst="rect">
            <a:avLst/>
          </a:prstGeom>
          <a:solidFill>
            <a:srgbClr val="800080"/>
          </a:solidFill>
          <a:ln w="9360">
            <a:solidFill>
              <a:srgbClr val="000000"/>
            </a:solidFill>
            <a:miter/>
          </a:ln>
        </p:spPr>
      </p:sp>
      <p:sp>
        <p:nvSpPr>
          <p:cNvPr id="162" name="CustomShape 7"/>
          <p:cNvSpPr/>
          <p:nvPr/>
        </p:nvSpPr>
        <p:spPr>
          <a:xfrm>
            <a:off x="4114800" y="3124080"/>
            <a:ext cx="304200" cy="304200"/>
          </a:xfrm>
          <a:prstGeom prst="rect">
            <a:avLst/>
          </a:prstGeom>
          <a:solidFill>
            <a:srgbClr val="800080"/>
          </a:solidFill>
          <a:ln w="9360">
            <a:solidFill>
              <a:srgbClr val="000000"/>
            </a:solidFill>
            <a:miter/>
          </a:ln>
        </p:spPr>
      </p:sp>
      <p:sp>
        <p:nvSpPr>
          <p:cNvPr id="163" name="CustomShape 8"/>
          <p:cNvSpPr/>
          <p:nvPr/>
        </p:nvSpPr>
        <p:spPr>
          <a:xfrm>
            <a:off x="5105520" y="3200400"/>
            <a:ext cx="303840" cy="304200"/>
          </a:xfrm>
          <a:prstGeom prst="rect">
            <a:avLst/>
          </a:prstGeom>
          <a:solidFill>
            <a:srgbClr val="800080"/>
          </a:solidFill>
          <a:ln w="28440">
            <a:solidFill>
              <a:srgbClr val="009900"/>
            </a:solidFill>
            <a:miter/>
          </a:ln>
        </p:spPr>
      </p:sp>
      <p:sp>
        <p:nvSpPr>
          <p:cNvPr id="164" name="CustomShape 9"/>
          <p:cNvSpPr/>
          <p:nvPr/>
        </p:nvSpPr>
        <p:spPr>
          <a:xfrm>
            <a:off x="6172200" y="3352680"/>
            <a:ext cx="304200" cy="304200"/>
          </a:xfrm>
          <a:prstGeom prst="rect">
            <a:avLst/>
          </a:prstGeom>
          <a:solidFill>
            <a:srgbClr val="800080"/>
          </a:solidFill>
          <a:ln w="28440">
            <a:solidFill>
              <a:srgbClr val="009900"/>
            </a:solidFill>
            <a:miter/>
          </a:ln>
        </p:spPr>
      </p:sp>
      <p:sp>
        <p:nvSpPr>
          <p:cNvPr id="165" name="CustomShape 10"/>
          <p:cNvSpPr/>
          <p:nvPr/>
        </p:nvSpPr>
        <p:spPr>
          <a:xfrm>
            <a:off x="6772320" y="3419640"/>
            <a:ext cx="237240" cy="1418400"/>
          </a:xfrm>
          <a:prstGeom prst="rect">
            <a:avLst/>
          </a:prstGeom>
          <a:ln w="57240">
            <a:solidFill>
              <a:srgbClr val="000000"/>
            </a:solidFill>
            <a:round/>
          </a:ln>
        </p:spPr>
      </p:sp>
      <p:sp>
        <p:nvSpPr>
          <p:cNvPr id="166" name="Line 11"/>
          <p:cNvSpPr/>
          <p:nvPr/>
        </p:nvSpPr>
        <p:spPr>
          <a:xfrm>
            <a:off x="2438280" y="2666880"/>
            <a:ext cx="685440" cy="152640"/>
          </a:xfrm>
          <a:prstGeom prst="line">
            <a:avLst/>
          </a:prstGeom>
          <a:ln w="28440">
            <a:solidFill>
              <a:srgbClr val="800080"/>
            </a:solidFill>
            <a:miter/>
            <a:tailEnd len="med" type="triangle" w="med"/>
          </a:ln>
        </p:spPr>
      </p:sp>
      <p:sp>
        <p:nvSpPr>
          <p:cNvPr id="167" name="Line 12"/>
          <p:cNvSpPr/>
          <p:nvPr/>
        </p:nvSpPr>
        <p:spPr>
          <a:xfrm>
            <a:off x="3429000" y="2971800"/>
            <a:ext cx="685800" cy="228600"/>
          </a:xfrm>
          <a:prstGeom prst="line">
            <a:avLst/>
          </a:prstGeom>
          <a:ln w="28440">
            <a:solidFill>
              <a:srgbClr val="800080"/>
            </a:solidFill>
            <a:miter/>
            <a:tailEnd len="med" type="triangle" w="med"/>
          </a:ln>
        </p:spPr>
      </p:sp>
      <p:sp>
        <p:nvSpPr>
          <p:cNvPr id="168" name="Line 13"/>
          <p:cNvSpPr/>
          <p:nvPr/>
        </p:nvSpPr>
        <p:spPr>
          <a:xfrm>
            <a:off x="4343400" y="3429000"/>
            <a:ext cx="1440" cy="457200"/>
          </a:xfrm>
          <a:prstGeom prst="line">
            <a:avLst/>
          </a:prstGeom>
          <a:ln w="28440">
            <a:solidFill>
              <a:srgbClr val="800080"/>
            </a:solidFill>
            <a:miter/>
            <a:tailEnd len="med" type="triangle" w="med"/>
          </a:ln>
        </p:spPr>
      </p:sp>
      <p:sp>
        <p:nvSpPr>
          <p:cNvPr id="169" name="Line 14"/>
          <p:cNvSpPr/>
          <p:nvPr/>
        </p:nvSpPr>
        <p:spPr>
          <a:xfrm>
            <a:off x="4419720" y="3352680"/>
            <a:ext cx="685800" cy="1800"/>
          </a:xfrm>
          <a:prstGeom prst="line">
            <a:avLst/>
          </a:prstGeom>
          <a:ln w="28440">
            <a:solidFill>
              <a:srgbClr val="800080"/>
            </a:solidFill>
            <a:miter/>
            <a:tailEnd len="med" type="triangle" w="med"/>
          </a:ln>
        </p:spPr>
      </p:sp>
      <p:sp>
        <p:nvSpPr>
          <p:cNvPr id="170" name="CustomShape 15"/>
          <p:cNvSpPr/>
          <p:nvPr/>
        </p:nvSpPr>
        <p:spPr>
          <a:xfrm>
            <a:off x="768240" y="1905120"/>
            <a:ext cx="1845720" cy="336600"/>
          </a:xfrm>
          <a:prstGeom prst="rect">
            <a:avLst/>
          </a:prstGeom>
          <a:ln w="28440">
            <a:solidFill>
              <a:srgbClr val="993366"/>
            </a:solidFill>
            <a:miter/>
          </a:ln>
        </p:spPr>
        <p:txBody>
          <a:bodyPr bIns="46800" lIns="90000" rIns="90000" tIns="46800" wrap="none"/>
          <a:p>
            <a:pPr algn="ctr">
              <a:lnSpc>
                <a:spcPct val="100000"/>
              </a:lnSpc>
            </a:pPr>
            <a:r>
              <a:rPr b="1" lang="en-US" sz="1600">
                <a:solidFill>
                  <a:srgbClr val="800080"/>
                </a:solidFill>
                <a:latin typeface="Times New Roman"/>
                <a:ea typeface="DejaVu Sans"/>
              </a:rPr>
              <a:t>Signalling pathway</a:t>
            </a:r>
            <a:endParaRPr/>
          </a:p>
        </p:txBody>
      </p:sp>
      <p:sp>
        <p:nvSpPr>
          <p:cNvPr id="171" name="CustomShape 16"/>
          <p:cNvSpPr/>
          <p:nvPr/>
        </p:nvSpPr>
        <p:spPr>
          <a:xfrm>
            <a:off x="4191120" y="2438280"/>
            <a:ext cx="303840" cy="304200"/>
          </a:xfrm>
          <a:prstGeom prst="rect">
            <a:avLst/>
          </a:prstGeom>
          <a:solidFill>
            <a:srgbClr val="800080"/>
          </a:solidFill>
          <a:ln w="9360">
            <a:solidFill>
              <a:srgbClr val="000000"/>
            </a:solidFill>
            <a:miter/>
          </a:ln>
        </p:spPr>
      </p:sp>
      <p:sp>
        <p:nvSpPr>
          <p:cNvPr id="172" name="Line 17"/>
          <p:cNvSpPr/>
          <p:nvPr/>
        </p:nvSpPr>
        <p:spPr>
          <a:xfrm flipH="1">
            <a:off x="2588760" y="2514600"/>
            <a:ext cx="1603440" cy="1440"/>
          </a:xfrm>
          <a:prstGeom prst="line">
            <a:avLst/>
          </a:prstGeom>
          <a:ln w="28440">
            <a:solidFill>
              <a:srgbClr val="800080"/>
            </a:solidFill>
            <a:miter/>
            <a:tailEnd len="med" type="triangle" w="med"/>
          </a:ln>
        </p:spPr>
      </p:sp>
      <p:sp>
        <p:nvSpPr>
          <p:cNvPr id="173" name="Line 18"/>
          <p:cNvSpPr/>
          <p:nvPr/>
        </p:nvSpPr>
        <p:spPr>
          <a:xfrm flipH="1" flipV="1">
            <a:off x="4494240" y="2665440"/>
            <a:ext cx="689040" cy="536400"/>
          </a:xfrm>
          <a:prstGeom prst="line">
            <a:avLst/>
          </a:prstGeom>
          <a:ln w="28440">
            <a:solidFill>
              <a:srgbClr val="800080"/>
            </a:solidFill>
            <a:miter/>
            <a:tailEnd len="med" type="triangle" w="med"/>
          </a:ln>
        </p:spPr>
      </p:sp>
      <p:sp>
        <p:nvSpPr>
          <p:cNvPr id="174" name="Line 19"/>
          <p:cNvSpPr/>
          <p:nvPr/>
        </p:nvSpPr>
        <p:spPr>
          <a:xfrm>
            <a:off x="6629400" y="3504960"/>
            <a:ext cx="228600" cy="152640"/>
          </a:xfrm>
          <a:prstGeom prst="line">
            <a:avLst/>
          </a:prstGeom>
          <a:ln w="28440">
            <a:solidFill>
              <a:srgbClr val="333399"/>
            </a:solidFill>
            <a:miter/>
            <a:tailEnd len="med" type="triangle" w="med"/>
          </a:ln>
        </p:spPr>
      </p:sp>
      <p:sp>
        <p:nvSpPr>
          <p:cNvPr id="175" name="Line 20"/>
          <p:cNvSpPr/>
          <p:nvPr/>
        </p:nvSpPr>
        <p:spPr>
          <a:xfrm>
            <a:off x="6476760" y="4191120"/>
            <a:ext cx="381240" cy="1080"/>
          </a:xfrm>
          <a:prstGeom prst="line">
            <a:avLst/>
          </a:prstGeom>
          <a:ln w="28440">
            <a:solidFill>
              <a:srgbClr val="333399"/>
            </a:solidFill>
            <a:miter/>
            <a:tailEnd len="med" type="triangle" w="med"/>
          </a:ln>
        </p:spPr>
      </p:sp>
      <p:sp>
        <p:nvSpPr>
          <p:cNvPr id="176" name="Line 21"/>
          <p:cNvSpPr/>
          <p:nvPr/>
        </p:nvSpPr>
        <p:spPr>
          <a:xfrm flipV="1">
            <a:off x="6400440" y="4570560"/>
            <a:ext cx="457560" cy="155160"/>
          </a:xfrm>
          <a:prstGeom prst="line">
            <a:avLst/>
          </a:prstGeom>
          <a:ln w="28440">
            <a:solidFill>
              <a:srgbClr val="333399"/>
            </a:solidFill>
            <a:miter/>
            <a:tailEnd len="med" type="triangle" w="med"/>
          </a:ln>
        </p:spPr>
      </p:sp>
      <p:sp>
        <p:nvSpPr>
          <p:cNvPr id="177" name="Line 22"/>
          <p:cNvSpPr/>
          <p:nvPr/>
        </p:nvSpPr>
        <p:spPr>
          <a:xfrm>
            <a:off x="6324120" y="3657600"/>
            <a:ext cx="2160" cy="380520"/>
          </a:xfrm>
          <a:prstGeom prst="line">
            <a:avLst/>
          </a:prstGeom>
          <a:ln w="28440">
            <a:solidFill>
              <a:srgbClr val="800080"/>
            </a:solidFill>
            <a:miter/>
            <a:tailEnd len="med" type="triangle" w="med"/>
          </a:ln>
        </p:spPr>
      </p:sp>
      <p:sp>
        <p:nvSpPr>
          <p:cNvPr id="178" name="CustomShape 23"/>
          <p:cNvSpPr/>
          <p:nvPr/>
        </p:nvSpPr>
        <p:spPr>
          <a:xfrm>
            <a:off x="5638680" y="2438280"/>
            <a:ext cx="990000" cy="579960"/>
          </a:xfrm>
          <a:prstGeom prst="rect">
            <a:avLst/>
          </a:prstGeom>
          <a:ln w="12600">
            <a:solidFill>
              <a:srgbClr val="333399"/>
            </a:solidFill>
            <a:miter/>
          </a:ln>
        </p:spPr>
        <p:txBody>
          <a:bodyPr bIns="46800" lIns="90000" rIns="90000" tIns="46800"/>
          <a:p>
            <a:pPr>
              <a:lnSpc>
                <a:spcPct val="100000"/>
              </a:lnSpc>
            </a:pPr>
            <a:r>
              <a:rPr b="1" lang="en-US" sz="1600">
                <a:solidFill>
                  <a:srgbClr val="333399"/>
                </a:solidFill>
                <a:latin typeface="Times New Roman"/>
                <a:ea typeface="DejaVu Sans"/>
              </a:rPr>
              <a:t>Genetic</a:t>
            </a:r>
            <a:endParaRPr/>
          </a:p>
          <a:p>
            <a:pPr>
              <a:lnSpc>
                <a:spcPct val="100000"/>
              </a:lnSpc>
            </a:pPr>
            <a:r>
              <a:rPr b="1" lang="en-US" sz="1600">
                <a:solidFill>
                  <a:srgbClr val="333399"/>
                </a:solidFill>
                <a:latin typeface="Times New Roman"/>
                <a:ea typeface="DejaVu Sans"/>
              </a:rPr>
              <a:t>network</a:t>
            </a:r>
            <a:endParaRPr/>
          </a:p>
        </p:txBody>
      </p:sp>
      <p:sp>
        <p:nvSpPr>
          <p:cNvPr id="179" name="CustomShape 24"/>
          <p:cNvSpPr/>
          <p:nvPr/>
        </p:nvSpPr>
        <p:spPr>
          <a:xfrm>
            <a:off x="5283360" y="4610160"/>
            <a:ext cx="1716840" cy="812160"/>
          </a:xfrm>
          <a:prstGeom prst="rect">
            <a:avLst/>
          </a:prstGeom>
          <a:ln w="28440">
            <a:solidFill>
              <a:srgbClr val="009900"/>
            </a:solidFill>
            <a:round/>
            <a:tailEnd len="med" type="triangle" w="med"/>
          </a:ln>
        </p:spPr>
      </p:sp>
      <p:sp>
        <p:nvSpPr>
          <p:cNvPr id="180" name="CustomShape 25"/>
          <p:cNvSpPr/>
          <p:nvPr/>
        </p:nvSpPr>
        <p:spPr>
          <a:xfrm>
            <a:off x="2438280" y="4572000"/>
            <a:ext cx="75600" cy="75600"/>
          </a:xfrm>
          <a:prstGeom prst="rect">
            <a:avLst/>
          </a:prstGeom>
          <a:solidFill>
            <a:srgbClr val="ff0000"/>
          </a:solidFill>
          <a:ln w="9360">
            <a:solidFill>
              <a:srgbClr val="ff0000"/>
            </a:solidFill>
            <a:miter/>
          </a:ln>
        </p:spPr>
      </p:sp>
      <p:sp>
        <p:nvSpPr>
          <p:cNvPr id="181" name="CustomShape 26"/>
          <p:cNvSpPr/>
          <p:nvPr/>
        </p:nvSpPr>
        <p:spPr>
          <a:xfrm>
            <a:off x="6172200" y="4572000"/>
            <a:ext cx="227880" cy="227880"/>
          </a:xfrm>
          <a:prstGeom prst="rect">
            <a:avLst/>
          </a:prstGeom>
          <a:solidFill>
            <a:srgbClr val="333399"/>
          </a:solidFill>
          <a:ln w="9360">
            <a:solidFill>
              <a:srgbClr val="333399"/>
            </a:solidFill>
            <a:miter/>
          </a:ln>
        </p:spPr>
      </p:sp>
      <p:sp>
        <p:nvSpPr>
          <p:cNvPr id="182" name="CustomShape 27"/>
          <p:cNvSpPr/>
          <p:nvPr/>
        </p:nvSpPr>
        <p:spPr>
          <a:xfrm>
            <a:off x="6248520" y="4038480"/>
            <a:ext cx="227880" cy="227880"/>
          </a:xfrm>
          <a:prstGeom prst="rect">
            <a:avLst/>
          </a:prstGeom>
          <a:solidFill>
            <a:srgbClr val="333399"/>
          </a:solidFill>
          <a:ln w="9360">
            <a:solidFill>
              <a:srgbClr val="333399"/>
            </a:solidFill>
            <a:miter/>
          </a:ln>
        </p:spPr>
      </p:sp>
      <p:sp>
        <p:nvSpPr>
          <p:cNvPr id="183" name="CustomShape 28"/>
          <p:cNvSpPr/>
          <p:nvPr/>
        </p:nvSpPr>
        <p:spPr>
          <a:xfrm>
            <a:off x="6477120" y="3276720"/>
            <a:ext cx="227880" cy="227880"/>
          </a:xfrm>
          <a:prstGeom prst="rect">
            <a:avLst/>
          </a:prstGeom>
          <a:solidFill>
            <a:srgbClr val="333399"/>
          </a:solidFill>
          <a:ln w="9360">
            <a:solidFill>
              <a:srgbClr val="333399"/>
            </a:solidFill>
            <a:miter/>
          </a:ln>
        </p:spPr>
      </p:sp>
      <p:sp>
        <p:nvSpPr>
          <p:cNvPr id="184" name="CustomShape 29"/>
          <p:cNvSpPr/>
          <p:nvPr/>
        </p:nvSpPr>
        <p:spPr>
          <a:xfrm>
            <a:off x="1981080" y="5029200"/>
            <a:ext cx="227880" cy="227880"/>
          </a:xfrm>
          <a:prstGeom prst="rect">
            <a:avLst/>
          </a:prstGeom>
          <a:solidFill>
            <a:srgbClr val="ff0000"/>
          </a:solidFill>
          <a:ln w="9360">
            <a:solidFill>
              <a:srgbClr val="ff0000"/>
            </a:solidFill>
            <a:miter/>
          </a:ln>
        </p:spPr>
      </p:sp>
      <p:sp>
        <p:nvSpPr>
          <p:cNvPr id="185" name="CustomShape 30"/>
          <p:cNvSpPr/>
          <p:nvPr/>
        </p:nvSpPr>
        <p:spPr>
          <a:xfrm>
            <a:off x="4343400" y="5486400"/>
            <a:ext cx="227880" cy="227880"/>
          </a:xfrm>
          <a:prstGeom prst="rect">
            <a:avLst/>
          </a:prstGeom>
          <a:solidFill>
            <a:srgbClr val="ff0000"/>
          </a:solidFill>
          <a:ln w="9360">
            <a:solidFill>
              <a:srgbClr val="ff0000"/>
            </a:solidFill>
            <a:miter/>
          </a:ln>
        </p:spPr>
      </p:sp>
      <p:sp>
        <p:nvSpPr>
          <p:cNvPr id="186" name="CustomShape 31"/>
          <p:cNvSpPr/>
          <p:nvPr/>
        </p:nvSpPr>
        <p:spPr>
          <a:xfrm>
            <a:off x="4191120" y="4648320"/>
            <a:ext cx="227880" cy="227880"/>
          </a:xfrm>
          <a:prstGeom prst="rect">
            <a:avLst/>
          </a:prstGeom>
          <a:solidFill>
            <a:srgbClr val="ff0000"/>
          </a:solidFill>
          <a:ln w="28440">
            <a:solidFill>
              <a:srgbClr val="800080"/>
            </a:solidFill>
            <a:miter/>
          </a:ln>
        </p:spPr>
      </p:sp>
      <p:sp>
        <p:nvSpPr>
          <p:cNvPr id="187" name="CustomShape 32"/>
          <p:cNvSpPr/>
          <p:nvPr/>
        </p:nvSpPr>
        <p:spPr>
          <a:xfrm>
            <a:off x="4952880" y="4800600"/>
            <a:ext cx="227880" cy="227880"/>
          </a:xfrm>
          <a:prstGeom prst="rect">
            <a:avLst/>
          </a:prstGeom>
          <a:solidFill>
            <a:srgbClr val="ff0000"/>
          </a:solidFill>
          <a:ln w="28440">
            <a:solidFill>
              <a:srgbClr val="800080"/>
            </a:solidFill>
            <a:miter/>
          </a:ln>
        </p:spPr>
      </p:sp>
      <p:sp>
        <p:nvSpPr>
          <p:cNvPr id="188" name="CustomShape 33"/>
          <p:cNvSpPr/>
          <p:nvPr/>
        </p:nvSpPr>
        <p:spPr>
          <a:xfrm>
            <a:off x="4876920" y="4952880"/>
            <a:ext cx="227880" cy="227880"/>
          </a:xfrm>
          <a:prstGeom prst="rect">
            <a:avLst/>
          </a:prstGeom>
          <a:solidFill>
            <a:srgbClr val="ff0000"/>
          </a:solidFill>
          <a:ln w="19080">
            <a:solidFill>
              <a:srgbClr val="009900"/>
            </a:solidFill>
            <a:miter/>
          </a:ln>
        </p:spPr>
      </p:sp>
      <p:sp>
        <p:nvSpPr>
          <p:cNvPr id="189" name="CustomShape 34"/>
          <p:cNvSpPr/>
          <p:nvPr/>
        </p:nvSpPr>
        <p:spPr>
          <a:xfrm>
            <a:off x="5105520" y="4876920"/>
            <a:ext cx="227880" cy="227880"/>
          </a:xfrm>
          <a:prstGeom prst="rect">
            <a:avLst/>
          </a:prstGeom>
          <a:solidFill>
            <a:srgbClr val="ff0000"/>
          </a:solidFill>
          <a:ln w="19080">
            <a:solidFill>
              <a:srgbClr val="009900"/>
            </a:solidFill>
            <a:miter/>
          </a:ln>
        </p:spPr>
      </p:sp>
      <p:sp>
        <p:nvSpPr>
          <p:cNvPr id="190" name="CustomShape 35"/>
          <p:cNvSpPr/>
          <p:nvPr/>
        </p:nvSpPr>
        <p:spPr>
          <a:xfrm>
            <a:off x="5029200" y="5029200"/>
            <a:ext cx="227880" cy="227880"/>
          </a:xfrm>
          <a:prstGeom prst="rect">
            <a:avLst/>
          </a:prstGeom>
          <a:solidFill>
            <a:srgbClr val="ff0000"/>
          </a:solidFill>
          <a:ln w="28440">
            <a:solidFill>
              <a:srgbClr val="800080"/>
            </a:solidFill>
            <a:miter/>
          </a:ln>
        </p:spPr>
      </p:sp>
      <p:sp>
        <p:nvSpPr>
          <p:cNvPr id="191" name="CustomShape 36"/>
          <p:cNvSpPr/>
          <p:nvPr/>
        </p:nvSpPr>
        <p:spPr>
          <a:xfrm>
            <a:off x="7010280" y="4419720"/>
            <a:ext cx="227880" cy="227880"/>
          </a:xfrm>
          <a:prstGeom prst="rect">
            <a:avLst/>
          </a:prstGeom>
          <a:solidFill>
            <a:srgbClr val="ff0000"/>
          </a:solidFill>
          <a:ln w="19080">
            <a:solidFill>
              <a:srgbClr val="009900"/>
            </a:solidFill>
            <a:miter/>
          </a:ln>
        </p:spPr>
      </p:sp>
      <p:sp>
        <p:nvSpPr>
          <p:cNvPr id="192" name="CustomShape 37"/>
          <p:cNvSpPr/>
          <p:nvPr/>
        </p:nvSpPr>
        <p:spPr>
          <a:xfrm>
            <a:off x="2743200" y="4800600"/>
            <a:ext cx="227880" cy="227880"/>
          </a:xfrm>
          <a:prstGeom prst="rect">
            <a:avLst/>
          </a:prstGeom>
          <a:solidFill>
            <a:srgbClr val="ff0000"/>
          </a:solidFill>
          <a:ln w="9360">
            <a:solidFill>
              <a:srgbClr val="ff0000"/>
            </a:solidFill>
            <a:miter/>
          </a:ln>
        </p:spPr>
      </p:sp>
      <p:sp>
        <p:nvSpPr>
          <p:cNvPr id="193" name="CustomShape 38"/>
          <p:cNvSpPr/>
          <p:nvPr/>
        </p:nvSpPr>
        <p:spPr>
          <a:xfrm>
            <a:off x="3581280" y="5029200"/>
            <a:ext cx="227880" cy="227880"/>
          </a:xfrm>
          <a:prstGeom prst="rect">
            <a:avLst/>
          </a:prstGeom>
          <a:solidFill>
            <a:srgbClr val="ff0000"/>
          </a:solidFill>
          <a:ln w="9360">
            <a:solidFill>
              <a:srgbClr val="ff0000"/>
            </a:solidFill>
            <a:miter/>
          </a:ln>
        </p:spPr>
      </p:sp>
      <p:sp>
        <p:nvSpPr>
          <p:cNvPr id="194" name="CustomShape 39"/>
          <p:cNvSpPr/>
          <p:nvPr/>
        </p:nvSpPr>
        <p:spPr>
          <a:xfrm>
            <a:off x="3276720" y="4876920"/>
            <a:ext cx="75240" cy="75240"/>
          </a:xfrm>
          <a:prstGeom prst="rect">
            <a:avLst/>
          </a:prstGeom>
          <a:solidFill>
            <a:srgbClr val="ff0000"/>
          </a:solidFill>
          <a:ln w="9360">
            <a:solidFill>
              <a:srgbClr val="ff0000"/>
            </a:solidFill>
            <a:miter/>
          </a:ln>
        </p:spPr>
      </p:sp>
      <p:sp>
        <p:nvSpPr>
          <p:cNvPr id="195" name="CustomShape 40"/>
          <p:cNvSpPr/>
          <p:nvPr/>
        </p:nvSpPr>
        <p:spPr>
          <a:xfrm>
            <a:off x="3886200" y="4800600"/>
            <a:ext cx="75600" cy="75600"/>
          </a:xfrm>
          <a:prstGeom prst="rect">
            <a:avLst/>
          </a:prstGeom>
          <a:solidFill>
            <a:srgbClr val="ff0000"/>
          </a:solidFill>
          <a:ln w="9360">
            <a:solidFill>
              <a:srgbClr val="ff0000"/>
            </a:solidFill>
            <a:miter/>
          </a:ln>
        </p:spPr>
      </p:sp>
      <p:sp>
        <p:nvSpPr>
          <p:cNvPr id="196" name="CustomShape 41"/>
          <p:cNvSpPr/>
          <p:nvPr/>
        </p:nvSpPr>
        <p:spPr>
          <a:xfrm>
            <a:off x="4572000" y="4952880"/>
            <a:ext cx="75600" cy="75600"/>
          </a:xfrm>
          <a:prstGeom prst="rect">
            <a:avLst/>
          </a:prstGeom>
          <a:solidFill>
            <a:srgbClr val="ff0000"/>
          </a:solidFill>
          <a:ln w="9360">
            <a:solidFill>
              <a:srgbClr val="ff0000"/>
            </a:solidFill>
            <a:miter/>
          </a:ln>
        </p:spPr>
      </p:sp>
      <p:sp>
        <p:nvSpPr>
          <p:cNvPr id="197" name="CustomShape 42"/>
          <p:cNvSpPr/>
          <p:nvPr/>
        </p:nvSpPr>
        <p:spPr>
          <a:xfrm>
            <a:off x="4800600" y="5486400"/>
            <a:ext cx="75600" cy="75600"/>
          </a:xfrm>
          <a:prstGeom prst="rect">
            <a:avLst/>
          </a:prstGeom>
          <a:solidFill>
            <a:srgbClr val="ff0000"/>
          </a:solidFill>
          <a:ln w="9360">
            <a:solidFill>
              <a:srgbClr val="ff0000"/>
            </a:solidFill>
            <a:miter/>
          </a:ln>
        </p:spPr>
      </p:sp>
      <p:sp>
        <p:nvSpPr>
          <p:cNvPr id="198" name="CustomShape 43"/>
          <p:cNvSpPr/>
          <p:nvPr/>
        </p:nvSpPr>
        <p:spPr>
          <a:xfrm>
            <a:off x="1600200" y="5105520"/>
            <a:ext cx="75600" cy="75240"/>
          </a:xfrm>
          <a:prstGeom prst="rect">
            <a:avLst/>
          </a:prstGeom>
          <a:solidFill>
            <a:srgbClr val="ff0000"/>
          </a:solidFill>
          <a:ln w="9360">
            <a:solidFill>
              <a:srgbClr val="ff0000"/>
            </a:solidFill>
            <a:miter/>
          </a:ln>
        </p:spPr>
      </p:sp>
      <p:sp>
        <p:nvSpPr>
          <p:cNvPr id="199" name="CustomShape 44"/>
          <p:cNvSpPr/>
          <p:nvPr/>
        </p:nvSpPr>
        <p:spPr>
          <a:xfrm>
            <a:off x="4038480" y="5562720"/>
            <a:ext cx="75600" cy="75240"/>
          </a:xfrm>
          <a:prstGeom prst="rect">
            <a:avLst/>
          </a:prstGeom>
          <a:solidFill>
            <a:srgbClr val="ff0000"/>
          </a:solidFill>
          <a:ln w="9360">
            <a:solidFill>
              <a:srgbClr val="ff0000"/>
            </a:solidFill>
            <a:miter/>
          </a:ln>
        </p:spPr>
      </p:sp>
      <p:sp>
        <p:nvSpPr>
          <p:cNvPr id="200" name="CustomShape 45"/>
          <p:cNvSpPr/>
          <p:nvPr/>
        </p:nvSpPr>
        <p:spPr>
          <a:xfrm>
            <a:off x="2438280" y="5029200"/>
            <a:ext cx="75600" cy="75600"/>
          </a:xfrm>
          <a:prstGeom prst="rect">
            <a:avLst/>
          </a:prstGeom>
          <a:solidFill>
            <a:srgbClr val="ff0000"/>
          </a:solidFill>
          <a:ln w="9360">
            <a:solidFill>
              <a:srgbClr val="ff0000"/>
            </a:solidFill>
            <a:miter/>
          </a:ln>
        </p:spPr>
      </p:sp>
      <p:sp>
        <p:nvSpPr>
          <p:cNvPr id="201" name="Line 46"/>
          <p:cNvSpPr/>
          <p:nvPr/>
        </p:nvSpPr>
        <p:spPr>
          <a:xfrm>
            <a:off x="1676160" y="5181480"/>
            <a:ext cx="304920" cy="1800"/>
          </a:xfrm>
          <a:prstGeom prst="line">
            <a:avLst/>
          </a:prstGeom>
          <a:ln w="19080">
            <a:solidFill>
              <a:srgbClr val="ff0000"/>
            </a:solidFill>
            <a:miter/>
            <a:tailEnd len="med" type="triangle" w="med"/>
          </a:ln>
        </p:spPr>
      </p:sp>
      <p:sp>
        <p:nvSpPr>
          <p:cNvPr id="202" name="Line 47"/>
          <p:cNvSpPr/>
          <p:nvPr/>
        </p:nvSpPr>
        <p:spPr>
          <a:xfrm>
            <a:off x="4114800" y="5562720"/>
            <a:ext cx="228600" cy="1440"/>
          </a:xfrm>
          <a:prstGeom prst="line">
            <a:avLst/>
          </a:prstGeom>
          <a:ln w="19080">
            <a:solidFill>
              <a:srgbClr val="ff0000"/>
            </a:solidFill>
            <a:miter/>
            <a:tailEnd len="med" type="triangle" w="med"/>
          </a:ln>
        </p:spPr>
      </p:sp>
      <p:sp>
        <p:nvSpPr>
          <p:cNvPr id="203" name="Line 48"/>
          <p:cNvSpPr/>
          <p:nvPr/>
        </p:nvSpPr>
        <p:spPr>
          <a:xfrm>
            <a:off x="4343400" y="4800600"/>
            <a:ext cx="228600" cy="152280"/>
          </a:xfrm>
          <a:prstGeom prst="line">
            <a:avLst/>
          </a:prstGeom>
          <a:ln w="19080">
            <a:solidFill>
              <a:srgbClr val="ff0000"/>
            </a:solidFill>
            <a:miter/>
            <a:tailEnd len="med" type="triangle" w="med"/>
          </a:ln>
        </p:spPr>
      </p:sp>
      <p:sp>
        <p:nvSpPr>
          <p:cNvPr id="204" name="Line 49"/>
          <p:cNvSpPr/>
          <p:nvPr/>
        </p:nvSpPr>
        <p:spPr>
          <a:xfrm>
            <a:off x="4724280" y="4952880"/>
            <a:ext cx="228600" cy="1800"/>
          </a:xfrm>
          <a:prstGeom prst="line">
            <a:avLst/>
          </a:prstGeom>
          <a:ln w="19080">
            <a:solidFill>
              <a:srgbClr val="ff0000"/>
            </a:solidFill>
            <a:miter/>
            <a:tailEnd len="med" type="triangle" w="med"/>
          </a:ln>
        </p:spPr>
      </p:sp>
      <p:sp>
        <p:nvSpPr>
          <p:cNvPr id="205" name="Line 50"/>
          <p:cNvSpPr/>
          <p:nvPr/>
        </p:nvSpPr>
        <p:spPr>
          <a:xfrm>
            <a:off x="4572000" y="5562720"/>
            <a:ext cx="228600" cy="1440"/>
          </a:xfrm>
          <a:prstGeom prst="line">
            <a:avLst/>
          </a:prstGeom>
          <a:ln w="19080">
            <a:solidFill>
              <a:srgbClr val="ff0000"/>
            </a:solidFill>
            <a:miter/>
            <a:tailEnd len="med" type="triangle" w="med"/>
          </a:ln>
        </p:spPr>
      </p:sp>
      <p:sp>
        <p:nvSpPr>
          <p:cNvPr id="206" name="Line 51"/>
          <p:cNvSpPr/>
          <p:nvPr/>
        </p:nvSpPr>
        <p:spPr>
          <a:xfrm flipV="1">
            <a:off x="4876920" y="5256000"/>
            <a:ext cx="228600" cy="231120"/>
          </a:xfrm>
          <a:prstGeom prst="line">
            <a:avLst/>
          </a:prstGeom>
          <a:ln w="19080">
            <a:solidFill>
              <a:srgbClr val="ff0000"/>
            </a:solidFill>
            <a:miter/>
            <a:tailEnd len="med" type="triangle" w="med"/>
          </a:ln>
        </p:spPr>
      </p:sp>
      <p:sp>
        <p:nvSpPr>
          <p:cNvPr id="207" name="Line 52"/>
          <p:cNvSpPr/>
          <p:nvPr/>
        </p:nvSpPr>
        <p:spPr>
          <a:xfrm>
            <a:off x="2971800" y="4876920"/>
            <a:ext cx="304920" cy="1440"/>
          </a:xfrm>
          <a:prstGeom prst="line">
            <a:avLst/>
          </a:prstGeom>
          <a:ln w="19080">
            <a:solidFill>
              <a:srgbClr val="ff0000"/>
            </a:solidFill>
            <a:miter/>
            <a:tailEnd len="med" type="triangle" w="med"/>
          </a:ln>
        </p:spPr>
      </p:sp>
      <p:sp>
        <p:nvSpPr>
          <p:cNvPr id="208" name="Line 53"/>
          <p:cNvSpPr/>
          <p:nvPr/>
        </p:nvSpPr>
        <p:spPr>
          <a:xfrm>
            <a:off x="3352680" y="4952880"/>
            <a:ext cx="228240" cy="152640"/>
          </a:xfrm>
          <a:prstGeom prst="line">
            <a:avLst/>
          </a:prstGeom>
          <a:ln w="19080">
            <a:solidFill>
              <a:srgbClr val="ff0000"/>
            </a:solidFill>
            <a:miter/>
            <a:tailEnd len="med" type="triangle" w="med"/>
          </a:ln>
        </p:spPr>
      </p:sp>
      <p:sp>
        <p:nvSpPr>
          <p:cNvPr id="209" name="Line 54"/>
          <p:cNvSpPr/>
          <p:nvPr/>
        </p:nvSpPr>
        <p:spPr>
          <a:xfrm flipV="1">
            <a:off x="3733920" y="4875120"/>
            <a:ext cx="152280" cy="155520"/>
          </a:xfrm>
          <a:prstGeom prst="line">
            <a:avLst/>
          </a:prstGeom>
          <a:ln w="19080">
            <a:solidFill>
              <a:srgbClr val="ff0000"/>
            </a:solidFill>
            <a:miter/>
            <a:tailEnd len="med" type="triangle" w="med"/>
          </a:ln>
        </p:spPr>
      </p:sp>
      <p:sp>
        <p:nvSpPr>
          <p:cNvPr id="210" name="Line 55"/>
          <p:cNvSpPr/>
          <p:nvPr/>
        </p:nvSpPr>
        <p:spPr>
          <a:xfrm>
            <a:off x="3809880" y="5257800"/>
            <a:ext cx="228240" cy="304920"/>
          </a:xfrm>
          <a:prstGeom prst="line">
            <a:avLst/>
          </a:prstGeom>
          <a:ln w="19080">
            <a:solidFill>
              <a:srgbClr val="ff0000"/>
            </a:solidFill>
            <a:miter/>
            <a:tailEnd len="med" type="triangle" w="med"/>
          </a:ln>
        </p:spPr>
      </p:sp>
      <p:sp>
        <p:nvSpPr>
          <p:cNvPr id="211" name="Line 56"/>
          <p:cNvSpPr/>
          <p:nvPr/>
        </p:nvSpPr>
        <p:spPr>
          <a:xfrm>
            <a:off x="3962520" y="4800600"/>
            <a:ext cx="228600" cy="1440"/>
          </a:xfrm>
          <a:prstGeom prst="line">
            <a:avLst/>
          </a:prstGeom>
          <a:ln w="19080">
            <a:solidFill>
              <a:srgbClr val="ff0000"/>
            </a:solidFill>
            <a:miter/>
            <a:tailEnd len="med" type="triangle" w="med"/>
          </a:ln>
        </p:spPr>
      </p:sp>
      <p:sp>
        <p:nvSpPr>
          <p:cNvPr id="212" name="Line 57"/>
          <p:cNvSpPr/>
          <p:nvPr/>
        </p:nvSpPr>
        <p:spPr>
          <a:xfrm>
            <a:off x="2133720" y="5029200"/>
            <a:ext cx="304560" cy="1440"/>
          </a:xfrm>
          <a:prstGeom prst="line">
            <a:avLst/>
          </a:prstGeom>
          <a:ln w="19080">
            <a:solidFill>
              <a:srgbClr val="ff0000"/>
            </a:solidFill>
            <a:miter/>
            <a:tailEnd len="med" type="triangle" w="med"/>
          </a:ln>
        </p:spPr>
      </p:sp>
      <p:sp>
        <p:nvSpPr>
          <p:cNvPr id="213" name="Line 58"/>
          <p:cNvSpPr/>
          <p:nvPr/>
        </p:nvSpPr>
        <p:spPr>
          <a:xfrm>
            <a:off x="2514600" y="4648320"/>
            <a:ext cx="228240" cy="228600"/>
          </a:xfrm>
          <a:prstGeom prst="line">
            <a:avLst/>
          </a:prstGeom>
          <a:ln w="19080">
            <a:solidFill>
              <a:srgbClr val="ff0000"/>
            </a:solidFill>
            <a:miter/>
            <a:tailEnd len="med" type="triangle" w="med"/>
          </a:ln>
        </p:spPr>
      </p:sp>
      <p:sp>
        <p:nvSpPr>
          <p:cNvPr id="214" name="Line 59"/>
          <p:cNvSpPr/>
          <p:nvPr/>
        </p:nvSpPr>
        <p:spPr>
          <a:xfrm flipV="1">
            <a:off x="2514600" y="5027760"/>
            <a:ext cx="304920" cy="79200"/>
          </a:xfrm>
          <a:prstGeom prst="line">
            <a:avLst/>
          </a:prstGeom>
          <a:ln w="19080">
            <a:solidFill>
              <a:srgbClr val="ff0000"/>
            </a:solidFill>
            <a:miter/>
            <a:tailEnd len="med" type="triangle" w="med"/>
          </a:ln>
        </p:spPr>
      </p:sp>
      <p:sp>
        <p:nvSpPr>
          <p:cNvPr id="215" name="Line 60"/>
          <p:cNvSpPr/>
          <p:nvPr/>
        </p:nvSpPr>
        <p:spPr>
          <a:xfrm>
            <a:off x="4419720" y="4191120"/>
            <a:ext cx="1440" cy="457200"/>
          </a:xfrm>
          <a:prstGeom prst="line">
            <a:avLst/>
          </a:prstGeom>
          <a:ln w="28440">
            <a:solidFill>
              <a:srgbClr val="800080"/>
            </a:solidFill>
            <a:miter/>
            <a:tailEnd len="med" type="triangle" w="med"/>
          </a:ln>
        </p:spPr>
      </p:sp>
      <p:sp>
        <p:nvSpPr>
          <p:cNvPr id="216" name="CustomShape 61"/>
          <p:cNvSpPr/>
          <p:nvPr/>
        </p:nvSpPr>
        <p:spPr>
          <a:xfrm>
            <a:off x="1914480" y="4038480"/>
            <a:ext cx="1844280" cy="336600"/>
          </a:xfrm>
          <a:prstGeom prst="rect">
            <a:avLst/>
          </a:prstGeom>
          <a:ln w="12600">
            <a:solidFill>
              <a:srgbClr val="ff0000"/>
            </a:solidFill>
            <a:miter/>
          </a:ln>
        </p:spPr>
        <p:txBody>
          <a:bodyPr bIns="46800" lIns="90000" rIns="90000" tIns="46800" wrap="none"/>
          <a:p>
            <a:pPr>
              <a:lnSpc>
                <a:spcPct val="100000"/>
              </a:lnSpc>
            </a:pPr>
            <a:r>
              <a:rPr b="1" lang="en-US" sz="1600">
                <a:solidFill>
                  <a:srgbClr val="ff0000"/>
                </a:solidFill>
                <a:latin typeface="Times New Roman"/>
                <a:ea typeface="DejaVu Sans"/>
              </a:rPr>
              <a:t>Metabolic pathway</a:t>
            </a:r>
            <a:endParaRPr/>
          </a:p>
        </p:txBody>
      </p:sp>
      <p:sp>
        <p:nvSpPr>
          <p:cNvPr id="217" name="CustomShape 62"/>
          <p:cNvSpPr/>
          <p:nvPr/>
        </p:nvSpPr>
        <p:spPr>
          <a:xfrm>
            <a:off x="380880" y="2514600"/>
            <a:ext cx="1240560" cy="336600"/>
          </a:xfrm>
          <a:prstGeom prst="rect">
            <a:avLst/>
          </a:prstGeom>
        </p:spPr>
        <p:txBody>
          <a:bodyPr bIns="46800" lIns="90000" rIns="90000" tIns="46800" wrap="none"/>
          <a:p>
            <a:pPr>
              <a:lnSpc>
                <a:spcPct val="100000"/>
              </a:lnSpc>
            </a:pPr>
            <a:r>
              <a:rPr b="1" lang="en-US" sz="1600">
                <a:solidFill>
                  <a:srgbClr val="800080"/>
                </a:solidFill>
                <a:latin typeface="Times New Roman"/>
                <a:ea typeface="DejaVu Sans"/>
              </a:rPr>
              <a:t>STIMULUS</a:t>
            </a:r>
            <a:endParaRPr/>
          </a:p>
        </p:txBody>
      </p:sp>
      <p:sp>
        <p:nvSpPr>
          <p:cNvPr id="218" name="Line 63"/>
          <p:cNvSpPr/>
          <p:nvPr/>
        </p:nvSpPr>
        <p:spPr>
          <a:xfrm flipV="1">
            <a:off x="1447560" y="2513160"/>
            <a:ext cx="686160" cy="79200"/>
          </a:xfrm>
          <a:prstGeom prst="line">
            <a:avLst/>
          </a:prstGeom>
          <a:ln w="28440">
            <a:solidFill>
              <a:srgbClr val="800080"/>
            </a:solidFill>
            <a:miter/>
            <a:tailEnd len="med" type="triangle" w="med"/>
          </a:ln>
        </p:spPr>
      </p:sp>
      <p:sp>
        <p:nvSpPr>
          <p:cNvPr id="219" name="CustomShape 64"/>
          <p:cNvSpPr/>
          <p:nvPr/>
        </p:nvSpPr>
        <p:spPr>
          <a:xfrm>
            <a:off x="5181480" y="3581280"/>
            <a:ext cx="151920" cy="1218600"/>
          </a:xfrm>
          <a:prstGeom prst="rect">
            <a:avLst/>
          </a:prstGeom>
          <a:solidFill>
            <a:srgbClr val="ff0000"/>
          </a:solidFill>
          <a:ln w="19080">
            <a:solidFill>
              <a:srgbClr val="009900"/>
            </a:solidFill>
            <a:miter/>
          </a:ln>
        </p:spPr>
      </p:sp>
      <p:sp>
        <p:nvSpPr>
          <p:cNvPr id="220" name="Line 65"/>
          <p:cNvSpPr/>
          <p:nvPr/>
        </p:nvSpPr>
        <p:spPr>
          <a:xfrm flipH="1" flipV="1">
            <a:off x="4570560" y="4113000"/>
            <a:ext cx="612720" cy="688680"/>
          </a:xfrm>
          <a:prstGeom prst="line">
            <a:avLst/>
          </a:prstGeom>
          <a:ln w="19080">
            <a:solidFill>
              <a:srgbClr val="ff0000"/>
            </a:solidFill>
            <a:miter/>
            <a:tailEnd len="med" type="triangle" w="med"/>
          </a:ln>
        </p:spPr>
      </p:sp>
      <p:sp>
        <p:nvSpPr>
          <p:cNvPr id="221" name="Line 66"/>
          <p:cNvSpPr/>
          <p:nvPr/>
        </p:nvSpPr>
        <p:spPr>
          <a:xfrm flipH="1" flipV="1">
            <a:off x="4417920" y="3427200"/>
            <a:ext cx="765360" cy="1374840"/>
          </a:xfrm>
          <a:prstGeom prst="line">
            <a:avLst/>
          </a:prstGeom>
          <a:ln w="19080">
            <a:solidFill>
              <a:srgbClr val="ff0000"/>
            </a:solidFill>
            <a:miter/>
            <a:tailEnd len="med" type="triangle" w="med"/>
          </a:ln>
        </p:spPr>
      </p:sp>
      <p:sp>
        <p:nvSpPr>
          <p:cNvPr id="222" name="CustomShape 67"/>
          <p:cNvSpPr/>
          <p:nvPr/>
        </p:nvSpPr>
        <p:spPr>
          <a:xfrm>
            <a:off x="5486400" y="3352680"/>
            <a:ext cx="685080" cy="151920"/>
          </a:xfrm>
          <a:prstGeom prst="rect">
            <a:avLst/>
          </a:prstGeom>
          <a:solidFill>
            <a:srgbClr val="800080"/>
          </a:solidFill>
          <a:ln w="19080">
            <a:solidFill>
              <a:srgbClr val="009900"/>
            </a:solidFill>
            <a:miter/>
          </a:ln>
        </p:spPr>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3"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3600">
                <a:solidFill>
                  <a:srgbClr val="000000"/>
                </a:solidFill>
                <a:latin typeface="Times New Roman"/>
                <a:ea typeface="DejaVu Sans"/>
              </a:rPr>
              <a:t>Interactions </a:t>
            </a:r>
            <a:r>
              <a:rPr lang="en-US" sz="3600">
                <a:solidFill>
                  <a:srgbClr val="000000"/>
                </a:solidFill>
                <a:latin typeface="Wingdings"/>
                <a:ea typeface="DejaVu Sans"/>
              </a:rPr>
              <a:t></a:t>
            </a:r>
            <a:r>
              <a:rPr lang="en-US" sz="3600">
                <a:solidFill>
                  <a:srgbClr val="000000"/>
                </a:solidFill>
                <a:latin typeface="Times New Roman"/>
                <a:ea typeface="DejaVu Sans"/>
              </a:rPr>
              <a:t> Networks </a:t>
            </a:r>
            <a:r>
              <a:rPr lang="en-US" sz="3600">
                <a:solidFill>
                  <a:srgbClr val="000000"/>
                </a:solidFill>
                <a:latin typeface="Wingdings"/>
                <a:ea typeface="DejaVu Sans"/>
              </a:rPr>
              <a:t></a:t>
            </a:r>
            <a:r>
              <a:rPr lang="en-US" sz="3600">
                <a:solidFill>
                  <a:srgbClr val="000000"/>
                </a:solidFill>
                <a:latin typeface="Times New Roman"/>
                <a:ea typeface="DejaVu Sans"/>
              </a:rPr>
              <a:t> Pathways</a:t>
            </a:r>
            <a:endParaRPr/>
          </a:p>
        </p:txBody>
      </p:sp>
      <p:sp>
        <p:nvSpPr>
          <p:cNvPr id="224" name="CustomShape 2"/>
          <p:cNvSpPr/>
          <p:nvPr/>
        </p:nvSpPr>
        <p:spPr>
          <a:xfrm>
            <a:off x="457200" y="1348200"/>
            <a:ext cx="8381160" cy="5104800"/>
          </a:xfrm>
          <a:prstGeom prst="rect">
            <a:avLst/>
          </a:prstGeom>
        </p:spPr>
        <p:txBody>
          <a:bodyPr bIns="45000" lIns="90000" rIns="90000" tIns="45000"/>
          <a:p>
            <a:pPr>
              <a:lnSpc>
                <a:spcPct val="100000"/>
              </a:lnSpc>
              <a:buFont typeface="Arial"/>
              <a:buChar char="•"/>
            </a:pPr>
            <a:r>
              <a:rPr lang="en-US" sz="3200">
                <a:solidFill>
                  <a:srgbClr val="000000"/>
                </a:solidFill>
                <a:latin typeface="Times New Roman"/>
                <a:ea typeface="DejaVu Sans"/>
              </a:rPr>
              <a:t>A collection of interactions defines a network</a:t>
            </a:r>
            <a:endParaRPr/>
          </a:p>
          <a:p>
            <a:pPr>
              <a:lnSpc>
                <a:spcPct val="100000"/>
              </a:lnSpc>
              <a:buFont typeface="Arial"/>
              <a:buChar char="•"/>
            </a:pPr>
            <a:r>
              <a:rPr lang="en-US" sz="3200">
                <a:solidFill>
                  <a:srgbClr val="000000"/>
                </a:solidFill>
                <a:latin typeface="Times New Roman"/>
                <a:ea typeface="DejaVu Sans"/>
              </a:rPr>
              <a:t>Pathways are subsets of networks</a:t>
            </a:r>
            <a:endParaRPr/>
          </a:p>
          <a:p>
            <a:pPr lvl="1">
              <a:lnSpc>
                <a:spcPct val="100000"/>
              </a:lnSpc>
              <a:buFont typeface="Arial"/>
              <a:buChar char="–"/>
            </a:pPr>
            <a:r>
              <a:rPr lang="en-US" sz="2800">
                <a:solidFill>
                  <a:srgbClr val="000000"/>
                </a:solidFill>
                <a:latin typeface="Arial"/>
                <a:ea typeface="DejaVu Sans"/>
              </a:rPr>
              <a:t>All pathways are networks of interactions, however not all networks are pathways!</a:t>
            </a:r>
            <a:endParaRPr/>
          </a:p>
          <a:p>
            <a:pPr lvl="1">
              <a:lnSpc>
                <a:spcPct val="100000"/>
              </a:lnSpc>
              <a:buFont typeface="Arial"/>
              <a:buChar char="–"/>
            </a:pPr>
            <a:r>
              <a:rPr lang="en-US" sz="2800">
                <a:solidFill>
                  <a:srgbClr val="000000"/>
                </a:solidFill>
                <a:latin typeface="Arial"/>
                <a:ea typeface="DejaVu Sans"/>
              </a:rPr>
              <a:t>Difference in the level of annotation  or understanding</a:t>
            </a:r>
            <a:endParaRPr/>
          </a:p>
          <a:p>
            <a:pPr>
              <a:lnSpc>
                <a:spcPct val="100000"/>
              </a:lnSpc>
              <a:buFont typeface="Arial"/>
              <a:buChar char="•"/>
            </a:pPr>
            <a:r>
              <a:rPr lang="en-US" sz="3200">
                <a:solidFill>
                  <a:srgbClr val="000000"/>
                </a:solidFill>
                <a:latin typeface="Times New Roman"/>
                <a:ea typeface="DejaVu Sans"/>
              </a:rPr>
              <a:t>We can define a pathway as a biological network that relates to a </a:t>
            </a:r>
            <a:r>
              <a:rPr b="1" lang="en-US" sz="3200">
                <a:solidFill>
                  <a:srgbClr val="ff0000"/>
                </a:solidFill>
                <a:latin typeface="Times New Roman"/>
                <a:ea typeface="DejaVu Sans"/>
              </a:rPr>
              <a:t>known</a:t>
            </a:r>
            <a:r>
              <a:rPr lang="en-US" sz="3200">
                <a:solidFill>
                  <a:srgbClr val="000000"/>
                </a:solidFill>
                <a:latin typeface="Times New Roman"/>
                <a:ea typeface="DejaVu Sans"/>
              </a:rPr>
              <a:t> physiological process or complete function</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5" name="CustomShape 1"/>
          <p:cNvSpPr/>
          <p:nvPr/>
        </p:nvSpPr>
        <p:spPr>
          <a:xfrm>
            <a:off x="457200" y="152280"/>
            <a:ext cx="8228880" cy="1142280"/>
          </a:xfrm>
          <a:prstGeom prst="rect">
            <a:avLst/>
          </a:prstGeom>
        </p:spPr>
        <p:txBody>
          <a:bodyPr anchor="ctr" bIns="45000" lIns="90000" rIns="90000" tIns="45000"/>
          <a:p>
            <a:pPr algn="ctr">
              <a:lnSpc>
                <a:spcPct val="100000"/>
              </a:lnSpc>
            </a:pPr>
            <a:r>
              <a:rPr lang="en-US" sz="4400">
                <a:solidFill>
                  <a:srgbClr val="000000"/>
                </a:solidFill>
                <a:latin typeface="Times New Roman"/>
                <a:ea typeface="DejaVu Sans"/>
              </a:rPr>
              <a:t>Sources for interaction data</a:t>
            </a:r>
            <a:endParaRPr/>
          </a:p>
        </p:txBody>
      </p:sp>
      <p:sp>
        <p:nvSpPr>
          <p:cNvPr id="226" name="CustomShape 2"/>
          <p:cNvSpPr/>
          <p:nvPr/>
        </p:nvSpPr>
        <p:spPr>
          <a:xfrm>
            <a:off x="457200" y="1295280"/>
            <a:ext cx="8228880" cy="5409720"/>
          </a:xfrm>
          <a:prstGeom prst="rect">
            <a:avLst/>
          </a:prstGeom>
        </p:spPr>
        <p:txBody>
          <a:bodyPr bIns="45000" lIns="90000" rIns="90000" tIns="45000"/>
          <a:p>
            <a:pPr>
              <a:lnSpc>
                <a:spcPct val="100000"/>
              </a:lnSpc>
              <a:buFont typeface="Arial"/>
              <a:buChar char="•"/>
            </a:pPr>
            <a:r>
              <a:rPr lang="en-US" sz="2200">
                <a:solidFill>
                  <a:srgbClr val="000000"/>
                </a:solidFill>
                <a:latin typeface="Times New Roman"/>
                <a:ea typeface="DejaVu Sans"/>
              </a:rPr>
              <a:t>Literature: research labs have been conducting small-scale experiments for many years!</a:t>
            </a:r>
            <a:endParaRPr/>
          </a:p>
          <a:p>
            <a:pPr>
              <a:lnSpc>
                <a:spcPct val="100000"/>
              </a:lnSpc>
              <a:buFont typeface="Arial"/>
              <a:buChar char="•"/>
            </a:pPr>
            <a:r>
              <a:rPr lang="en-US" sz="2200">
                <a:solidFill>
                  <a:srgbClr val="000000"/>
                </a:solidFill>
                <a:latin typeface="Times New Roman"/>
                <a:ea typeface="DejaVu Sans"/>
              </a:rPr>
              <a:t>Interaction dabases:</a:t>
            </a:r>
            <a:endParaRPr/>
          </a:p>
          <a:p>
            <a:pPr lvl="1">
              <a:lnSpc>
                <a:spcPct val="100000"/>
              </a:lnSpc>
              <a:buFont typeface="Arial"/>
              <a:buChar char="–"/>
            </a:pPr>
            <a:r>
              <a:rPr lang="en-US" sz="2200">
                <a:solidFill>
                  <a:srgbClr val="000000"/>
                </a:solidFill>
                <a:latin typeface="Arial"/>
                <a:ea typeface="DejaVu Sans"/>
              </a:rPr>
              <a:t>MIPS (</a:t>
            </a:r>
            <a:r>
              <a:rPr lang="en-US" sz="2200" u="sng">
                <a:solidFill>
                  <a:srgbClr val="000000"/>
                </a:solidFill>
                <a:latin typeface="Arial"/>
                <a:ea typeface="DejaVu Sans"/>
              </a:rPr>
              <a:t>M</a:t>
            </a:r>
            <a:r>
              <a:rPr lang="en-US" sz="2200">
                <a:solidFill>
                  <a:srgbClr val="000000"/>
                </a:solidFill>
                <a:latin typeface="Arial"/>
                <a:ea typeface="DejaVu Sans"/>
              </a:rPr>
              <a:t>unich </a:t>
            </a:r>
            <a:r>
              <a:rPr lang="en-US" sz="2200" u="sng">
                <a:solidFill>
                  <a:srgbClr val="000000"/>
                </a:solidFill>
                <a:latin typeface="Arial"/>
                <a:ea typeface="DejaVu Sans"/>
              </a:rPr>
              <a:t>I</a:t>
            </a:r>
            <a:r>
              <a:rPr lang="en-US" sz="2200">
                <a:solidFill>
                  <a:srgbClr val="000000"/>
                </a:solidFill>
                <a:latin typeface="Arial"/>
                <a:ea typeface="DejaVu Sans"/>
              </a:rPr>
              <a:t>nformation center for </a:t>
            </a:r>
            <a:r>
              <a:rPr lang="en-US" sz="2200" u="sng">
                <a:solidFill>
                  <a:srgbClr val="000000"/>
                </a:solidFill>
                <a:latin typeface="Arial"/>
                <a:ea typeface="DejaVu Sans"/>
              </a:rPr>
              <a:t>P</a:t>
            </a:r>
            <a:r>
              <a:rPr lang="en-US" sz="2200">
                <a:solidFill>
                  <a:srgbClr val="000000"/>
                </a:solidFill>
                <a:latin typeface="Arial"/>
                <a:ea typeface="DejaVu Sans"/>
              </a:rPr>
              <a:t>rotein </a:t>
            </a:r>
            <a:r>
              <a:rPr lang="en-US" sz="2200" u="sng">
                <a:solidFill>
                  <a:srgbClr val="000000"/>
                </a:solidFill>
                <a:latin typeface="Arial"/>
                <a:ea typeface="DejaVu Sans"/>
              </a:rPr>
              <a:t>S</a:t>
            </a:r>
            <a:r>
              <a:rPr lang="en-US" sz="2200">
                <a:solidFill>
                  <a:srgbClr val="000000"/>
                </a:solidFill>
                <a:latin typeface="Arial"/>
                <a:ea typeface="DejaVu Sans"/>
              </a:rPr>
              <a:t>equences)</a:t>
            </a:r>
            <a:endParaRPr/>
          </a:p>
          <a:p>
            <a:pPr lvl="1">
              <a:lnSpc>
                <a:spcPct val="100000"/>
              </a:lnSpc>
              <a:buFont typeface="Arial"/>
              <a:buChar char="–"/>
            </a:pPr>
            <a:r>
              <a:rPr lang="en-US" sz="2200">
                <a:solidFill>
                  <a:srgbClr val="000000"/>
                </a:solidFill>
                <a:latin typeface="Arial"/>
                <a:ea typeface="DejaVu Sans"/>
              </a:rPr>
              <a:t>BIND (</a:t>
            </a:r>
            <a:r>
              <a:rPr lang="en-US" sz="2200" u="sng">
                <a:solidFill>
                  <a:srgbClr val="000000"/>
                </a:solidFill>
                <a:latin typeface="Arial"/>
                <a:ea typeface="DejaVu Sans"/>
              </a:rPr>
              <a:t>B</a:t>
            </a:r>
            <a:r>
              <a:rPr lang="en-US" sz="2200">
                <a:solidFill>
                  <a:srgbClr val="000000"/>
                </a:solidFill>
                <a:latin typeface="Arial"/>
                <a:ea typeface="DejaVu Sans"/>
              </a:rPr>
              <a:t>iomolecular </a:t>
            </a:r>
            <a:r>
              <a:rPr lang="en-US" sz="2200" u="sng">
                <a:solidFill>
                  <a:srgbClr val="000000"/>
                </a:solidFill>
                <a:latin typeface="Arial"/>
                <a:ea typeface="DejaVu Sans"/>
              </a:rPr>
              <a:t>N</a:t>
            </a:r>
            <a:r>
              <a:rPr lang="en-US" sz="2200">
                <a:solidFill>
                  <a:srgbClr val="000000"/>
                </a:solidFill>
                <a:latin typeface="Arial"/>
                <a:ea typeface="DejaVu Sans"/>
              </a:rPr>
              <a:t>etwork </a:t>
            </a:r>
            <a:r>
              <a:rPr lang="en-US" sz="2200" u="sng">
                <a:solidFill>
                  <a:srgbClr val="000000"/>
                </a:solidFill>
                <a:latin typeface="Arial"/>
                <a:ea typeface="DejaVu Sans"/>
              </a:rPr>
              <a:t>I</a:t>
            </a:r>
            <a:r>
              <a:rPr lang="en-US" sz="2200">
                <a:solidFill>
                  <a:srgbClr val="000000"/>
                </a:solidFill>
                <a:latin typeface="Arial"/>
                <a:ea typeface="DejaVu Sans"/>
              </a:rPr>
              <a:t>nteraction </a:t>
            </a:r>
            <a:r>
              <a:rPr lang="en-US" sz="2200" u="sng">
                <a:solidFill>
                  <a:srgbClr val="000000"/>
                </a:solidFill>
                <a:latin typeface="Arial"/>
                <a:ea typeface="DejaVu Sans"/>
              </a:rPr>
              <a:t>D</a:t>
            </a:r>
            <a:r>
              <a:rPr lang="en-US" sz="2200">
                <a:solidFill>
                  <a:srgbClr val="000000"/>
                </a:solidFill>
                <a:latin typeface="Arial"/>
                <a:ea typeface="DejaVu Sans"/>
              </a:rPr>
              <a:t>atabase)</a:t>
            </a:r>
            <a:endParaRPr/>
          </a:p>
          <a:p>
            <a:pPr lvl="1">
              <a:lnSpc>
                <a:spcPct val="100000"/>
              </a:lnSpc>
              <a:buFont typeface="Arial"/>
              <a:buChar char="–"/>
            </a:pPr>
            <a:r>
              <a:rPr lang="en-US" sz="2200">
                <a:solidFill>
                  <a:srgbClr val="000000"/>
                </a:solidFill>
                <a:latin typeface="Arial"/>
                <a:ea typeface="DejaVu Sans"/>
              </a:rPr>
              <a:t>GRID (</a:t>
            </a:r>
            <a:r>
              <a:rPr lang="en-US" sz="2200" u="sng">
                <a:solidFill>
                  <a:srgbClr val="000000"/>
                </a:solidFill>
                <a:latin typeface="Arial"/>
                <a:ea typeface="DejaVu Sans"/>
              </a:rPr>
              <a:t>G</a:t>
            </a:r>
            <a:r>
              <a:rPr lang="en-US" sz="2200">
                <a:solidFill>
                  <a:srgbClr val="000000"/>
                </a:solidFill>
                <a:latin typeface="Arial"/>
                <a:ea typeface="DejaVu Sans"/>
              </a:rPr>
              <a:t>eneral </a:t>
            </a:r>
            <a:r>
              <a:rPr lang="en-US" sz="2200" u="sng">
                <a:solidFill>
                  <a:srgbClr val="000000"/>
                </a:solidFill>
                <a:latin typeface="Arial"/>
                <a:ea typeface="DejaVu Sans"/>
              </a:rPr>
              <a:t>R</a:t>
            </a:r>
            <a:r>
              <a:rPr lang="en-US" sz="2200">
                <a:solidFill>
                  <a:srgbClr val="000000"/>
                </a:solidFill>
                <a:latin typeface="Arial"/>
                <a:ea typeface="DejaVu Sans"/>
              </a:rPr>
              <a:t>epository for </a:t>
            </a:r>
            <a:r>
              <a:rPr lang="en-US" sz="2200" u="sng">
                <a:solidFill>
                  <a:srgbClr val="000000"/>
                </a:solidFill>
                <a:latin typeface="Arial"/>
                <a:ea typeface="DejaVu Sans"/>
              </a:rPr>
              <a:t>I</a:t>
            </a:r>
            <a:r>
              <a:rPr lang="en-US" sz="2200">
                <a:solidFill>
                  <a:srgbClr val="000000"/>
                </a:solidFill>
                <a:latin typeface="Arial"/>
                <a:ea typeface="DejaVu Sans"/>
              </a:rPr>
              <a:t>nteraction </a:t>
            </a:r>
            <a:r>
              <a:rPr lang="en-US" sz="2200" u="sng">
                <a:solidFill>
                  <a:srgbClr val="000000"/>
                </a:solidFill>
                <a:latin typeface="Arial"/>
                <a:ea typeface="DejaVu Sans"/>
              </a:rPr>
              <a:t>D</a:t>
            </a:r>
            <a:r>
              <a:rPr lang="en-US" sz="2200">
                <a:solidFill>
                  <a:srgbClr val="000000"/>
                </a:solidFill>
                <a:latin typeface="Arial"/>
                <a:ea typeface="DejaVu Sans"/>
              </a:rPr>
              <a:t>atasets)</a:t>
            </a:r>
            <a:endParaRPr/>
          </a:p>
          <a:p>
            <a:pPr lvl="1">
              <a:lnSpc>
                <a:spcPct val="100000"/>
              </a:lnSpc>
              <a:buFont typeface="Arial"/>
              <a:buChar char="–"/>
            </a:pPr>
            <a:r>
              <a:rPr lang="en-US" sz="2200">
                <a:solidFill>
                  <a:srgbClr val="000000"/>
                </a:solidFill>
                <a:latin typeface="Arial"/>
                <a:ea typeface="DejaVu Sans"/>
              </a:rPr>
              <a:t>DIP (</a:t>
            </a:r>
            <a:r>
              <a:rPr lang="en-US" sz="2200" u="sng">
                <a:solidFill>
                  <a:srgbClr val="000000"/>
                </a:solidFill>
                <a:latin typeface="Arial"/>
                <a:ea typeface="DejaVu Sans"/>
              </a:rPr>
              <a:t>D</a:t>
            </a:r>
            <a:r>
              <a:rPr lang="en-US" sz="2200">
                <a:solidFill>
                  <a:srgbClr val="000000"/>
                </a:solidFill>
                <a:latin typeface="Arial"/>
                <a:ea typeface="DejaVu Sans"/>
              </a:rPr>
              <a:t>atabase of </a:t>
            </a:r>
            <a:r>
              <a:rPr lang="en-US" sz="2200" u="sng">
                <a:solidFill>
                  <a:srgbClr val="000000"/>
                </a:solidFill>
                <a:latin typeface="Arial"/>
                <a:ea typeface="DejaVu Sans"/>
              </a:rPr>
              <a:t>I</a:t>
            </a:r>
            <a:r>
              <a:rPr lang="en-US" sz="2200">
                <a:solidFill>
                  <a:srgbClr val="000000"/>
                </a:solidFill>
                <a:latin typeface="Arial"/>
                <a:ea typeface="DejaVu Sans"/>
              </a:rPr>
              <a:t>nteracting </a:t>
            </a:r>
            <a:r>
              <a:rPr lang="en-US" sz="2200" u="sng">
                <a:solidFill>
                  <a:srgbClr val="000000"/>
                </a:solidFill>
                <a:latin typeface="Arial"/>
                <a:ea typeface="DejaVu Sans"/>
              </a:rPr>
              <a:t>P</a:t>
            </a:r>
            <a:r>
              <a:rPr lang="en-US" sz="2200">
                <a:solidFill>
                  <a:srgbClr val="000000"/>
                </a:solidFill>
                <a:latin typeface="Arial"/>
                <a:ea typeface="DejaVu Sans"/>
              </a:rPr>
              <a:t>roteins)</a:t>
            </a:r>
            <a:endParaRPr/>
          </a:p>
          <a:p>
            <a:pPr lvl="1">
              <a:lnSpc>
                <a:spcPct val="100000"/>
              </a:lnSpc>
              <a:buFont typeface="Arial"/>
              <a:buChar char="–"/>
            </a:pPr>
            <a:r>
              <a:rPr lang="en-US" sz="2200">
                <a:solidFill>
                  <a:srgbClr val="000000"/>
                </a:solidFill>
                <a:latin typeface="Arial"/>
                <a:ea typeface="DejaVu Sans"/>
              </a:rPr>
              <a:t> </a:t>
            </a:r>
            <a:r>
              <a:rPr lang="en-US" sz="2200">
                <a:solidFill>
                  <a:srgbClr val="000000"/>
                </a:solidFill>
                <a:latin typeface="Arial"/>
                <a:ea typeface="DejaVu Sans"/>
              </a:rPr>
              <a:t>...</a:t>
            </a:r>
            <a:endParaRPr/>
          </a:p>
          <a:p>
            <a:pPr>
              <a:lnSpc>
                <a:spcPct val="100000"/>
              </a:lnSpc>
              <a:buFont typeface="Arial"/>
              <a:buChar char="•"/>
            </a:pPr>
            <a:r>
              <a:rPr lang="en-US" sz="2200">
                <a:solidFill>
                  <a:srgbClr val="000000"/>
                </a:solidFill>
                <a:latin typeface="Times New Roman"/>
                <a:ea typeface="DejaVu Sans"/>
              </a:rPr>
              <a:t>High- throughput experiments:</a:t>
            </a:r>
            <a:endParaRPr/>
          </a:p>
          <a:p>
            <a:pPr lvl="1">
              <a:lnSpc>
                <a:spcPct val="100000"/>
              </a:lnSpc>
              <a:buFont typeface="Arial"/>
              <a:buChar char="–"/>
            </a:pPr>
            <a:r>
              <a:rPr lang="en-US" sz="2200">
                <a:solidFill>
                  <a:srgbClr val="000000"/>
                </a:solidFill>
                <a:latin typeface="Arial"/>
                <a:ea typeface="DejaVu Sans"/>
              </a:rPr>
              <a:t>Y2H (yeast two-hybrid method)</a:t>
            </a:r>
            <a:endParaRPr/>
          </a:p>
          <a:p>
            <a:pPr lvl="1">
              <a:lnSpc>
                <a:spcPct val="100000"/>
              </a:lnSpc>
              <a:buFont typeface="Arial"/>
              <a:buChar char="–"/>
            </a:pPr>
            <a:r>
              <a:rPr lang="en-US" sz="2200">
                <a:solidFill>
                  <a:srgbClr val="000000"/>
                </a:solidFill>
                <a:latin typeface="Arial"/>
                <a:ea typeface="DejaVu Sans"/>
              </a:rPr>
              <a:t>APMS (affinity purification coupled with mass spectrometry)</a:t>
            </a:r>
            <a:endParaRPr/>
          </a:p>
          <a:p>
            <a:pPr lvl="1">
              <a:lnSpc>
                <a:spcPct val="100000"/>
              </a:lnSpc>
              <a:buFont typeface="Arial"/>
              <a:buChar char="–"/>
            </a:pPr>
            <a:r>
              <a:rPr lang="en-US" sz="2200">
                <a:solidFill>
                  <a:srgbClr val="000000"/>
                </a:solidFill>
                <a:latin typeface="Arial"/>
                <a:ea typeface="DejaVu Sans"/>
              </a:rPr>
              <a:t>...</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3600">
                <a:solidFill>
                  <a:srgbClr val="000000"/>
                </a:solidFill>
                <a:latin typeface="Times New Roman"/>
                <a:ea typeface="DejaVu Sans"/>
              </a:rPr>
              <a:t>Integration of multiple sources of data to construct interaction networks</a:t>
            </a:r>
            <a:endParaRPr/>
          </a:p>
        </p:txBody>
      </p:sp>
      <p:sp>
        <p:nvSpPr>
          <p:cNvPr id="228"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2800">
                <a:solidFill>
                  <a:srgbClr val="000000"/>
                </a:solidFill>
                <a:latin typeface="Times New Roman"/>
                <a:ea typeface="DejaVu Sans"/>
              </a:rPr>
              <a:t>Use other data sources to create an integrated protein network.</a:t>
            </a:r>
            <a:endParaRPr/>
          </a:p>
          <a:p>
            <a:pPr>
              <a:lnSpc>
                <a:spcPct val="100000"/>
              </a:lnSpc>
              <a:buFont typeface="Arial"/>
              <a:buChar char="•"/>
            </a:pPr>
            <a:r>
              <a:rPr lang="en-US" sz="2800">
                <a:solidFill>
                  <a:srgbClr val="000000"/>
                </a:solidFill>
                <a:latin typeface="Times New Roman"/>
                <a:ea typeface="DejaVu Sans"/>
              </a:rPr>
              <a:t>Other sources include:</a:t>
            </a:r>
            <a:endParaRPr/>
          </a:p>
          <a:p>
            <a:pPr lvl="1">
              <a:lnSpc>
                <a:spcPct val="100000"/>
              </a:lnSpc>
              <a:buFont typeface="Arial"/>
              <a:buChar char="–"/>
            </a:pPr>
            <a:r>
              <a:rPr lang="en-US" sz="2400">
                <a:solidFill>
                  <a:srgbClr val="000000"/>
                </a:solidFill>
                <a:latin typeface="Arial"/>
                <a:ea typeface="DejaVu Sans"/>
              </a:rPr>
              <a:t>Genome data:</a:t>
            </a:r>
            <a:endParaRPr/>
          </a:p>
          <a:p>
            <a:pPr lvl="1">
              <a:lnSpc>
                <a:spcPct val="100000"/>
              </a:lnSpc>
              <a:buFont typeface="Arial"/>
              <a:buChar char="–"/>
            </a:pPr>
            <a:r>
              <a:rPr lang="en-US" sz="2000">
                <a:solidFill>
                  <a:srgbClr val="000000"/>
                </a:solidFill>
                <a:latin typeface="Arial"/>
                <a:ea typeface="DejaVu Sans"/>
              </a:rPr>
              <a:t>Existence of genes in multiple organisms</a:t>
            </a:r>
            <a:endParaRPr/>
          </a:p>
          <a:p>
            <a:pPr lvl="1">
              <a:lnSpc>
                <a:spcPct val="100000"/>
              </a:lnSpc>
              <a:buFont typeface="Arial"/>
              <a:buChar char="–"/>
            </a:pPr>
            <a:r>
              <a:rPr lang="en-US" sz="2000">
                <a:solidFill>
                  <a:srgbClr val="000000"/>
                </a:solidFill>
                <a:latin typeface="Arial"/>
                <a:ea typeface="DejaVu Sans"/>
              </a:rPr>
              <a:t>Locations of the genes</a:t>
            </a:r>
            <a:endParaRPr/>
          </a:p>
          <a:p>
            <a:pPr lvl="1">
              <a:lnSpc>
                <a:spcPct val="100000"/>
              </a:lnSpc>
              <a:buFont typeface="Arial"/>
              <a:buChar char="–"/>
            </a:pPr>
            <a:r>
              <a:rPr lang="en-US" sz="2400">
                <a:solidFill>
                  <a:srgbClr val="000000"/>
                </a:solidFill>
                <a:latin typeface="Arial"/>
                <a:ea typeface="DejaVu Sans"/>
              </a:rPr>
              <a:t>Bio-image data</a:t>
            </a:r>
            <a:endParaRPr/>
          </a:p>
          <a:p>
            <a:pPr lvl="1">
              <a:lnSpc>
                <a:spcPct val="100000"/>
              </a:lnSpc>
              <a:buFont typeface="Arial"/>
              <a:buChar char="–"/>
            </a:pPr>
            <a:r>
              <a:rPr lang="en-US" sz="2400">
                <a:solidFill>
                  <a:srgbClr val="000000"/>
                </a:solidFill>
                <a:latin typeface="Arial"/>
                <a:ea typeface="DejaVu Sans"/>
              </a:rPr>
              <a:t>Gene Ontology annotations</a:t>
            </a:r>
            <a:endParaRPr/>
          </a:p>
          <a:p>
            <a:pPr lvl="1">
              <a:lnSpc>
                <a:spcPct val="100000"/>
              </a:lnSpc>
              <a:buFont typeface="Arial"/>
              <a:buChar char="–"/>
            </a:pPr>
            <a:r>
              <a:rPr lang="en-US" sz="2400">
                <a:solidFill>
                  <a:srgbClr val="000000"/>
                </a:solidFill>
                <a:latin typeface="Arial"/>
                <a:ea typeface="DejaVu Sans"/>
              </a:rPr>
              <a:t>Microarray experiments</a:t>
            </a:r>
            <a:endParaRPr/>
          </a:p>
          <a:p>
            <a:pPr lvl="1">
              <a:lnSpc>
                <a:spcPct val="100000"/>
              </a:lnSpc>
              <a:buFont typeface="Arial"/>
              <a:buChar char="–"/>
            </a:pPr>
            <a:r>
              <a:rPr lang="en-US" sz="2400">
                <a:solidFill>
                  <a:srgbClr val="000000"/>
                </a:solidFill>
                <a:latin typeface="Arial"/>
                <a:ea typeface="DejaVu Sans"/>
              </a:rPr>
              <a:t>Sub-cellular localization data</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9" name="CustomShape 1"/>
          <p:cNvSpPr/>
          <p:nvPr/>
        </p:nvSpPr>
        <p:spPr>
          <a:xfrm>
            <a:off x="457200" y="274680"/>
            <a:ext cx="8457480" cy="1142280"/>
          </a:xfrm>
          <a:prstGeom prst="rect">
            <a:avLst/>
          </a:prstGeom>
        </p:spPr>
        <p:txBody>
          <a:bodyPr anchor="ctr" bIns="45000" lIns="90000" rIns="90000" tIns="45000"/>
          <a:p>
            <a:pPr algn="ctr">
              <a:lnSpc>
                <a:spcPct val="100000"/>
              </a:lnSpc>
            </a:pPr>
            <a:r>
              <a:rPr lang="en-US" sz="4400">
                <a:solidFill>
                  <a:srgbClr val="000000"/>
                </a:solidFill>
                <a:latin typeface="Times New Roman"/>
                <a:ea typeface="DejaVu Sans"/>
              </a:rPr>
              <a:t>Protein interaction networks</a:t>
            </a:r>
            <a:endParaRPr/>
          </a:p>
        </p:txBody>
      </p:sp>
      <p:sp>
        <p:nvSpPr>
          <p:cNvPr id="230"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600">
                <a:solidFill>
                  <a:srgbClr val="000000"/>
                </a:solidFill>
                <a:latin typeface="Times New Roman"/>
                <a:ea typeface="DejaVu Sans"/>
              </a:rPr>
              <a:t>Large scale (genome wide networks):</a:t>
            </a:r>
            <a:endParaRPr/>
          </a:p>
        </p:txBody>
      </p:sp>
      <p:pic>
        <p:nvPicPr>
          <p:cNvPr descr="" id="231" name=""/>
          <p:cNvPicPr/>
          <p:nvPr/>
        </p:nvPicPr>
        <p:blipFill>
          <a:blip r:embed="rId1"/>
          <a:stretch>
            <a:fillRect/>
          </a:stretch>
        </p:blipFill>
        <p:spPr>
          <a:xfrm>
            <a:off x="762120" y="2286000"/>
            <a:ext cx="6228360" cy="4031640"/>
          </a:xfrm>
          <a:prstGeom prst="rect">
            <a:avLst/>
          </a:prstGeom>
        </p:spPr>
      </p:pic>
      <p:sp>
        <p:nvSpPr>
          <p:cNvPr id="232" name="CustomShape 3"/>
          <p:cNvSpPr/>
          <p:nvPr/>
        </p:nvSpPr>
        <p:spPr>
          <a:xfrm>
            <a:off x="6391800" y="2438280"/>
            <a:ext cx="2994120" cy="1555920"/>
          </a:xfrm>
          <a:prstGeom prst="rect">
            <a:avLst/>
          </a:prstGeom>
        </p:spPr>
        <p:txBody>
          <a:bodyPr bIns="46800" lIns="90000" rIns="90000" tIns="46800" wrap="none"/>
          <a:p>
            <a:pPr>
              <a:lnSpc>
                <a:spcPct val="100000"/>
              </a:lnSpc>
            </a:pPr>
            <a:r>
              <a:rPr lang="en-US" sz="2400">
                <a:solidFill>
                  <a:srgbClr val="333399"/>
                </a:solidFill>
                <a:latin typeface="Times New Roman"/>
                <a:ea typeface="DejaVu Sans"/>
              </a:rPr>
              <a:t>ProNet (Asthana et al.)</a:t>
            </a:r>
            <a:endParaRPr/>
          </a:p>
          <a:p>
            <a:pPr>
              <a:lnSpc>
                <a:spcPct val="100000"/>
              </a:lnSpc>
            </a:pPr>
            <a:r>
              <a:rPr lang="en-US" sz="2400">
                <a:solidFill>
                  <a:srgbClr val="333399"/>
                </a:solidFill>
                <a:latin typeface="Times New Roman"/>
                <a:ea typeface="DejaVu Sans"/>
              </a:rPr>
              <a:t>    </a:t>
            </a:r>
            <a:r>
              <a:rPr lang="en-US" sz="2400">
                <a:solidFill>
                  <a:srgbClr val="333399"/>
                </a:solidFill>
                <a:latin typeface="Times New Roman"/>
                <a:ea typeface="DejaVu Sans"/>
              </a:rPr>
              <a:t>Yeast</a:t>
            </a:r>
            <a:endParaRPr/>
          </a:p>
          <a:p>
            <a:pPr>
              <a:lnSpc>
                <a:spcPct val="100000"/>
              </a:lnSpc>
            </a:pPr>
            <a:r>
              <a:rPr lang="en-US" sz="2400">
                <a:solidFill>
                  <a:srgbClr val="333399"/>
                </a:solidFill>
                <a:latin typeface="Times New Roman"/>
                <a:ea typeface="DejaVu Sans"/>
              </a:rPr>
              <a:t>    </a:t>
            </a:r>
            <a:r>
              <a:rPr lang="en-US" sz="2400">
                <a:solidFill>
                  <a:srgbClr val="333399"/>
                </a:solidFill>
                <a:latin typeface="Times New Roman"/>
                <a:ea typeface="DejaVu Sans"/>
              </a:rPr>
              <a:t>3,112 nodes</a:t>
            </a:r>
            <a:endParaRPr/>
          </a:p>
          <a:p>
            <a:pPr>
              <a:lnSpc>
                <a:spcPct val="100000"/>
              </a:lnSpc>
            </a:pPr>
            <a:r>
              <a:rPr lang="en-US" sz="2400">
                <a:solidFill>
                  <a:srgbClr val="333399"/>
                </a:solidFill>
                <a:latin typeface="Times New Roman"/>
                <a:ea typeface="DejaVu Sans"/>
              </a:rPr>
              <a:t>    </a:t>
            </a:r>
            <a:r>
              <a:rPr lang="en-US" sz="2400">
                <a:solidFill>
                  <a:srgbClr val="333399"/>
                </a:solidFill>
                <a:latin typeface="Times New Roman"/>
                <a:ea typeface="DejaVu Sans"/>
              </a:rPr>
              <a:t>12,594 edges</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3"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000">
                <a:solidFill>
                  <a:srgbClr val="000000"/>
                </a:solidFill>
                <a:latin typeface="Times New Roman"/>
                <a:ea typeface="DejaVu Sans"/>
              </a:rPr>
              <a:t>Analyzing Protein Networks</a:t>
            </a:r>
            <a:endParaRPr/>
          </a:p>
        </p:txBody>
      </p:sp>
      <p:sp>
        <p:nvSpPr>
          <p:cNvPr id="234" name="CustomShape 2"/>
          <p:cNvSpPr/>
          <p:nvPr/>
        </p:nvSpPr>
        <p:spPr>
          <a:xfrm>
            <a:off x="457200" y="18288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Times New Roman"/>
                <a:ea typeface="DejaVu Sans"/>
              </a:rPr>
              <a:t>Predict members of a partially known protein complex/pathway.</a:t>
            </a:r>
            <a:endParaRPr/>
          </a:p>
          <a:p>
            <a:pPr>
              <a:lnSpc>
                <a:spcPct val="100000"/>
              </a:lnSpc>
              <a:buFont typeface="Arial"/>
              <a:buChar char="•"/>
            </a:pPr>
            <a:r>
              <a:rPr lang="en-US" sz="3200">
                <a:solidFill>
                  <a:srgbClr val="000000"/>
                </a:solidFill>
                <a:latin typeface="Times New Roman"/>
                <a:ea typeface="DejaVu Sans"/>
              </a:rPr>
              <a:t>Infer individual genes’ functions on the basis of linked neighbors.</a:t>
            </a:r>
            <a:endParaRPr/>
          </a:p>
          <a:p>
            <a:pPr>
              <a:lnSpc>
                <a:spcPct val="100000"/>
              </a:lnSpc>
              <a:buFont typeface="Arial"/>
              <a:buChar char="•"/>
            </a:pPr>
            <a:r>
              <a:rPr lang="en-US" sz="3200">
                <a:solidFill>
                  <a:srgbClr val="000000"/>
                </a:solidFill>
                <a:latin typeface="Times New Roman"/>
                <a:ea typeface="DejaVu Sans"/>
              </a:rPr>
              <a:t>Find strongly connected components, clusters to reveal unknown complexes.</a:t>
            </a:r>
            <a:endParaRPr/>
          </a:p>
          <a:p>
            <a:pPr>
              <a:lnSpc>
                <a:spcPct val="100000"/>
              </a:lnSpc>
              <a:buFont typeface="Arial"/>
              <a:buChar char="•"/>
            </a:pPr>
            <a:r>
              <a:rPr lang="en-US" sz="3200">
                <a:solidFill>
                  <a:srgbClr val="000000"/>
                </a:solidFill>
                <a:latin typeface="Times New Roman"/>
                <a:ea typeface="DejaVu Sans"/>
              </a:rPr>
              <a:t>Find the best interaction path between a source and a target gene.</a:t>
            </a:r>
            <a:endParaRPr/>
          </a:p>
          <a:p>
            <a:pPr>
              <a:lnSpc>
                <a:spcPct val="100000"/>
              </a:lnSpc>
            </a:pP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CustomShape 1"/>
          <p:cNvSpPr/>
          <p:nvPr/>
        </p:nvSpPr>
        <p:spPr>
          <a:xfrm>
            <a:off x="457200" y="-84240"/>
            <a:ext cx="8228880" cy="1310760"/>
          </a:xfrm>
          <a:prstGeom prst="rect">
            <a:avLst/>
          </a:prstGeom>
        </p:spPr>
        <p:txBody>
          <a:bodyPr anchor="ctr" bIns="45000" lIns="90000" rIns="90000" tIns="45000"/>
          <a:p>
            <a:pPr algn="ctr">
              <a:lnSpc>
                <a:spcPct val="100000"/>
              </a:lnSpc>
            </a:pPr>
            <a:r>
              <a:rPr lang="en-US" sz="4000">
                <a:solidFill>
                  <a:srgbClr val="000000"/>
                </a:solidFill>
                <a:latin typeface="Arial"/>
                <a:ea typeface="DejaVu Sans"/>
              </a:rPr>
              <a:t>Gene Function Prediction (GFP)</a:t>
            </a:r>
            <a:endParaRPr/>
          </a:p>
        </p:txBody>
      </p:sp>
      <p:sp>
        <p:nvSpPr>
          <p:cNvPr id="236" name="CustomShape 2"/>
          <p:cNvSpPr/>
          <p:nvPr/>
        </p:nvSpPr>
        <p:spPr>
          <a:xfrm>
            <a:off x="457200" y="914400"/>
            <a:ext cx="8228880" cy="4525200"/>
          </a:xfrm>
          <a:prstGeom prst="rect">
            <a:avLst/>
          </a:prstGeom>
        </p:spPr>
        <p:txBody>
          <a:bodyPr bIns="45000" lIns="90000" rIns="90000" tIns="45000"/>
          <a:p>
            <a:pPr>
              <a:lnSpc>
                <a:spcPct val="100000"/>
              </a:lnSpc>
              <a:buFont typeface="Times New Roman"/>
              <a:buChar char="•"/>
            </a:pPr>
            <a:r>
              <a:rPr lang="en-US" sz="2600">
                <a:solidFill>
                  <a:srgbClr val="000000"/>
                </a:solidFill>
                <a:latin typeface="Arial"/>
                <a:ea typeface="DejaVu Sans"/>
              </a:rPr>
              <a:t> </a:t>
            </a:r>
            <a:r>
              <a:rPr lang="en-US" sz="2600">
                <a:solidFill>
                  <a:srgbClr val="000000"/>
                </a:solidFill>
                <a:latin typeface="Arial"/>
                <a:ea typeface="DejaVu Sans"/>
              </a:rPr>
              <a:t>Having  a set </a:t>
            </a:r>
            <a:r>
              <a:rPr i="1" lang="en-US" sz="2600">
                <a:solidFill>
                  <a:srgbClr val="000000"/>
                </a:solidFill>
                <a:latin typeface="Arial"/>
                <a:ea typeface="DejaVu Sans"/>
              </a:rPr>
              <a:t>V</a:t>
            </a:r>
            <a:r>
              <a:rPr lang="en-US" sz="2600">
                <a:solidFill>
                  <a:srgbClr val="000000"/>
                </a:solidFill>
                <a:latin typeface="Arial"/>
                <a:ea typeface="DejaVu Sans"/>
              </a:rPr>
              <a:t> of genes, a subset </a:t>
            </a:r>
            <a:r>
              <a:rPr i="1" lang="en-US" sz="2600">
                <a:solidFill>
                  <a:srgbClr val="000000"/>
                </a:solidFill>
                <a:latin typeface="Arial"/>
                <a:ea typeface="DejaVu Sans"/>
              </a:rPr>
              <a:t>VC</a:t>
            </a:r>
            <a:r>
              <a:rPr lang="en-US" sz="2600">
                <a:solidFill>
                  <a:srgbClr val="000000"/>
                </a:solidFill>
                <a:latin typeface="Arial"/>
                <a:ea typeface="DejaVu Sans"/>
              </a:rPr>
              <a:t> of genes are “a priori” known to belong to a given functional class</a:t>
            </a:r>
            <a:r>
              <a:rPr i="1" lang="en-US" sz="2600">
                <a:solidFill>
                  <a:srgbClr val="000000"/>
                </a:solidFill>
                <a:latin typeface="Arial"/>
                <a:ea typeface="DejaVu Sans"/>
              </a:rPr>
              <a:t> C</a:t>
            </a:r>
            <a:r>
              <a:rPr lang="en-US" sz="2600">
                <a:solidFill>
                  <a:srgbClr val="000000"/>
                </a:solidFill>
                <a:latin typeface="Arial"/>
                <a:ea typeface="DejaVu Sans"/>
              </a:rPr>
              <a:t> (i.e. a Gene Ontology  class)</a:t>
            </a:r>
            <a:endParaRPr/>
          </a:p>
          <a:p>
            <a:pPr>
              <a:lnSpc>
                <a:spcPct val="100000"/>
              </a:lnSpc>
              <a:buFont typeface="Times New Roman"/>
              <a:buChar char="•"/>
            </a:pPr>
            <a:r>
              <a:rPr lang="en-US" sz="2600">
                <a:solidFill>
                  <a:srgbClr val="000000"/>
                </a:solidFill>
                <a:latin typeface="Arial"/>
                <a:ea typeface="DejaVu Sans"/>
              </a:rPr>
              <a:t> </a:t>
            </a:r>
            <a:r>
              <a:rPr lang="en-US" sz="2600">
                <a:solidFill>
                  <a:srgbClr val="000000"/>
                </a:solidFill>
                <a:latin typeface="Arial"/>
                <a:ea typeface="DejaVu Sans"/>
              </a:rPr>
              <a:t>Can we predict whether other genes in the set </a:t>
            </a:r>
            <a:r>
              <a:rPr i="1" lang="en-US" sz="2600">
                <a:solidFill>
                  <a:srgbClr val="000000"/>
                </a:solidFill>
                <a:latin typeface="Arial"/>
                <a:ea typeface="DejaVu Sans"/>
              </a:rPr>
              <a:t>V \ VC </a:t>
            </a:r>
            <a:r>
              <a:rPr lang="en-US" sz="2600">
                <a:solidFill>
                  <a:srgbClr val="000000"/>
                </a:solidFill>
                <a:latin typeface="Arial"/>
                <a:ea typeface="DejaVu Sans"/>
              </a:rPr>
              <a:t> may belong to </a:t>
            </a:r>
            <a:r>
              <a:rPr i="1" lang="en-US" sz="2600">
                <a:solidFill>
                  <a:srgbClr val="000000"/>
                </a:solidFill>
                <a:latin typeface="Arial"/>
                <a:ea typeface="DejaVu Sans"/>
              </a:rPr>
              <a:t>C</a:t>
            </a:r>
            <a:r>
              <a:rPr lang="en-US" sz="2600">
                <a:solidFill>
                  <a:srgbClr val="000000"/>
                </a:solidFill>
                <a:latin typeface="Arial"/>
                <a:ea typeface="DejaVu Sans"/>
              </a:rPr>
              <a:t>?</a:t>
            </a:r>
            <a:endParaRPr/>
          </a:p>
        </p:txBody>
      </p:sp>
      <p:pic>
        <p:nvPicPr>
          <p:cNvPr descr="" id="237" name=""/>
          <p:cNvPicPr/>
          <p:nvPr/>
        </p:nvPicPr>
        <p:blipFill>
          <a:blip r:embed="rId1"/>
          <a:stretch>
            <a:fillRect/>
          </a:stretch>
        </p:blipFill>
        <p:spPr>
          <a:xfrm>
            <a:off x="1619280" y="3286800"/>
            <a:ext cx="5238000" cy="3428280"/>
          </a:xfrm>
          <a:prstGeom prst="rect">
            <a:avLst/>
          </a:prstGeom>
        </p:spPr>
      </p:pic>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8" name="CustomShape 1"/>
          <p:cNvSpPr/>
          <p:nvPr/>
        </p:nvSpPr>
        <p:spPr>
          <a:xfrm>
            <a:off x="457200" y="-84240"/>
            <a:ext cx="8228880" cy="1310760"/>
          </a:xfrm>
          <a:prstGeom prst="rect">
            <a:avLst/>
          </a:prstGeom>
        </p:spPr>
        <p:txBody>
          <a:bodyPr anchor="ctr" bIns="45000" lIns="90000" rIns="90000" tIns="45000"/>
          <a:p>
            <a:pPr algn="ctr">
              <a:lnSpc>
                <a:spcPct val="100000"/>
              </a:lnSpc>
            </a:pPr>
            <a:r>
              <a:rPr lang="en-US" sz="4000">
                <a:solidFill>
                  <a:srgbClr val="000000"/>
                </a:solidFill>
                <a:latin typeface="Arial"/>
                <a:ea typeface="DejaVu Sans"/>
              </a:rPr>
              <a:t>Disease gene prioritization</a:t>
            </a:r>
            <a:endParaRPr/>
          </a:p>
        </p:txBody>
      </p:sp>
      <p:sp>
        <p:nvSpPr>
          <p:cNvPr id="239" name="CustomShape 2"/>
          <p:cNvSpPr/>
          <p:nvPr/>
        </p:nvSpPr>
        <p:spPr>
          <a:xfrm>
            <a:off x="457200" y="914400"/>
            <a:ext cx="8228880" cy="4525200"/>
          </a:xfrm>
          <a:prstGeom prst="rect">
            <a:avLst/>
          </a:prstGeom>
        </p:spPr>
        <p:txBody>
          <a:bodyPr bIns="45000" lIns="90000" rIns="90000" tIns="45000"/>
          <a:p>
            <a:pPr>
              <a:lnSpc>
                <a:spcPct val="100000"/>
              </a:lnSpc>
              <a:buFont typeface="Times New Roman"/>
              <a:buChar char="•"/>
            </a:pPr>
            <a:r>
              <a:rPr lang="en-US" sz="2600">
                <a:solidFill>
                  <a:srgbClr val="000000"/>
                </a:solidFill>
                <a:latin typeface="Arial"/>
                <a:ea typeface="DejaVu Sans"/>
              </a:rPr>
              <a:t> </a:t>
            </a:r>
            <a:r>
              <a:rPr lang="en-US" sz="2600">
                <a:solidFill>
                  <a:srgbClr val="000000"/>
                </a:solidFill>
                <a:latin typeface="Arial"/>
                <a:ea typeface="DejaVu Sans"/>
              </a:rPr>
              <a:t>Having  a set </a:t>
            </a:r>
            <a:r>
              <a:rPr i="1" lang="en-US" sz="2600">
                <a:solidFill>
                  <a:srgbClr val="000000"/>
                </a:solidFill>
                <a:latin typeface="Arial"/>
                <a:ea typeface="DejaVu Sans"/>
              </a:rPr>
              <a:t>V</a:t>
            </a:r>
            <a:r>
              <a:rPr lang="en-US" sz="2600">
                <a:solidFill>
                  <a:srgbClr val="000000"/>
                </a:solidFill>
                <a:latin typeface="Arial"/>
                <a:ea typeface="DejaVu Sans"/>
              </a:rPr>
              <a:t> of genes, a subset </a:t>
            </a:r>
            <a:r>
              <a:rPr i="1" lang="en-US" sz="2600">
                <a:solidFill>
                  <a:srgbClr val="000000"/>
                </a:solidFill>
                <a:latin typeface="Arial"/>
                <a:ea typeface="DejaVu Sans"/>
              </a:rPr>
              <a:t>VC</a:t>
            </a:r>
            <a:r>
              <a:rPr lang="en-US" sz="2600">
                <a:solidFill>
                  <a:srgbClr val="000000"/>
                </a:solidFill>
                <a:latin typeface="Arial"/>
                <a:ea typeface="DejaVu Sans"/>
              </a:rPr>
              <a:t> of genes are “a priori” known to be associated to a given disease </a:t>
            </a:r>
            <a:r>
              <a:rPr i="1" lang="en-US" sz="2600">
                <a:solidFill>
                  <a:srgbClr val="000000"/>
                </a:solidFill>
                <a:latin typeface="Arial"/>
                <a:ea typeface="DejaVu Sans"/>
              </a:rPr>
              <a:t>C</a:t>
            </a:r>
            <a:r>
              <a:rPr lang="en-US" sz="2600">
                <a:solidFill>
                  <a:srgbClr val="000000"/>
                </a:solidFill>
                <a:latin typeface="Arial"/>
                <a:ea typeface="DejaVu Sans"/>
              </a:rPr>
              <a:t> </a:t>
            </a:r>
            <a:endParaRPr/>
          </a:p>
          <a:p>
            <a:pPr>
              <a:lnSpc>
                <a:spcPct val="100000"/>
              </a:lnSpc>
              <a:buFont typeface="Times New Roman"/>
              <a:buChar char="•"/>
            </a:pPr>
            <a:r>
              <a:rPr lang="en-US" sz="2600">
                <a:solidFill>
                  <a:srgbClr val="000000"/>
                </a:solidFill>
                <a:latin typeface="Arial"/>
                <a:ea typeface="DejaVu Sans"/>
              </a:rPr>
              <a:t> </a:t>
            </a:r>
            <a:r>
              <a:rPr lang="en-US" sz="2600">
                <a:solidFill>
                  <a:srgbClr val="000000"/>
                </a:solidFill>
                <a:latin typeface="Arial"/>
                <a:ea typeface="DejaVu Sans"/>
              </a:rPr>
              <a:t>Can we rank genes in the set </a:t>
            </a:r>
            <a:r>
              <a:rPr i="1" lang="en-US" sz="2600">
                <a:solidFill>
                  <a:srgbClr val="000000"/>
                </a:solidFill>
                <a:latin typeface="Arial"/>
                <a:ea typeface="DejaVu Sans"/>
              </a:rPr>
              <a:t>V \ VC </a:t>
            </a:r>
            <a:r>
              <a:rPr lang="en-US" sz="2600">
                <a:solidFill>
                  <a:srgbClr val="000000"/>
                </a:solidFill>
                <a:latin typeface="Arial"/>
                <a:ea typeface="DejaVu Sans"/>
              </a:rPr>
              <a:t> with respect to their likelihood of being associated to </a:t>
            </a:r>
            <a:r>
              <a:rPr i="1" lang="en-US" sz="2600">
                <a:solidFill>
                  <a:srgbClr val="000000"/>
                </a:solidFill>
                <a:latin typeface="Arial"/>
                <a:ea typeface="DejaVu Sans"/>
              </a:rPr>
              <a:t>C</a:t>
            </a:r>
            <a:r>
              <a:rPr lang="en-US" sz="2600">
                <a:solidFill>
                  <a:srgbClr val="000000"/>
                </a:solidFill>
                <a:latin typeface="Arial"/>
                <a:ea typeface="DejaVu Sans"/>
              </a:rPr>
              <a:t>?</a:t>
            </a:r>
            <a:endParaRPr/>
          </a:p>
        </p:txBody>
      </p:sp>
      <p:pic>
        <p:nvPicPr>
          <p:cNvPr descr="" id="240" name="Picture 3"/>
          <p:cNvPicPr/>
          <p:nvPr/>
        </p:nvPicPr>
        <p:blipFill>
          <a:blip r:embed="rId1"/>
          <a:stretch>
            <a:fillRect/>
          </a:stretch>
        </p:blipFill>
        <p:spPr>
          <a:xfrm>
            <a:off x="1619280" y="3286800"/>
            <a:ext cx="5238000" cy="3428280"/>
          </a:xfrm>
          <a:prstGeom prst="rect">
            <a:avLst/>
          </a:prstGeom>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 name="CustomShape 1"/>
          <p:cNvSpPr/>
          <p:nvPr/>
        </p:nvSpPr>
        <p:spPr>
          <a:xfrm>
            <a:off x="457200" y="274680"/>
            <a:ext cx="8227440" cy="1140840"/>
          </a:xfrm>
          <a:prstGeom prst="rect">
            <a:avLst/>
          </a:prstGeom>
        </p:spPr>
        <p:txBody>
          <a:bodyPr anchor="ctr" bIns="46800" lIns="90000" rIns="90000" tIns="46800"/>
          <a:p>
            <a:pPr algn="ctr">
              <a:lnSpc>
                <a:spcPct val="100000"/>
              </a:lnSpc>
            </a:pPr>
            <a:r>
              <a:rPr lang="en-US" sz="4400">
                <a:solidFill>
                  <a:srgbClr val="000000"/>
                </a:solidFill>
                <a:latin typeface="Arial"/>
              </a:rPr>
              <a:t>Biological networks</a:t>
            </a:r>
            <a:endParaRPr/>
          </a:p>
        </p:txBody>
      </p:sp>
      <p:sp>
        <p:nvSpPr>
          <p:cNvPr id="114" name="CustomShape 2"/>
          <p:cNvSpPr/>
          <p:nvPr/>
        </p:nvSpPr>
        <p:spPr>
          <a:xfrm>
            <a:off x="457200" y="1600200"/>
            <a:ext cx="8227440" cy="4523760"/>
          </a:xfrm>
          <a:prstGeom prst="rect">
            <a:avLst/>
          </a:prstGeom>
        </p:spPr>
        <p:txBody>
          <a:bodyPr bIns="46800" lIns="90000" rIns="90000" tIns="46800"/>
          <a:p>
            <a:pPr>
              <a:lnSpc>
                <a:spcPct val="100000"/>
              </a:lnSpc>
              <a:buFont typeface="Arial"/>
              <a:buChar char="•"/>
            </a:pPr>
            <a:r>
              <a:rPr lang="en-US" sz="2400">
                <a:solidFill>
                  <a:srgbClr val="000000"/>
                </a:solidFill>
                <a:latin typeface="Arial"/>
                <a:ea typeface="DejaVu Sans"/>
              </a:rPr>
              <a:t>We cannot understand life by simply characterizing its ‘single components’, but considering the interactions and the relationships between its components: a systemic approach.</a:t>
            </a:r>
            <a:endParaRPr/>
          </a:p>
          <a:p>
            <a:pPr>
              <a:lnSpc>
                <a:spcPct val="100000"/>
              </a:lnSpc>
              <a:buFont typeface="Arial"/>
              <a:buChar char="•"/>
            </a:pPr>
            <a:r>
              <a:rPr lang="en-US" sz="2400">
                <a:solidFill>
                  <a:srgbClr val="000000"/>
                </a:solidFill>
                <a:latin typeface="Arial"/>
                <a:ea typeface="DejaVu Sans"/>
              </a:rPr>
              <a:t>Biological networks are fundamental tools in the context of ‘system biology’</a:t>
            </a:r>
            <a:endParaRPr/>
          </a:p>
          <a:p>
            <a:pPr>
              <a:lnSpc>
                <a:spcPct val="100000"/>
              </a:lnSpc>
              <a:buFont typeface="Arial"/>
              <a:buChar char="•"/>
            </a:pPr>
            <a:r>
              <a:rPr lang="en-US" sz="2400">
                <a:solidFill>
                  <a:srgbClr val="000000"/>
                </a:solidFill>
                <a:latin typeface="Arial"/>
                <a:ea typeface="DejaVu Sans"/>
              </a:rPr>
              <a:t>‘</a:t>
            </a:r>
            <a:r>
              <a:rPr lang="en-US" sz="2400">
                <a:solidFill>
                  <a:srgbClr val="000000"/>
                </a:solidFill>
                <a:latin typeface="Arial"/>
                <a:ea typeface="DejaVu Sans"/>
              </a:rPr>
              <a:t>Omics’ data (genomic, trascriptomic proteomic, data) are used to construct biological networks and graph theory and machine learning methods are applied to model and analyze these complex objects.</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 name="CustomShape 1"/>
          <p:cNvSpPr/>
          <p:nvPr/>
        </p:nvSpPr>
        <p:spPr>
          <a:xfrm>
            <a:off x="457200" y="249840"/>
            <a:ext cx="8227440" cy="1190520"/>
          </a:xfrm>
          <a:prstGeom prst="rect">
            <a:avLst/>
          </a:prstGeom>
        </p:spPr>
        <p:txBody>
          <a:bodyPr anchor="ctr" bIns="46800" lIns="90000" rIns="90000" tIns="46800"/>
          <a:p>
            <a:pPr algn="ctr">
              <a:lnSpc>
                <a:spcPct val="100000"/>
              </a:lnSpc>
            </a:pPr>
            <a:r>
              <a:rPr lang="en-US" sz="3600">
                <a:solidFill>
                  <a:srgbClr val="000000"/>
                </a:solidFill>
                <a:latin typeface="Arial"/>
              </a:rPr>
              <a:t>Biomolecular data and processes can be naturally represented as networks</a:t>
            </a:r>
            <a:endParaRPr/>
          </a:p>
        </p:txBody>
      </p:sp>
      <p:sp>
        <p:nvSpPr>
          <p:cNvPr id="116" name="CustomShape 2"/>
          <p:cNvSpPr/>
          <p:nvPr/>
        </p:nvSpPr>
        <p:spPr>
          <a:xfrm>
            <a:off x="457200" y="1645200"/>
            <a:ext cx="8227440" cy="4433760"/>
          </a:xfrm>
          <a:prstGeom prst="rect">
            <a:avLst/>
          </a:prstGeom>
        </p:spPr>
        <p:txBody>
          <a:bodyPr anchor="ctr" bIns="0" lIns="0" rIns="0" tIns="0"/>
          <a:p>
            <a:pPr algn="ctr">
              <a:lnSpc>
                <a:spcPct val="100000"/>
              </a:lnSpc>
            </a:pPr>
            <a:r>
              <a:rPr lang="en-US" sz="4400">
                <a:solidFill>
                  <a:srgbClr val="000000"/>
                </a:solidFill>
                <a:latin typeface="Arial"/>
              </a:rPr>
              <a:t>Some very general examples:</a:t>
            </a:r>
            <a:endParaRPr/>
          </a:p>
          <a:p>
            <a:pPr algn="ctr">
              <a:lnSpc>
                <a:spcPct val="100000"/>
              </a:lnSpc>
              <a:buSzPct val="45000"/>
              <a:buFont typeface="StarSymbol"/>
              <a:buChar char="l"/>
            </a:pPr>
            <a:r>
              <a:rPr lang="en-US" sz="4400">
                <a:solidFill>
                  <a:srgbClr val="000000"/>
                </a:solidFill>
                <a:latin typeface="Arial"/>
              </a:rPr>
              <a:t> </a:t>
            </a:r>
            <a:r>
              <a:rPr lang="en-US" sz="4400">
                <a:solidFill>
                  <a:srgbClr val="000000"/>
                </a:solidFill>
                <a:latin typeface="Arial"/>
              </a:rPr>
              <a:t>Protein-protein interactions</a:t>
            </a:r>
            <a:endParaRPr/>
          </a:p>
          <a:p>
            <a:pPr algn="ctr">
              <a:lnSpc>
                <a:spcPct val="100000"/>
              </a:lnSpc>
              <a:buSzPct val="45000"/>
              <a:buFont typeface="StarSymbol"/>
              <a:buChar char="l"/>
            </a:pPr>
            <a:r>
              <a:rPr lang="en-US" sz="4400">
                <a:solidFill>
                  <a:srgbClr val="000000"/>
                </a:solidFill>
                <a:latin typeface="Arial"/>
              </a:rPr>
              <a:t> </a:t>
            </a:r>
            <a:r>
              <a:rPr lang="en-US" sz="4400">
                <a:solidFill>
                  <a:srgbClr val="000000"/>
                </a:solidFill>
                <a:latin typeface="Arial"/>
              </a:rPr>
              <a:t>Enzyme/ligand interactions</a:t>
            </a:r>
            <a:endParaRPr/>
          </a:p>
          <a:p>
            <a:pPr algn="ctr">
              <a:lnSpc>
                <a:spcPct val="100000"/>
              </a:lnSpc>
              <a:buSzPct val="45000"/>
              <a:buFont typeface="StarSymbol"/>
              <a:buChar char="l"/>
            </a:pPr>
            <a:r>
              <a:rPr lang="en-US" sz="4400">
                <a:solidFill>
                  <a:srgbClr val="000000"/>
                </a:solidFill>
                <a:latin typeface="Arial"/>
              </a:rPr>
              <a:t> </a:t>
            </a:r>
            <a:r>
              <a:rPr lang="en-US" sz="4400">
                <a:solidFill>
                  <a:srgbClr val="000000"/>
                </a:solidFill>
                <a:latin typeface="Arial"/>
              </a:rPr>
              <a:t>Gene regulatory networks</a:t>
            </a:r>
            <a:endParaRPr/>
          </a:p>
          <a:p>
            <a:pPr algn="ctr">
              <a:lnSpc>
                <a:spcPct val="100000"/>
              </a:lnSpc>
              <a:buSzPct val="45000"/>
              <a:buFont typeface="StarSymbol"/>
              <a:buChar char="l"/>
            </a:pPr>
            <a:r>
              <a:rPr lang="en-US" sz="4400">
                <a:solidFill>
                  <a:srgbClr val="000000"/>
                </a:solidFill>
                <a:latin typeface="Arial"/>
              </a:rPr>
              <a:t> </a:t>
            </a:r>
            <a:r>
              <a:rPr lang="en-US" sz="4400">
                <a:solidFill>
                  <a:srgbClr val="000000"/>
                </a:solidFill>
                <a:latin typeface="Arial"/>
              </a:rPr>
              <a:t>Metabolic pathways</a:t>
            </a:r>
            <a:endParaRPr/>
          </a:p>
          <a:p>
            <a:pPr algn="ctr">
              <a:lnSpc>
                <a:spcPct val="100000"/>
              </a:lnSpc>
              <a:buSzPct val="45000"/>
              <a:buFont typeface="StarSymbol"/>
              <a:buChar char="l"/>
            </a:pPr>
            <a:r>
              <a:rPr lang="en-US" sz="4400">
                <a:solidFill>
                  <a:srgbClr val="000000"/>
                </a:solidFill>
                <a:latin typeface="Arial"/>
              </a:rPr>
              <a:t> </a:t>
            </a:r>
            <a:r>
              <a:rPr lang="en-US" sz="4400">
                <a:solidFill>
                  <a:srgbClr val="000000"/>
                </a:solidFill>
                <a:latin typeface="Arial"/>
              </a:rPr>
              <a:t>...</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 name="CustomShape 1"/>
          <p:cNvSpPr/>
          <p:nvPr/>
        </p:nvSpPr>
        <p:spPr>
          <a:xfrm>
            <a:off x="457200" y="274680"/>
            <a:ext cx="8228880" cy="1142280"/>
          </a:xfrm>
          <a:prstGeom prst="rect">
            <a:avLst/>
          </a:prstGeom>
        </p:spPr>
        <p:txBody>
          <a:bodyPr anchor="ctr" bIns="45000" lIns="90000" rIns="90000" tIns="45000"/>
          <a:p>
            <a:pPr algn="ctr">
              <a:lnSpc>
                <a:spcPct val="100000"/>
              </a:lnSpc>
            </a:pPr>
            <a:r>
              <a:rPr lang="en-US" sz="4000">
                <a:solidFill>
                  <a:srgbClr val="000000"/>
                </a:solidFill>
                <a:latin typeface="Arial"/>
                <a:ea typeface="DejaVu Sans"/>
              </a:rPr>
              <a:t>A link between two proteins if...</a:t>
            </a:r>
            <a:endParaRPr/>
          </a:p>
        </p:txBody>
      </p:sp>
      <p:sp>
        <p:nvSpPr>
          <p:cNvPr id="118" name="CustomShape 2"/>
          <p:cNvSpPr/>
          <p:nvPr/>
        </p:nvSpPr>
        <p:spPr>
          <a:xfrm>
            <a:off x="457200" y="1600200"/>
            <a:ext cx="8228880" cy="4525200"/>
          </a:xfrm>
          <a:prstGeom prst="rect">
            <a:avLst/>
          </a:prstGeom>
        </p:spPr>
        <p:txBody>
          <a:bodyPr bIns="45000" lIns="90000" rIns="90000" tIns="45000"/>
          <a:p>
            <a:pPr>
              <a:lnSpc>
                <a:spcPct val="100000"/>
              </a:lnSpc>
              <a:buFont typeface="Arial"/>
              <a:buChar char="•"/>
            </a:pPr>
            <a:r>
              <a:rPr lang="en-US" sz="3200">
                <a:solidFill>
                  <a:srgbClr val="000000"/>
                </a:solidFill>
                <a:latin typeface="Arial"/>
                <a:ea typeface="DejaVu Sans"/>
              </a:rPr>
              <a:t>The proteins interact physically and form large complexes</a:t>
            </a:r>
            <a:endParaRPr/>
          </a:p>
          <a:p>
            <a:pPr>
              <a:lnSpc>
                <a:spcPct val="100000"/>
              </a:lnSpc>
              <a:buFont typeface="Arial"/>
              <a:buChar char="•"/>
            </a:pPr>
            <a:r>
              <a:rPr lang="en-US" sz="3200">
                <a:solidFill>
                  <a:srgbClr val="000000"/>
                </a:solidFill>
                <a:latin typeface="Arial"/>
                <a:ea typeface="DejaVu Sans"/>
              </a:rPr>
              <a:t>The proteins are enzymes that catalyze two successive chemical reactions in a pathway</a:t>
            </a:r>
            <a:endParaRPr/>
          </a:p>
          <a:p>
            <a:pPr>
              <a:lnSpc>
                <a:spcPct val="100000"/>
              </a:lnSpc>
              <a:buFont typeface="Arial"/>
              <a:buChar char="•"/>
            </a:pPr>
            <a:r>
              <a:rPr lang="en-US" sz="3200">
                <a:solidFill>
                  <a:srgbClr val="000000"/>
                </a:solidFill>
                <a:latin typeface="Arial"/>
                <a:ea typeface="DejaVu Sans"/>
              </a:rPr>
              <a:t>One of the proteins regulates the expression of the other</a:t>
            </a:r>
            <a:endParaRPr/>
          </a:p>
          <a:p>
            <a:pPr>
              <a:lnSpc>
                <a:spcPct val="100000"/>
              </a:lnSpc>
              <a:buFont typeface="Arial"/>
              <a:buChar char="•"/>
            </a:pPr>
            <a:r>
              <a:rPr lang="en-US" sz="3200">
                <a:solidFill>
                  <a:srgbClr val="000000"/>
                </a:solidFill>
                <a:latin typeface="Arial"/>
                <a:ea typeface="DejaVu Sans"/>
              </a:rPr>
              <a:t> …</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9" name=""/>
          <p:cNvPicPr/>
          <p:nvPr/>
        </p:nvPicPr>
        <p:blipFill>
          <a:blip r:embed="rId1"/>
          <a:stretch>
            <a:fillRect/>
          </a:stretch>
        </p:blipFill>
        <p:spPr>
          <a:xfrm>
            <a:off x="762120" y="885960"/>
            <a:ext cx="7619040" cy="5085360"/>
          </a:xfrm>
          <a:prstGeom prst="rect">
            <a:avLst/>
          </a:prstGeom>
        </p:spPr>
      </p:pic>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 name="CustomShape 1"/>
          <p:cNvSpPr/>
          <p:nvPr/>
        </p:nvSpPr>
        <p:spPr>
          <a:xfrm>
            <a:off x="609480" y="12240"/>
            <a:ext cx="7771680" cy="829440"/>
          </a:xfrm>
          <a:prstGeom prst="rect">
            <a:avLst/>
          </a:prstGeom>
        </p:spPr>
        <p:txBody>
          <a:bodyPr anchor="ctr" bIns="45000" lIns="90000" rIns="90000" tIns="45000"/>
          <a:p>
            <a:pPr algn="ctr">
              <a:lnSpc>
                <a:spcPct val="100000"/>
              </a:lnSpc>
            </a:pPr>
            <a:r>
              <a:rPr b="1" lang="en-US" sz="3600">
                <a:solidFill>
                  <a:srgbClr val="000000"/>
                </a:solidFill>
                <a:latin typeface="Arial"/>
                <a:ea typeface="DejaVu Sans"/>
              </a:rPr>
              <a:t>PPI Networks from Y2H Screens</a:t>
            </a:r>
            <a:endParaRPr/>
          </a:p>
        </p:txBody>
      </p:sp>
      <p:sp>
        <p:nvSpPr>
          <p:cNvPr id="121" name="CustomShape 2"/>
          <p:cNvSpPr/>
          <p:nvPr/>
        </p:nvSpPr>
        <p:spPr>
          <a:xfrm>
            <a:off x="457200" y="1600200"/>
            <a:ext cx="8228880" cy="4525200"/>
          </a:xfrm>
          <a:prstGeom prst="rect">
            <a:avLst/>
          </a:prstGeom>
        </p:spPr>
      </p:sp>
      <p:pic>
        <p:nvPicPr>
          <p:cNvPr descr="" id="122" name=""/>
          <p:cNvPicPr/>
          <p:nvPr/>
        </p:nvPicPr>
        <p:blipFill>
          <a:blip r:embed="rId1"/>
          <a:stretch>
            <a:fillRect/>
          </a:stretch>
        </p:blipFill>
        <p:spPr>
          <a:xfrm>
            <a:off x="1100520" y="815040"/>
            <a:ext cx="6899760" cy="3984840"/>
          </a:xfrm>
          <a:prstGeom prst="rect">
            <a:avLst/>
          </a:prstGeom>
        </p:spPr>
      </p:pic>
      <p:sp>
        <p:nvSpPr>
          <p:cNvPr id="123" name="CustomShape 3"/>
          <p:cNvSpPr/>
          <p:nvPr/>
        </p:nvSpPr>
        <p:spPr>
          <a:xfrm>
            <a:off x="457200" y="4667400"/>
            <a:ext cx="8686080" cy="1190520"/>
          </a:xfrm>
          <a:prstGeom prst="rect">
            <a:avLst/>
          </a:prstGeom>
        </p:spPr>
        <p:txBody>
          <a:bodyPr bIns="46800" lIns="90000" rIns="90000" tIns="46800"/>
          <a:p>
            <a:pPr>
              <a:lnSpc>
                <a:spcPct val="100000"/>
              </a:lnSpc>
              <a:buSzPct val="45000"/>
              <a:buFont typeface="StarSymbol"/>
              <a:buChar char="l"/>
            </a:pPr>
            <a:r>
              <a:rPr lang="en-US">
                <a:solidFill>
                  <a:srgbClr val="ffffff"/>
                </a:solidFill>
                <a:latin typeface="Arial"/>
                <a:ea typeface="DejaVu Sans"/>
              </a:rPr>
              <a:t> </a:t>
            </a:r>
            <a:r>
              <a:rPr lang="en-US">
                <a:solidFill>
                  <a:srgbClr val="000000"/>
                </a:solidFill>
                <a:latin typeface="Arial"/>
                <a:ea typeface="DejaVu Sans"/>
              </a:rPr>
              <a:t>Defined different levels of confidence</a:t>
            </a:r>
            <a:endParaRPr/>
          </a:p>
          <a:p>
            <a:pPr>
              <a:lnSpc>
                <a:spcPct val="100000"/>
              </a:lnSpc>
              <a:buSzPct val="45000"/>
              <a:buFont typeface="StarSymbol"/>
              <a:buChar char="l"/>
            </a:pPr>
            <a:r>
              <a:rPr lang="en-US">
                <a:solidFill>
                  <a:srgbClr val="000000"/>
                </a:solidFill>
                <a:latin typeface="Arial"/>
                <a:ea typeface="DejaVu Sans"/>
              </a:rPr>
              <a:t> </a:t>
            </a:r>
            <a:r>
              <a:rPr lang="en-US">
                <a:solidFill>
                  <a:srgbClr val="000000"/>
                </a:solidFill>
                <a:latin typeface="Arial"/>
                <a:ea typeface="DejaVu Sans"/>
              </a:rPr>
              <a:t>Identified disease genes</a:t>
            </a:r>
            <a:endParaRPr/>
          </a:p>
          <a:p>
            <a:pPr>
              <a:lnSpc>
                <a:spcPct val="100000"/>
              </a:lnSpc>
              <a:buSzPct val="45000"/>
              <a:buFont typeface="StarSymbol"/>
              <a:buChar char="l"/>
            </a:pPr>
            <a:r>
              <a:rPr lang="en-US">
                <a:solidFill>
                  <a:srgbClr val="000000"/>
                </a:solidFill>
                <a:latin typeface="Arial"/>
                <a:ea typeface="DejaVu Sans"/>
              </a:rPr>
              <a:t> </a:t>
            </a:r>
            <a:r>
              <a:rPr lang="en-US">
                <a:solidFill>
                  <a:srgbClr val="000000"/>
                </a:solidFill>
                <a:latin typeface="Arial"/>
                <a:ea typeface="DejaVu Sans"/>
              </a:rPr>
              <a:t>Assessed overlap with literature-based interactions</a:t>
            </a:r>
            <a:endParaRPr/>
          </a:p>
          <a:p>
            <a:pPr>
              <a:lnSpc>
                <a:spcPct val="100000"/>
              </a:lnSpc>
              <a:buSzPct val="45000"/>
              <a:buFont typeface="StarSymbol"/>
              <a:buChar char="l"/>
            </a:pPr>
            <a:r>
              <a:rPr lang="en-US">
                <a:solidFill>
                  <a:srgbClr val="000000"/>
                </a:solidFill>
                <a:latin typeface="Arial"/>
                <a:ea typeface="DejaVu Sans"/>
              </a:rPr>
              <a:t> </a:t>
            </a:r>
            <a:r>
              <a:rPr lang="en-US">
                <a:solidFill>
                  <a:srgbClr val="000000"/>
                </a:solidFill>
                <a:latin typeface="Arial"/>
                <a:ea typeface="DejaVu Sans"/>
              </a:rPr>
              <a:t>Used GO annotation</a:t>
            </a:r>
            <a:endParaRPr/>
          </a:p>
        </p:txBody>
      </p:sp>
      <p:sp>
        <p:nvSpPr>
          <p:cNvPr id="124" name="CustomShape 4"/>
          <p:cNvSpPr/>
          <p:nvPr/>
        </p:nvSpPr>
        <p:spPr>
          <a:xfrm>
            <a:off x="6781680" y="6477120"/>
            <a:ext cx="2133000" cy="364320"/>
          </a:xfrm>
          <a:prstGeom prst="rect">
            <a:avLst/>
          </a:prstGeom>
        </p:spPr>
        <p:txBody>
          <a:bodyPr anchor="ctr" bIns="46800" lIns="90000" rIns="90000" tIns="46800"/>
          <a:p>
            <a:pPr algn="r">
              <a:lnSpc>
                <a:spcPct val="100000"/>
              </a:lnSpc>
            </a:pPr>
            <a:fld id="{413191C1-A171-4141-8161-B1F1E141B1A1}" type="slidenum">
              <a:rPr lang="en-US">
                <a:solidFill>
                  <a:srgbClr val="000000"/>
                </a:solidFill>
                <a:latin typeface="Calibri"/>
              </a:rPr>
              <a:t>&lt;number&gt;</a:t>
            </a:fld>
            <a:endParaRPr/>
          </a:p>
        </p:txBody>
      </p:sp>
      <p:sp>
        <p:nvSpPr>
          <p:cNvPr id="125" name="CustomShape 5"/>
          <p:cNvSpPr/>
          <p:nvPr/>
        </p:nvSpPr>
        <p:spPr>
          <a:xfrm>
            <a:off x="648360" y="5943600"/>
            <a:ext cx="8266320" cy="912960"/>
          </a:xfrm>
          <a:prstGeom prst="rect">
            <a:avLst/>
          </a:prstGeom>
        </p:spPr>
        <p:txBody>
          <a:bodyPr bIns="45000" lIns="90000" rIns="90000" tIns="45000"/>
          <a:p>
            <a:pPr>
              <a:lnSpc>
                <a:spcPct val="100000"/>
              </a:lnSpc>
            </a:pPr>
            <a:r>
              <a:rPr lang="en-US">
                <a:solidFill>
                  <a:srgbClr val="000000"/>
                </a:solidFill>
                <a:latin typeface="Arial"/>
                <a:ea typeface="DejaVu Sans"/>
              </a:rPr>
              <a:t>Ulrich Stelzl et al. A Human Protein-Protein Interaction Network: A Resource for Annotating the Proteome, </a:t>
            </a:r>
            <a:r>
              <a:rPr i="1" lang="en-US">
                <a:solidFill>
                  <a:srgbClr val="000000"/>
                </a:solidFill>
                <a:latin typeface="Arial"/>
                <a:ea typeface="DejaVu Sans"/>
              </a:rPr>
              <a:t>Cell</a:t>
            </a:r>
            <a:r>
              <a:rPr lang="en-US">
                <a:solidFill>
                  <a:srgbClr val="000000"/>
                </a:solidFill>
                <a:latin typeface="Arial"/>
                <a:ea typeface="DejaVu Sans"/>
              </a:rPr>
              <a:t>, vol.122, 2005</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CustomShape 1"/>
          <p:cNvSpPr/>
          <p:nvPr/>
        </p:nvSpPr>
        <p:spPr>
          <a:xfrm>
            <a:off x="609480" y="372960"/>
            <a:ext cx="4419000" cy="1310760"/>
          </a:xfrm>
          <a:prstGeom prst="rect">
            <a:avLst/>
          </a:prstGeom>
        </p:spPr>
        <p:txBody>
          <a:bodyPr anchor="ctr" bIns="45000" lIns="90000" rIns="90000" tIns="45000"/>
          <a:p>
            <a:pPr algn="ctr">
              <a:lnSpc>
                <a:spcPct val="100000"/>
              </a:lnSpc>
            </a:pPr>
            <a:r>
              <a:rPr b="1" lang="en-US" sz="4000">
                <a:solidFill>
                  <a:srgbClr val="000000"/>
                </a:solidFill>
                <a:latin typeface="Calibri"/>
                <a:ea typeface="DejaVu Sans"/>
              </a:rPr>
              <a:t>Metabolic Networks</a:t>
            </a:r>
            <a:endParaRPr/>
          </a:p>
        </p:txBody>
      </p:sp>
      <p:sp>
        <p:nvSpPr>
          <p:cNvPr id="127" name="CustomShape 2"/>
          <p:cNvSpPr/>
          <p:nvPr/>
        </p:nvSpPr>
        <p:spPr>
          <a:xfrm>
            <a:off x="152280" y="4648320"/>
            <a:ext cx="5104800" cy="916560"/>
          </a:xfrm>
          <a:prstGeom prst="rect">
            <a:avLst/>
          </a:prstGeom>
        </p:spPr>
        <p:txBody>
          <a:bodyPr bIns="46800" lIns="90000" rIns="90000" tIns="46800"/>
          <a:p>
            <a:pPr>
              <a:lnSpc>
                <a:spcPct val="100000"/>
              </a:lnSpc>
              <a:buSzPct val="45000"/>
              <a:buFont typeface="StarSymbol"/>
              <a:buChar char="l"/>
            </a:pPr>
            <a:r>
              <a:rPr lang="en-US">
                <a:solidFill>
                  <a:srgbClr val="ffffff"/>
                </a:solidFill>
                <a:latin typeface="Arial"/>
                <a:ea typeface="DejaVu Sans"/>
              </a:rPr>
              <a:t> </a:t>
            </a:r>
            <a:r>
              <a:rPr lang="en-US">
                <a:solidFill>
                  <a:srgbClr val="333333"/>
                </a:solidFill>
                <a:latin typeface="Arial"/>
                <a:ea typeface="DejaVu Sans"/>
              </a:rPr>
              <a:t>Two types of nodes: enzymes and substrates</a:t>
            </a:r>
            <a:endParaRPr/>
          </a:p>
          <a:p>
            <a:pPr>
              <a:lnSpc>
                <a:spcPct val="100000"/>
              </a:lnSpc>
              <a:buSzPct val="45000"/>
              <a:buFont typeface="StarSymbol"/>
              <a:buChar char="l"/>
            </a:pPr>
            <a:r>
              <a:rPr lang="en-US">
                <a:solidFill>
                  <a:srgbClr val="333333"/>
                </a:solidFill>
                <a:latin typeface="Arial"/>
                <a:ea typeface="DejaVu Sans"/>
              </a:rPr>
              <a:t> </a:t>
            </a:r>
            <a:r>
              <a:rPr lang="en-US">
                <a:solidFill>
                  <a:srgbClr val="333333"/>
                </a:solidFill>
                <a:latin typeface="Arial"/>
                <a:ea typeface="DejaVu Sans"/>
              </a:rPr>
              <a:t>Reactions can be directional or bidirectional</a:t>
            </a:r>
            <a:endParaRPr/>
          </a:p>
          <a:p>
            <a:pPr>
              <a:lnSpc>
                <a:spcPct val="100000"/>
              </a:lnSpc>
            </a:pPr>
            <a:endParaRPr/>
          </a:p>
        </p:txBody>
      </p:sp>
      <p:pic>
        <p:nvPicPr>
          <p:cNvPr descr="" id="128" name=""/>
          <p:cNvPicPr/>
          <p:nvPr/>
        </p:nvPicPr>
        <p:blipFill>
          <a:blip r:embed="rId1"/>
          <a:stretch>
            <a:fillRect/>
          </a:stretch>
        </p:blipFill>
        <p:spPr>
          <a:xfrm>
            <a:off x="228600" y="1981080"/>
            <a:ext cx="4628520" cy="2266200"/>
          </a:xfrm>
          <a:prstGeom prst="rect">
            <a:avLst/>
          </a:prstGeom>
        </p:spPr>
      </p:pic>
      <p:sp>
        <p:nvSpPr>
          <p:cNvPr id="129" name="CustomShape 3"/>
          <p:cNvSpPr/>
          <p:nvPr/>
        </p:nvSpPr>
        <p:spPr>
          <a:xfrm>
            <a:off x="846000" y="4267080"/>
            <a:ext cx="3461400" cy="275760"/>
          </a:xfrm>
          <a:prstGeom prst="rect">
            <a:avLst/>
          </a:prstGeom>
        </p:spPr>
        <p:txBody>
          <a:bodyPr bIns="46800" lIns="90000" rIns="90000" tIns="46800" wrap="none"/>
          <a:p>
            <a:pPr>
              <a:lnSpc>
                <a:spcPct val="100000"/>
              </a:lnSpc>
            </a:pPr>
            <a:r>
              <a:rPr lang="en-US" sz="1200">
                <a:solidFill>
                  <a:srgbClr val="ffffff"/>
                </a:solidFill>
                <a:latin typeface="Arial"/>
                <a:ea typeface="DejaVu Sans"/>
              </a:rPr>
              <a:t>Bourqui et al. </a:t>
            </a:r>
            <a:r>
              <a:rPr i="1" lang="en-US" sz="1200">
                <a:solidFill>
                  <a:srgbClr val="ffffff"/>
                </a:solidFill>
                <a:latin typeface="Arial"/>
                <a:ea typeface="DejaVu Sans"/>
              </a:rPr>
              <a:t>BMC Systems Biology </a:t>
            </a:r>
            <a:r>
              <a:rPr lang="en-US" sz="1200">
                <a:solidFill>
                  <a:srgbClr val="ffffff"/>
                </a:solidFill>
                <a:latin typeface="Arial"/>
                <a:ea typeface="DejaVu Sans"/>
              </a:rPr>
              <a:t>1:29 (2007)</a:t>
            </a:r>
            <a:endParaRPr/>
          </a:p>
        </p:txBody>
      </p:sp>
      <p:pic>
        <p:nvPicPr>
          <p:cNvPr descr="" id="130" name=""/>
          <p:cNvPicPr/>
          <p:nvPr/>
        </p:nvPicPr>
        <p:blipFill>
          <a:blip r:embed="rId2"/>
          <a:stretch>
            <a:fillRect/>
          </a:stretch>
        </p:blipFill>
        <p:spPr>
          <a:xfrm>
            <a:off x="5257800" y="152280"/>
            <a:ext cx="3456720" cy="6171480"/>
          </a:xfrm>
          <a:prstGeom prst="rect">
            <a:avLst/>
          </a:prstGeom>
        </p:spPr>
      </p:pic>
      <p:sp>
        <p:nvSpPr>
          <p:cNvPr id="131" name="CustomShape 4"/>
          <p:cNvSpPr/>
          <p:nvPr/>
        </p:nvSpPr>
        <p:spPr>
          <a:xfrm>
            <a:off x="5418000" y="380880"/>
            <a:ext cx="1207080" cy="367560"/>
          </a:xfrm>
          <a:prstGeom prst="rect">
            <a:avLst/>
          </a:prstGeom>
        </p:spPr>
        <p:txBody>
          <a:bodyPr bIns="46800" lIns="90000" rIns="90000" tIns="46800" wrap="none"/>
          <a:p>
            <a:pPr>
              <a:lnSpc>
                <a:spcPct val="100000"/>
              </a:lnSpc>
            </a:pPr>
            <a:r>
              <a:rPr lang="en-US">
                <a:solidFill>
                  <a:srgbClr val="000000"/>
                </a:solidFill>
                <a:latin typeface="Arial"/>
                <a:ea typeface="DejaVu Sans"/>
              </a:rPr>
              <a:t>Glycolysis</a:t>
            </a:r>
            <a:endParaRPr/>
          </a:p>
        </p:txBody>
      </p:sp>
      <p:sp>
        <p:nvSpPr>
          <p:cNvPr id="132" name="CustomShape 5"/>
          <p:cNvSpPr/>
          <p:nvPr/>
        </p:nvSpPr>
        <p:spPr>
          <a:xfrm>
            <a:off x="785880" y="6095880"/>
            <a:ext cx="4420440" cy="641880"/>
          </a:xfrm>
          <a:prstGeom prst="rect">
            <a:avLst/>
          </a:prstGeom>
        </p:spPr>
        <p:txBody>
          <a:bodyPr bIns="46800" lIns="90000" rIns="90000" tIns="46800" wrap="none"/>
          <a:p>
            <a:pPr>
              <a:lnSpc>
                <a:spcPct val="100000"/>
              </a:lnSpc>
            </a:pPr>
            <a:r>
              <a:rPr lang="en-US">
                <a:solidFill>
                  <a:srgbClr val="000000"/>
                </a:solidFill>
                <a:latin typeface="Arial"/>
                <a:ea typeface="DejaVu Sans"/>
              </a:rPr>
              <a:t>Berg et al. Biochemistry</a:t>
            </a:r>
            <a:endParaRPr/>
          </a:p>
          <a:p>
            <a:pPr>
              <a:lnSpc>
                <a:spcPct val="100000"/>
              </a:lnSpc>
            </a:pPr>
            <a:r>
              <a:rPr lang="en-US">
                <a:solidFill>
                  <a:srgbClr val="000000"/>
                </a:solidFill>
                <a:latin typeface="Arial"/>
                <a:ea typeface="DejaVu Sans"/>
              </a:rPr>
              <a:t>New York: W. H. Freeman and Co.; c2002</a:t>
            </a:r>
            <a:endParaRPr/>
          </a:p>
        </p:txBody>
      </p:sp>
      <p:sp>
        <p:nvSpPr>
          <p:cNvPr id="133" name="CustomShape 6"/>
          <p:cNvSpPr/>
          <p:nvPr/>
        </p:nvSpPr>
        <p:spPr>
          <a:xfrm>
            <a:off x="6553080" y="6356520"/>
            <a:ext cx="2133000" cy="364320"/>
          </a:xfrm>
          <a:prstGeom prst="rect">
            <a:avLst/>
          </a:prstGeom>
        </p:spPr>
        <p:txBody>
          <a:bodyPr anchor="ctr" bIns="46800" lIns="90000" rIns="90000" tIns="46800"/>
          <a:p>
            <a:pPr algn="r">
              <a:lnSpc>
                <a:spcPct val="100000"/>
              </a:lnSpc>
            </a:pPr>
            <a:fld id="{51113161-5121-41C1-91A1-A1C131A1F171}" type="slidenum">
              <a:rPr lang="en-US">
                <a:solidFill>
                  <a:srgbClr val="000000"/>
                </a:solidFill>
                <a:latin typeface="Calibri"/>
              </a:rPr>
              <a:t>&lt;number&gt;</a:t>
            </a:fld>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CustomShape 1"/>
          <p:cNvSpPr/>
          <p:nvPr/>
        </p:nvSpPr>
        <p:spPr>
          <a:xfrm>
            <a:off x="457200" y="252360"/>
            <a:ext cx="8228880" cy="1188360"/>
          </a:xfrm>
          <a:prstGeom prst="rect">
            <a:avLst/>
          </a:prstGeom>
        </p:spPr>
        <p:txBody>
          <a:bodyPr anchor="ctr" bIns="45000" lIns="90000" rIns="90000" tIns="45000"/>
          <a:p>
            <a:pPr algn="ctr">
              <a:lnSpc>
                <a:spcPct val="100000"/>
              </a:lnSpc>
            </a:pPr>
            <a:r>
              <a:rPr b="1" lang="en-US" sz="3600">
                <a:solidFill>
                  <a:srgbClr val="000000"/>
                </a:solidFill>
                <a:latin typeface="Calibri"/>
                <a:ea typeface="DejaVu Sans"/>
              </a:rPr>
              <a:t>Example of Gene Regulation Networks</a:t>
            </a:r>
            <a:endParaRPr/>
          </a:p>
        </p:txBody>
      </p:sp>
      <p:pic>
        <p:nvPicPr>
          <p:cNvPr descr="" id="135" name=""/>
          <p:cNvPicPr/>
          <p:nvPr/>
        </p:nvPicPr>
        <p:blipFill>
          <a:blip r:embed="rId1"/>
          <a:stretch>
            <a:fillRect/>
          </a:stretch>
        </p:blipFill>
        <p:spPr>
          <a:xfrm>
            <a:off x="838080" y="2057400"/>
            <a:ext cx="2942640" cy="2671200"/>
          </a:xfrm>
          <a:prstGeom prst="rect">
            <a:avLst/>
          </a:prstGeom>
        </p:spPr>
      </p:pic>
      <p:sp>
        <p:nvSpPr>
          <p:cNvPr id="136" name="CustomShape 2"/>
          <p:cNvSpPr/>
          <p:nvPr/>
        </p:nvSpPr>
        <p:spPr>
          <a:xfrm>
            <a:off x="838080" y="2057400"/>
            <a:ext cx="2942640" cy="2671200"/>
          </a:xfrm>
          <a:prstGeom prst="rect">
            <a:avLst/>
          </a:prstGeom>
        </p:spPr>
      </p:sp>
      <p:pic>
        <p:nvPicPr>
          <p:cNvPr descr="" id="137" name=""/>
          <p:cNvPicPr/>
          <p:nvPr/>
        </p:nvPicPr>
        <p:blipFill>
          <a:blip r:embed="rId2"/>
          <a:stretch>
            <a:fillRect/>
          </a:stretch>
        </p:blipFill>
        <p:spPr>
          <a:xfrm>
            <a:off x="5105520" y="1523880"/>
            <a:ext cx="3739320" cy="3504600"/>
          </a:xfrm>
          <a:prstGeom prst="rect">
            <a:avLst/>
          </a:prstGeom>
        </p:spPr>
      </p:pic>
      <p:sp>
        <p:nvSpPr>
          <p:cNvPr id="138" name="CustomShape 3"/>
          <p:cNvSpPr/>
          <p:nvPr/>
        </p:nvSpPr>
        <p:spPr>
          <a:xfrm>
            <a:off x="2209680" y="6172200"/>
            <a:ext cx="4723920" cy="367560"/>
          </a:xfrm>
          <a:prstGeom prst="rect">
            <a:avLst/>
          </a:prstGeom>
        </p:spPr>
        <p:txBody>
          <a:bodyPr bIns="46800" lIns="90000" rIns="90000" tIns="46800"/>
          <a:p>
            <a:pPr>
              <a:lnSpc>
                <a:spcPct val="100000"/>
              </a:lnSpc>
            </a:pPr>
            <a:r>
              <a:rPr lang="en-US">
                <a:solidFill>
                  <a:srgbClr val="000080"/>
                </a:solidFill>
                <a:latin typeface="Arial"/>
                <a:ea typeface="DejaVu Sans"/>
              </a:rPr>
              <a:t>MacArthur et al., </a:t>
            </a:r>
            <a:r>
              <a:rPr i="1" lang="en-US">
                <a:solidFill>
                  <a:srgbClr val="000080"/>
                </a:solidFill>
                <a:latin typeface="Arial"/>
                <a:ea typeface="DejaVu Sans"/>
              </a:rPr>
              <a:t>PLoS ONE </a:t>
            </a:r>
            <a:r>
              <a:rPr lang="en-US">
                <a:solidFill>
                  <a:srgbClr val="000080"/>
                </a:solidFill>
                <a:latin typeface="Arial"/>
                <a:ea typeface="DejaVu Sans"/>
              </a:rPr>
              <a:t>3: e3086 (2008)</a:t>
            </a:r>
            <a:endParaRPr/>
          </a:p>
        </p:txBody>
      </p:sp>
      <p:sp>
        <p:nvSpPr>
          <p:cNvPr id="139" name="CustomShape 4"/>
          <p:cNvSpPr/>
          <p:nvPr/>
        </p:nvSpPr>
        <p:spPr>
          <a:xfrm>
            <a:off x="479880" y="1447920"/>
            <a:ext cx="3611160" cy="367560"/>
          </a:xfrm>
          <a:prstGeom prst="rect">
            <a:avLst/>
          </a:prstGeom>
        </p:spPr>
        <p:txBody>
          <a:bodyPr bIns="46800" lIns="90000" rIns="90000" tIns="46800" wrap="none"/>
          <a:p>
            <a:pPr>
              <a:lnSpc>
                <a:spcPct val="100000"/>
              </a:lnSpc>
            </a:pPr>
            <a:r>
              <a:rPr lang="en-US">
                <a:solidFill>
                  <a:srgbClr val="000000"/>
                </a:solidFill>
                <a:latin typeface="Arial"/>
                <a:ea typeface="DejaVu Sans"/>
              </a:rPr>
              <a:t>Stem cell differentiation regulation</a:t>
            </a:r>
            <a:endParaRPr/>
          </a:p>
        </p:txBody>
      </p:sp>
      <p:sp>
        <p:nvSpPr>
          <p:cNvPr id="140" name="CustomShape 5"/>
          <p:cNvSpPr/>
          <p:nvPr/>
        </p:nvSpPr>
        <p:spPr>
          <a:xfrm>
            <a:off x="181080" y="4800600"/>
            <a:ext cx="4855320" cy="916200"/>
          </a:xfrm>
          <a:prstGeom prst="rect">
            <a:avLst/>
          </a:prstGeom>
        </p:spPr>
        <p:txBody>
          <a:bodyPr bIns="46800" lIns="90000" rIns="90000" tIns="46800" wrap="none"/>
          <a:p>
            <a:pPr>
              <a:lnSpc>
                <a:spcPct val="100000"/>
              </a:lnSpc>
              <a:buSzPct val="45000"/>
              <a:buFont typeface="StarSymbol"/>
              <a:buChar char="l"/>
            </a:pPr>
            <a:r>
              <a:rPr lang="en-US">
                <a:solidFill>
                  <a:srgbClr val="000000"/>
                </a:solidFill>
                <a:latin typeface="Arial"/>
                <a:ea typeface="DejaVu Sans"/>
              </a:rPr>
              <a:t> </a:t>
            </a:r>
            <a:r>
              <a:rPr lang="en-US">
                <a:solidFill>
                  <a:srgbClr val="000000"/>
                </a:solidFill>
                <a:latin typeface="Arial"/>
                <a:ea typeface="DejaVu Sans"/>
              </a:rPr>
              <a:t>Nodes are genes and transcription factors</a:t>
            </a:r>
            <a:endParaRPr/>
          </a:p>
          <a:p>
            <a:pPr>
              <a:lnSpc>
                <a:spcPct val="100000"/>
              </a:lnSpc>
              <a:buSzPct val="45000"/>
              <a:buFont typeface="StarSymbol"/>
              <a:buChar char="l"/>
            </a:pPr>
            <a:r>
              <a:rPr lang="en-US">
                <a:solidFill>
                  <a:srgbClr val="000000"/>
                </a:solidFill>
                <a:latin typeface="Arial"/>
                <a:ea typeface="DejaVu Sans"/>
              </a:rPr>
              <a:t> </a:t>
            </a:r>
            <a:r>
              <a:rPr lang="en-US">
                <a:solidFill>
                  <a:srgbClr val="000000"/>
                </a:solidFill>
                <a:latin typeface="Arial"/>
                <a:ea typeface="DejaVu Sans"/>
              </a:rPr>
              <a:t>Interactions can be directional or bidirectional</a:t>
            </a:r>
            <a:endParaRPr/>
          </a:p>
          <a:p>
            <a:pPr>
              <a:lnSpc>
                <a:spcPct val="100000"/>
              </a:lnSpc>
              <a:buSzPct val="45000"/>
              <a:buFont typeface="StarSymbol"/>
              <a:buChar char="l"/>
            </a:pPr>
            <a:r>
              <a:rPr lang="en-US">
                <a:solidFill>
                  <a:srgbClr val="000000"/>
                </a:solidFill>
                <a:latin typeface="Arial"/>
                <a:ea typeface="DejaVu Sans"/>
              </a:rPr>
              <a:t> </a:t>
            </a:r>
            <a:r>
              <a:rPr lang="en-US">
                <a:solidFill>
                  <a:srgbClr val="000000"/>
                </a:solidFill>
                <a:latin typeface="Arial"/>
                <a:ea typeface="DejaVu Sans"/>
              </a:rPr>
              <a:t>Interactions can be activation or inhibition</a:t>
            </a:r>
            <a:endParaRPr/>
          </a:p>
        </p:txBody>
      </p:sp>
      <p:sp>
        <p:nvSpPr>
          <p:cNvPr id="141" name="CustomShape 6"/>
          <p:cNvSpPr/>
          <p:nvPr/>
        </p:nvSpPr>
        <p:spPr>
          <a:xfrm>
            <a:off x="6553080" y="6356520"/>
            <a:ext cx="2133000" cy="364320"/>
          </a:xfrm>
          <a:prstGeom prst="rect">
            <a:avLst/>
          </a:prstGeom>
        </p:spPr>
        <p:txBody>
          <a:bodyPr anchor="ctr" bIns="46800" lIns="90000" rIns="90000" tIns="46800"/>
          <a:p>
            <a:pPr algn="r">
              <a:lnSpc>
                <a:spcPct val="100000"/>
              </a:lnSpc>
            </a:pPr>
            <a:fld id="{01F181F1-4141-41F1-A1E1-D1912111D1D1}" type="slidenum">
              <a:rPr lang="en-US">
                <a:solidFill>
                  <a:srgbClr val="000000"/>
                </a:solidFill>
                <a:latin typeface="Calibri"/>
              </a:rPr>
              <a:t>&lt;number&gt;</a:t>
            </a:fld>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42" name="Picture 2"/>
          <p:cNvPicPr/>
          <p:nvPr/>
        </p:nvPicPr>
        <p:blipFill>
          <a:blip r:embed="rId1"/>
          <a:stretch>
            <a:fillRect/>
          </a:stretch>
        </p:blipFill>
        <p:spPr>
          <a:xfrm>
            <a:off x="827640" y="658800"/>
            <a:ext cx="7792920" cy="5616000"/>
          </a:xfrm>
          <a:prstGeom prst="rect">
            <a:avLst/>
          </a:prstGeom>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