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notesSlides/notesSlide46.xml" ContentType="application/vnd.openxmlformats-officedocument.presentationml.notes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60.xml" ContentType="application/vnd.openxmlformats-officedocument.presentationml.notesSlide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notesSlides/notesSlide87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notesSlides/notesSlide65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2.xml" ContentType="application/vnd.openxmlformats-officedocument.presentationml.notesSlide+xml"/>
  <Override PartName="/ppt/diagrams/layout19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colors29.xml" ContentType="application/vnd.openxmlformats-officedocument.drawingml.diagramColors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notesSlides/notesSlide62.xml" ContentType="application/vnd.openxmlformats-officedocument.presentationml.notesSlide+xml"/>
  <Override PartName="/ppt/diagrams/quickStyle27.xml" ContentType="application/vnd.openxmlformats-officedocument.drawingml.diagramStyl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51.xml" ContentType="application/vnd.openxmlformats-officedocument.presentationml.notesSlide+xml"/>
  <Override PartName="/ppt/diagrams/layout27.xml" ContentType="application/vnd.openxmlformats-officedocument.drawingml.diagramLayout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ata17.xml" ContentType="application/vnd.openxmlformats-officedocument.drawingml.diagramData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quickStyle29.xml" ContentType="application/vnd.openxmlformats-officedocument.drawingml.diagramStyl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diagrams/layout18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diagrams/colors28.xml" ContentType="application/vnd.openxmlformats-officedocument.drawingml.diagramColors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78.xml" ContentType="application/vnd.openxmlformats-officedocument.presentationml.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diagrams/colors20.xml" ContentType="application/vnd.openxmlformats-officedocument.drawingml.diagramColors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notesSlides/notesSlide61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9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5" r:id="rId42"/>
    <p:sldId id="298" r:id="rId43"/>
    <p:sldId id="299" r:id="rId44"/>
    <p:sldId id="300" r:id="rId45"/>
    <p:sldId id="302" r:id="rId46"/>
    <p:sldId id="303" r:id="rId47"/>
    <p:sldId id="301" r:id="rId48"/>
    <p:sldId id="304" r:id="rId49"/>
    <p:sldId id="308" r:id="rId50"/>
    <p:sldId id="306" r:id="rId51"/>
    <p:sldId id="307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1" r:id="rId63"/>
    <p:sldId id="344" r:id="rId64"/>
    <p:sldId id="345" r:id="rId65"/>
    <p:sldId id="346" r:id="rId66"/>
    <p:sldId id="347" r:id="rId67"/>
    <p:sldId id="341" r:id="rId68"/>
    <p:sldId id="343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48" r:id="rId86"/>
    <p:sldId id="338" r:id="rId87"/>
    <p:sldId id="339" r:id="rId88"/>
    <p:sldId id="340" r:id="rId89"/>
    <p:sldId id="349" r:id="rId9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402"/>
    <a:srgbClr val="036103"/>
    <a:srgbClr val="007A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CDC9775-C83C-4AA9-BC2C-C92B2521C3E0}" type="presOf" srcId="{733A5EDA-6CFB-4521-BCDE-4C5A6C5045C2}" destId="{561CDDD5-81AF-4071-82AA-593B69F108B1}" srcOrd="0" destOrd="0" presId="urn:microsoft.com/office/officeart/2005/8/layout/hProcess9"/>
    <dgm:cxn modelId="{923AE774-1368-4825-AF83-68C3F2B1BC0E}" type="presOf" srcId="{098401BA-75F5-45AB-9DDB-5D582540A51B}" destId="{94B75230-CAB6-402A-88B9-A21EB5A9D64C}" srcOrd="0" destOrd="0" presId="urn:microsoft.com/office/officeart/2005/8/layout/hProcess9"/>
    <dgm:cxn modelId="{2F1D7E64-E5D6-4E09-937A-39FC3A7040C2}" type="presOf" srcId="{4FB032FD-0AD7-48D1-A61F-DAEF8C87020C}" destId="{C0EF3371-FCBE-492E-B4EB-3F16F201F93E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CBFA7A88-236A-4C29-BFFD-FE6B6BCEB867}" type="presParOf" srcId="{561CDDD5-81AF-4071-82AA-593B69F108B1}" destId="{DD74A637-B12F-4319-BF1A-BCEE452034C7}" srcOrd="0" destOrd="0" presId="urn:microsoft.com/office/officeart/2005/8/layout/hProcess9"/>
    <dgm:cxn modelId="{958119D1-2EA6-49B2-9F12-397D25A4FD02}" type="presParOf" srcId="{561CDDD5-81AF-4071-82AA-593B69F108B1}" destId="{CE28C314-B175-48A7-B79C-1893851D5D0A}" srcOrd="1" destOrd="0" presId="urn:microsoft.com/office/officeart/2005/8/layout/hProcess9"/>
    <dgm:cxn modelId="{DBB09829-5E67-4572-B1A8-D862912CB53A}" type="presParOf" srcId="{CE28C314-B175-48A7-B79C-1893851D5D0A}" destId="{C0EF3371-FCBE-492E-B4EB-3F16F201F93E}" srcOrd="0" destOrd="0" presId="urn:microsoft.com/office/officeart/2005/8/layout/hProcess9"/>
    <dgm:cxn modelId="{518CF458-30AA-4D9F-A38C-862014D421FF}" type="presParOf" srcId="{CE28C314-B175-48A7-B79C-1893851D5D0A}" destId="{B8F13D43-C45B-4AC6-BA09-0060A0C96C7E}" srcOrd="1" destOrd="0" presId="urn:microsoft.com/office/officeart/2005/8/layout/hProcess9"/>
    <dgm:cxn modelId="{151205C9-705D-4E8C-AB37-7070CC3E874E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FC5BC02-4A41-4977-8E96-9A3C0A152084}" type="presOf" srcId="{733A5EDA-6CFB-4521-BCDE-4C5A6C5045C2}" destId="{561CDDD5-81AF-4071-82AA-593B69F108B1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602F40C2-3E34-4DC2-AAB0-B1DF2CA07FC8}" type="presOf" srcId="{4FB032FD-0AD7-48D1-A61F-DAEF8C87020C}" destId="{C0EF3371-FCBE-492E-B4EB-3F16F201F93E}" srcOrd="0" destOrd="0" presId="urn:microsoft.com/office/officeart/2005/8/layout/hProcess9"/>
    <dgm:cxn modelId="{26D1EB2C-FE8B-4FC2-8A87-FA37A6404D89}" type="presOf" srcId="{098401BA-75F5-45AB-9DDB-5D582540A51B}" destId="{94B75230-CAB6-402A-88B9-A21EB5A9D64C}" srcOrd="0" destOrd="0" presId="urn:microsoft.com/office/officeart/2005/8/layout/hProcess9"/>
    <dgm:cxn modelId="{A6E4AB27-E668-4A17-ABF4-5F77D36929A5}" type="presParOf" srcId="{561CDDD5-81AF-4071-82AA-593B69F108B1}" destId="{DD74A637-B12F-4319-BF1A-BCEE452034C7}" srcOrd="0" destOrd="0" presId="urn:microsoft.com/office/officeart/2005/8/layout/hProcess9"/>
    <dgm:cxn modelId="{9147753C-7331-4781-A134-9677C9913F74}" type="presParOf" srcId="{561CDDD5-81AF-4071-82AA-593B69F108B1}" destId="{CE28C314-B175-48A7-B79C-1893851D5D0A}" srcOrd="1" destOrd="0" presId="urn:microsoft.com/office/officeart/2005/8/layout/hProcess9"/>
    <dgm:cxn modelId="{2B75435A-3B3C-4A90-8A02-472D1022F637}" type="presParOf" srcId="{CE28C314-B175-48A7-B79C-1893851D5D0A}" destId="{C0EF3371-FCBE-492E-B4EB-3F16F201F93E}" srcOrd="0" destOrd="0" presId="urn:microsoft.com/office/officeart/2005/8/layout/hProcess9"/>
    <dgm:cxn modelId="{8C8D957B-36C1-408F-AD08-57A89CED30C7}" type="presParOf" srcId="{CE28C314-B175-48A7-B79C-1893851D5D0A}" destId="{B8F13D43-C45B-4AC6-BA09-0060A0C96C7E}" srcOrd="1" destOrd="0" presId="urn:microsoft.com/office/officeart/2005/8/layout/hProcess9"/>
    <dgm:cxn modelId="{8E1DFB60-57F1-475D-81FE-C006ABF4D1B6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A4BB597-E990-47C6-93CA-F1D2B5CC23B0}" type="presOf" srcId="{098401BA-75F5-45AB-9DDB-5D582540A51B}" destId="{94B75230-CAB6-402A-88B9-A21EB5A9D64C}" srcOrd="0" destOrd="0" presId="urn:microsoft.com/office/officeart/2005/8/layout/hProcess9"/>
    <dgm:cxn modelId="{B3F172C9-9EEF-48D7-BBF4-27CD16218709}" type="presOf" srcId="{733A5EDA-6CFB-4521-BCDE-4C5A6C5045C2}" destId="{561CDDD5-81AF-4071-82AA-593B69F108B1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BD4F62A8-8184-49EF-A44F-2AC42310A813}" type="presOf" srcId="{4FB032FD-0AD7-48D1-A61F-DAEF8C87020C}" destId="{C0EF3371-FCBE-492E-B4EB-3F16F201F93E}" srcOrd="0" destOrd="0" presId="urn:microsoft.com/office/officeart/2005/8/layout/hProcess9"/>
    <dgm:cxn modelId="{90F4B749-A3EF-477C-80D4-5C8270DE0C65}" type="presParOf" srcId="{561CDDD5-81AF-4071-82AA-593B69F108B1}" destId="{DD74A637-B12F-4319-BF1A-BCEE452034C7}" srcOrd="0" destOrd="0" presId="urn:microsoft.com/office/officeart/2005/8/layout/hProcess9"/>
    <dgm:cxn modelId="{8517E551-ADA5-4092-90CB-AE5CC53452DF}" type="presParOf" srcId="{561CDDD5-81AF-4071-82AA-593B69F108B1}" destId="{CE28C314-B175-48A7-B79C-1893851D5D0A}" srcOrd="1" destOrd="0" presId="urn:microsoft.com/office/officeart/2005/8/layout/hProcess9"/>
    <dgm:cxn modelId="{EC34D964-5F39-4CE7-83D3-657651AF7BC2}" type="presParOf" srcId="{CE28C314-B175-48A7-B79C-1893851D5D0A}" destId="{C0EF3371-FCBE-492E-B4EB-3F16F201F93E}" srcOrd="0" destOrd="0" presId="urn:microsoft.com/office/officeart/2005/8/layout/hProcess9"/>
    <dgm:cxn modelId="{0E556C2E-A4A4-46A3-82DF-9C5BA48BD0B1}" type="presParOf" srcId="{CE28C314-B175-48A7-B79C-1893851D5D0A}" destId="{B8F13D43-C45B-4AC6-BA09-0060A0C96C7E}" srcOrd="1" destOrd="0" presId="urn:microsoft.com/office/officeart/2005/8/layout/hProcess9"/>
    <dgm:cxn modelId="{EF834446-E465-4FC4-8213-77665E6A24A6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B0F049-C1CE-492A-9FF5-970A232919B3}" type="presOf" srcId="{098401BA-75F5-45AB-9DDB-5D582540A51B}" destId="{94B75230-CAB6-402A-88B9-A21EB5A9D64C}" srcOrd="0" destOrd="0" presId="urn:microsoft.com/office/officeart/2005/8/layout/hProcess9"/>
    <dgm:cxn modelId="{3BC4C6A8-8F13-4582-B51F-FE52ECC31689}" type="presOf" srcId="{733A5EDA-6CFB-4521-BCDE-4C5A6C5045C2}" destId="{561CDDD5-81AF-4071-82AA-593B69F108B1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641904E8-6ABF-44D3-B514-2D5383427946}" type="presOf" srcId="{4FB032FD-0AD7-48D1-A61F-DAEF8C87020C}" destId="{C0EF3371-FCBE-492E-B4EB-3F16F201F93E}" srcOrd="0" destOrd="0" presId="urn:microsoft.com/office/officeart/2005/8/layout/hProcess9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CE7FF341-F73D-4884-B4D7-82F00F25BD45}" type="presParOf" srcId="{561CDDD5-81AF-4071-82AA-593B69F108B1}" destId="{DD74A637-B12F-4319-BF1A-BCEE452034C7}" srcOrd="0" destOrd="0" presId="urn:microsoft.com/office/officeart/2005/8/layout/hProcess9"/>
    <dgm:cxn modelId="{1DA26CD5-AEFB-4683-B050-D9B6927E15E5}" type="presParOf" srcId="{561CDDD5-81AF-4071-82AA-593B69F108B1}" destId="{CE28C314-B175-48A7-B79C-1893851D5D0A}" srcOrd="1" destOrd="0" presId="urn:microsoft.com/office/officeart/2005/8/layout/hProcess9"/>
    <dgm:cxn modelId="{72245C61-E4AA-4D30-8104-DF32A9A07A49}" type="presParOf" srcId="{CE28C314-B175-48A7-B79C-1893851D5D0A}" destId="{C0EF3371-FCBE-492E-B4EB-3F16F201F93E}" srcOrd="0" destOrd="0" presId="urn:microsoft.com/office/officeart/2005/8/layout/hProcess9"/>
    <dgm:cxn modelId="{1EF99106-2FD9-4EF6-ABD7-AD28D8E535AF}" type="presParOf" srcId="{CE28C314-B175-48A7-B79C-1893851D5D0A}" destId="{B8F13D43-C45B-4AC6-BA09-0060A0C96C7E}" srcOrd="1" destOrd="0" presId="urn:microsoft.com/office/officeart/2005/8/layout/hProcess9"/>
    <dgm:cxn modelId="{16B4DB4D-3B76-4F9E-888F-28F2A37533EF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FDC9488-6EAD-4D31-90CC-C59CB48C20BA}" type="presOf" srcId="{733A5EDA-6CFB-4521-BCDE-4C5A6C5045C2}" destId="{561CDDD5-81AF-4071-82AA-593B69F108B1}" srcOrd="0" destOrd="0" presId="urn:microsoft.com/office/officeart/2005/8/layout/hProcess9"/>
    <dgm:cxn modelId="{2DC517C8-69A9-4679-9CC4-733AF2718C35}" type="presOf" srcId="{4FB032FD-0AD7-48D1-A61F-DAEF8C87020C}" destId="{C0EF3371-FCBE-492E-B4EB-3F16F201F93E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2F3718A0-866D-49F2-BDDA-F065DC38AB2B}" type="presOf" srcId="{098401BA-75F5-45AB-9DDB-5D582540A51B}" destId="{94B75230-CAB6-402A-88B9-A21EB5A9D64C}" srcOrd="0" destOrd="0" presId="urn:microsoft.com/office/officeart/2005/8/layout/hProcess9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38A1BABA-2957-4B83-AF46-8523D62239D1}" type="presParOf" srcId="{561CDDD5-81AF-4071-82AA-593B69F108B1}" destId="{DD74A637-B12F-4319-BF1A-BCEE452034C7}" srcOrd="0" destOrd="0" presId="urn:microsoft.com/office/officeart/2005/8/layout/hProcess9"/>
    <dgm:cxn modelId="{F112F518-FC86-4A58-B94F-31D69C2CCDF7}" type="presParOf" srcId="{561CDDD5-81AF-4071-82AA-593B69F108B1}" destId="{CE28C314-B175-48A7-B79C-1893851D5D0A}" srcOrd="1" destOrd="0" presId="urn:microsoft.com/office/officeart/2005/8/layout/hProcess9"/>
    <dgm:cxn modelId="{DCC43D83-6409-47F4-B8D0-904FED817F3A}" type="presParOf" srcId="{CE28C314-B175-48A7-B79C-1893851D5D0A}" destId="{C0EF3371-FCBE-492E-B4EB-3F16F201F93E}" srcOrd="0" destOrd="0" presId="urn:microsoft.com/office/officeart/2005/8/layout/hProcess9"/>
    <dgm:cxn modelId="{391380AD-1E54-4A1A-BCFA-83DB7A9ACDCE}" type="presParOf" srcId="{CE28C314-B175-48A7-B79C-1893851D5D0A}" destId="{B8F13D43-C45B-4AC6-BA09-0060A0C96C7E}" srcOrd="1" destOrd="0" presId="urn:microsoft.com/office/officeart/2005/8/layout/hProcess9"/>
    <dgm:cxn modelId="{1DB0927D-FE81-4FD5-9E4A-69A050E2C1A7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CFFBE71-B6DA-4FF5-982C-680AFF48B5EE}" type="presOf" srcId="{4FB032FD-0AD7-48D1-A61F-DAEF8C87020C}" destId="{C0EF3371-FCBE-492E-B4EB-3F16F201F93E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845961-3CD0-4B3E-9914-295DA30DBF68}" type="presOf" srcId="{733A5EDA-6CFB-4521-BCDE-4C5A6C5045C2}" destId="{561CDDD5-81AF-4071-82AA-593B69F108B1}" srcOrd="0" destOrd="0" presId="urn:microsoft.com/office/officeart/2005/8/layout/hProcess9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09B18C6F-CBF0-40E0-9436-09A214473C74}" type="presOf" srcId="{098401BA-75F5-45AB-9DDB-5D582540A51B}" destId="{94B75230-CAB6-402A-88B9-A21EB5A9D64C}" srcOrd="0" destOrd="0" presId="urn:microsoft.com/office/officeart/2005/8/layout/hProcess9"/>
    <dgm:cxn modelId="{C0A31286-3D2B-4398-9466-55575A2C8D13}" type="presParOf" srcId="{561CDDD5-81AF-4071-82AA-593B69F108B1}" destId="{DD74A637-B12F-4319-BF1A-BCEE452034C7}" srcOrd="0" destOrd="0" presId="urn:microsoft.com/office/officeart/2005/8/layout/hProcess9"/>
    <dgm:cxn modelId="{A8E57EC2-011C-4DFB-874F-0FE84DA3ED91}" type="presParOf" srcId="{561CDDD5-81AF-4071-82AA-593B69F108B1}" destId="{CE28C314-B175-48A7-B79C-1893851D5D0A}" srcOrd="1" destOrd="0" presId="urn:microsoft.com/office/officeart/2005/8/layout/hProcess9"/>
    <dgm:cxn modelId="{9C5C53A5-14C7-424B-AF70-931AA87D66E0}" type="presParOf" srcId="{CE28C314-B175-48A7-B79C-1893851D5D0A}" destId="{C0EF3371-FCBE-492E-B4EB-3F16F201F93E}" srcOrd="0" destOrd="0" presId="urn:microsoft.com/office/officeart/2005/8/layout/hProcess9"/>
    <dgm:cxn modelId="{A7D76458-1824-47F8-B440-8383101905D2}" type="presParOf" srcId="{CE28C314-B175-48A7-B79C-1893851D5D0A}" destId="{B8F13D43-C45B-4AC6-BA09-0060A0C96C7E}" srcOrd="1" destOrd="0" presId="urn:microsoft.com/office/officeart/2005/8/layout/hProcess9"/>
    <dgm:cxn modelId="{9962E0C6-0B77-45B0-8D73-80398D4ABF48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498CC23-33A6-411D-8E25-95BDE32A6CF9}" type="presOf" srcId="{098401BA-75F5-45AB-9DDB-5D582540A51B}" destId="{94B75230-CAB6-402A-88B9-A21EB5A9D64C}" srcOrd="0" destOrd="0" presId="urn:microsoft.com/office/officeart/2005/8/layout/hProcess9"/>
    <dgm:cxn modelId="{2F2C37E0-2199-4122-9745-E6565706CCDB}" type="presOf" srcId="{4FB032FD-0AD7-48D1-A61F-DAEF8C87020C}" destId="{C0EF3371-FCBE-492E-B4EB-3F16F201F93E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3997454-3F74-40E6-BBB7-7091CAEA109D}" type="presOf" srcId="{733A5EDA-6CFB-4521-BCDE-4C5A6C5045C2}" destId="{561CDDD5-81AF-4071-82AA-593B69F108B1}" srcOrd="0" destOrd="0" presId="urn:microsoft.com/office/officeart/2005/8/layout/hProcess9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B4C6F79B-ED10-4DFE-B367-67AF051EE3E1}" type="presParOf" srcId="{561CDDD5-81AF-4071-82AA-593B69F108B1}" destId="{DD74A637-B12F-4319-BF1A-BCEE452034C7}" srcOrd="0" destOrd="0" presId="urn:microsoft.com/office/officeart/2005/8/layout/hProcess9"/>
    <dgm:cxn modelId="{E1C1FB80-8BF2-4F47-8360-965B77FB10D0}" type="presParOf" srcId="{561CDDD5-81AF-4071-82AA-593B69F108B1}" destId="{CE28C314-B175-48A7-B79C-1893851D5D0A}" srcOrd="1" destOrd="0" presId="urn:microsoft.com/office/officeart/2005/8/layout/hProcess9"/>
    <dgm:cxn modelId="{6B162FC6-EFA0-432C-837B-F35279CD7FBF}" type="presParOf" srcId="{CE28C314-B175-48A7-B79C-1893851D5D0A}" destId="{C0EF3371-FCBE-492E-B4EB-3F16F201F93E}" srcOrd="0" destOrd="0" presId="urn:microsoft.com/office/officeart/2005/8/layout/hProcess9"/>
    <dgm:cxn modelId="{B28822F8-C012-4664-AD9A-C649A17380A0}" type="presParOf" srcId="{CE28C314-B175-48A7-B79C-1893851D5D0A}" destId="{B8F13D43-C45B-4AC6-BA09-0060A0C96C7E}" srcOrd="1" destOrd="0" presId="urn:microsoft.com/office/officeart/2005/8/layout/hProcess9"/>
    <dgm:cxn modelId="{4D872913-7BAB-4751-93C3-F21BA8860290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91E44C8-9600-4701-B317-C26228EA51DC}" type="presOf" srcId="{733A5EDA-6CFB-4521-BCDE-4C5A6C5045C2}" destId="{561CDDD5-81AF-4071-82AA-593B69F108B1}" srcOrd="0" destOrd="0" presId="urn:microsoft.com/office/officeart/2005/8/layout/hProcess9"/>
    <dgm:cxn modelId="{B3468660-6926-4BD0-B99A-CA1ED248E4D8}" type="presOf" srcId="{098401BA-75F5-45AB-9DDB-5D582540A51B}" destId="{94B75230-CAB6-402A-88B9-A21EB5A9D64C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06E3D5A8-B5F9-42D1-9D70-8D2C931E0A29}" type="presOf" srcId="{4FB032FD-0AD7-48D1-A61F-DAEF8C87020C}" destId="{C0EF3371-FCBE-492E-B4EB-3F16F201F93E}" srcOrd="0" destOrd="0" presId="urn:microsoft.com/office/officeart/2005/8/layout/hProcess9"/>
    <dgm:cxn modelId="{17AED6E7-FFDF-4BF8-9933-75DDBA93825B}" type="presParOf" srcId="{561CDDD5-81AF-4071-82AA-593B69F108B1}" destId="{DD74A637-B12F-4319-BF1A-BCEE452034C7}" srcOrd="0" destOrd="0" presId="urn:microsoft.com/office/officeart/2005/8/layout/hProcess9"/>
    <dgm:cxn modelId="{F3F1DC6B-49D9-494F-B6EE-72D0A9EE6694}" type="presParOf" srcId="{561CDDD5-81AF-4071-82AA-593B69F108B1}" destId="{CE28C314-B175-48A7-B79C-1893851D5D0A}" srcOrd="1" destOrd="0" presId="urn:microsoft.com/office/officeart/2005/8/layout/hProcess9"/>
    <dgm:cxn modelId="{9982DA5D-5855-4FA0-803D-630CFBF07444}" type="presParOf" srcId="{CE28C314-B175-48A7-B79C-1893851D5D0A}" destId="{C0EF3371-FCBE-492E-B4EB-3F16F201F93E}" srcOrd="0" destOrd="0" presId="urn:microsoft.com/office/officeart/2005/8/layout/hProcess9"/>
    <dgm:cxn modelId="{775E5E3C-06A6-45E1-A9FF-5D2CD1DE180C}" type="presParOf" srcId="{CE28C314-B175-48A7-B79C-1893851D5D0A}" destId="{B8F13D43-C45B-4AC6-BA09-0060A0C96C7E}" srcOrd="1" destOrd="0" presId="urn:microsoft.com/office/officeart/2005/8/layout/hProcess9"/>
    <dgm:cxn modelId="{F6BDFE1E-BACA-4591-BD93-1125BBA34246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55DE67-0640-48DB-AC7C-7D3DBD2A6943}" type="presOf" srcId="{098401BA-75F5-45AB-9DDB-5D582540A51B}" destId="{94B75230-CAB6-402A-88B9-A21EB5A9D64C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7E466537-8070-4D45-A539-BD401F7D2516}" type="presOf" srcId="{4FB032FD-0AD7-48D1-A61F-DAEF8C87020C}" destId="{C0EF3371-FCBE-492E-B4EB-3F16F201F93E}" srcOrd="0" destOrd="0" presId="urn:microsoft.com/office/officeart/2005/8/layout/hProcess9"/>
    <dgm:cxn modelId="{DAB3832C-C61C-4D09-AA6B-D58735676526}" type="presOf" srcId="{733A5EDA-6CFB-4521-BCDE-4C5A6C5045C2}" destId="{561CDDD5-81AF-4071-82AA-593B69F108B1}" srcOrd="0" destOrd="0" presId="urn:microsoft.com/office/officeart/2005/8/layout/hProcess9"/>
    <dgm:cxn modelId="{BA8608A7-C588-4964-9993-959AABE84C9B}" type="presParOf" srcId="{561CDDD5-81AF-4071-82AA-593B69F108B1}" destId="{DD74A637-B12F-4319-BF1A-BCEE452034C7}" srcOrd="0" destOrd="0" presId="urn:microsoft.com/office/officeart/2005/8/layout/hProcess9"/>
    <dgm:cxn modelId="{0741266F-7526-473C-BC87-F065B3B895B4}" type="presParOf" srcId="{561CDDD5-81AF-4071-82AA-593B69F108B1}" destId="{CE28C314-B175-48A7-B79C-1893851D5D0A}" srcOrd="1" destOrd="0" presId="urn:microsoft.com/office/officeart/2005/8/layout/hProcess9"/>
    <dgm:cxn modelId="{DF518D02-7B1A-4CA8-A684-4CAE6B50BE27}" type="presParOf" srcId="{CE28C314-B175-48A7-B79C-1893851D5D0A}" destId="{C0EF3371-FCBE-492E-B4EB-3F16F201F93E}" srcOrd="0" destOrd="0" presId="urn:microsoft.com/office/officeart/2005/8/layout/hProcess9"/>
    <dgm:cxn modelId="{9974E9AB-F308-4D88-BA52-3967A3B8A544}" type="presParOf" srcId="{CE28C314-B175-48A7-B79C-1893851D5D0A}" destId="{B8F13D43-C45B-4AC6-BA09-0060A0C96C7E}" srcOrd="1" destOrd="0" presId="urn:microsoft.com/office/officeart/2005/8/layout/hProcess9"/>
    <dgm:cxn modelId="{55D59960-76CE-4BF0-ABC3-EA675173C199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E1FC214-1B71-4370-888C-60373EEA27EE}" type="presOf" srcId="{4FB032FD-0AD7-48D1-A61F-DAEF8C87020C}" destId="{C0EF3371-FCBE-492E-B4EB-3F16F201F93E}" srcOrd="0" destOrd="0" presId="urn:microsoft.com/office/officeart/2005/8/layout/hProcess9"/>
    <dgm:cxn modelId="{1C91467F-D7DA-4620-A19D-9EA367421BD5}" type="presOf" srcId="{733A5EDA-6CFB-4521-BCDE-4C5A6C5045C2}" destId="{561CDDD5-81AF-4071-82AA-593B69F108B1}" srcOrd="0" destOrd="0" presId="urn:microsoft.com/office/officeart/2005/8/layout/hProcess9"/>
    <dgm:cxn modelId="{90EC0536-5420-4988-A4D4-D8E7F6926F2D}" type="presOf" srcId="{098401BA-75F5-45AB-9DDB-5D582540A51B}" destId="{94B75230-CAB6-402A-88B9-A21EB5A9D64C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41890C2E-45B6-4C2E-971F-16AF1A4275FB}" type="presParOf" srcId="{561CDDD5-81AF-4071-82AA-593B69F108B1}" destId="{DD74A637-B12F-4319-BF1A-BCEE452034C7}" srcOrd="0" destOrd="0" presId="urn:microsoft.com/office/officeart/2005/8/layout/hProcess9"/>
    <dgm:cxn modelId="{087755D2-0D4F-4B2E-87D2-DE4A4BEEA86A}" type="presParOf" srcId="{561CDDD5-81AF-4071-82AA-593B69F108B1}" destId="{CE28C314-B175-48A7-B79C-1893851D5D0A}" srcOrd="1" destOrd="0" presId="urn:microsoft.com/office/officeart/2005/8/layout/hProcess9"/>
    <dgm:cxn modelId="{2CF415B8-EA29-4020-AA3B-391B7F2EA7E8}" type="presParOf" srcId="{CE28C314-B175-48A7-B79C-1893851D5D0A}" destId="{C0EF3371-FCBE-492E-B4EB-3F16F201F93E}" srcOrd="0" destOrd="0" presId="urn:microsoft.com/office/officeart/2005/8/layout/hProcess9"/>
    <dgm:cxn modelId="{3F8733EF-4C5E-4307-A24A-3C4ED85C214C}" type="presParOf" srcId="{CE28C314-B175-48A7-B79C-1893851D5D0A}" destId="{B8F13D43-C45B-4AC6-BA09-0060A0C96C7E}" srcOrd="1" destOrd="0" presId="urn:microsoft.com/office/officeart/2005/8/layout/hProcess9"/>
    <dgm:cxn modelId="{ED93F61B-B87A-4DDF-8B1B-84CA08E79589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E2C4F9D-D794-4510-A7C6-D8B507D50081}" type="presOf" srcId="{098401BA-75F5-45AB-9DDB-5D582540A51B}" destId="{94B75230-CAB6-402A-88B9-A21EB5A9D64C}" srcOrd="0" destOrd="0" presId="urn:microsoft.com/office/officeart/2005/8/layout/hProcess9"/>
    <dgm:cxn modelId="{56DDB6EE-01E7-4EBA-B256-9F9B9052DA99}" type="presOf" srcId="{4FB032FD-0AD7-48D1-A61F-DAEF8C87020C}" destId="{C0EF3371-FCBE-492E-B4EB-3F16F201F93E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3213EB8D-BBB1-4161-8F4E-18371F485BE3}" type="presOf" srcId="{733A5EDA-6CFB-4521-BCDE-4C5A6C5045C2}" destId="{561CDDD5-81AF-4071-82AA-593B69F108B1}" srcOrd="0" destOrd="0" presId="urn:microsoft.com/office/officeart/2005/8/layout/hProcess9"/>
    <dgm:cxn modelId="{075CE319-DB3A-40BF-B5EE-2E3A49C563F8}" type="presParOf" srcId="{561CDDD5-81AF-4071-82AA-593B69F108B1}" destId="{DD74A637-B12F-4319-BF1A-BCEE452034C7}" srcOrd="0" destOrd="0" presId="urn:microsoft.com/office/officeart/2005/8/layout/hProcess9"/>
    <dgm:cxn modelId="{095CE541-5E55-4FEF-9E09-45DE3E026B25}" type="presParOf" srcId="{561CDDD5-81AF-4071-82AA-593B69F108B1}" destId="{CE28C314-B175-48A7-B79C-1893851D5D0A}" srcOrd="1" destOrd="0" presId="urn:microsoft.com/office/officeart/2005/8/layout/hProcess9"/>
    <dgm:cxn modelId="{C338207B-D6D1-436E-852A-5A4C8FE69589}" type="presParOf" srcId="{CE28C314-B175-48A7-B79C-1893851D5D0A}" destId="{C0EF3371-FCBE-492E-B4EB-3F16F201F93E}" srcOrd="0" destOrd="0" presId="urn:microsoft.com/office/officeart/2005/8/layout/hProcess9"/>
    <dgm:cxn modelId="{B55E574F-6645-4708-9882-717B3B6946B2}" type="presParOf" srcId="{CE28C314-B175-48A7-B79C-1893851D5D0A}" destId="{B8F13D43-C45B-4AC6-BA09-0060A0C96C7E}" srcOrd="1" destOrd="0" presId="urn:microsoft.com/office/officeart/2005/8/layout/hProcess9"/>
    <dgm:cxn modelId="{D8041084-6FE2-43C3-AFB4-4237E0F27048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605646C-ABAE-4E5B-AB75-354B63917FB9}" type="presOf" srcId="{098401BA-75F5-45AB-9DDB-5D582540A51B}" destId="{94B75230-CAB6-402A-88B9-A21EB5A9D64C}" srcOrd="0" destOrd="0" presId="urn:microsoft.com/office/officeart/2005/8/layout/hProcess9"/>
    <dgm:cxn modelId="{E8BA01E5-44DF-4DC6-B321-4A7FEAAD34A6}" type="presOf" srcId="{4FB032FD-0AD7-48D1-A61F-DAEF8C87020C}" destId="{C0EF3371-FCBE-492E-B4EB-3F16F201F93E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D8AA5A9E-0BA3-4C5F-A978-FD0BF7F65B5E}" type="presOf" srcId="{733A5EDA-6CFB-4521-BCDE-4C5A6C5045C2}" destId="{561CDDD5-81AF-4071-82AA-593B69F108B1}" srcOrd="0" destOrd="0" presId="urn:microsoft.com/office/officeart/2005/8/layout/hProcess9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51E9240B-50B3-46EF-A525-D7E7CA939A3D}" type="presParOf" srcId="{561CDDD5-81AF-4071-82AA-593B69F108B1}" destId="{DD74A637-B12F-4319-BF1A-BCEE452034C7}" srcOrd="0" destOrd="0" presId="urn:microsoft.com/office/officeart/2005/8/layout/hProcess9"/>
    <dgm:cxn modelId="{6255D3B8-5F0D-49B9-845C-EBB544CE26FB}" type="presParOf" srcId="{561CDDD5-81AF-4071-82AA-593B69F108B1}" destId="{CE28C314-B175-48A7-B79C-1893851D5D0A}" srcOrd="1" destOrd="0" presId="urn:microsoft.com/office/officeart/2005/8/layout/hProcess9"/>
    <dgm:cxn modelId="{51A51DD8-102F-4B1E-9DDF-592D2B69FB08}" type="presParOf" srcId="{CE28C314-B175-48A7-B79C-1893851D5D0A}" destId="{C0EF3371-FCBE-492E-B4EB-3F16F201F93E}" srcOrd="0" destOrd="0" presId="urn:microsoft.com/office/officeart/2005/8/layout/hProcess9"/>
    <dgm:cxn modelId="{8D72D571-DBC5-4919-A223-AD694934CF4F}" type="presParOf" srcId="{CE28C314-B175-48A7-B79C-1893851D5D0A}" destId="{B8F13D43-C45B-4AC6-BA09-0060A0C96C7E}" srcOrd="1" destOrd="0" presId="urn:microsoft.com/office/officeart/2005/8/layout/hProcess9"/>
    <dgm:cxn modelId="{F284D6D3-8ED9-4C1F-9E7A-5D56D2AB10C2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CCA3F70-7190-49E8-AF76-49395D124C6D}" type="presOf" srcId="{733A5EDA-6CFB-4521-BCDE-4C5A6C5045C2}" destId="{561CDDD5-81AF-4071-82AA-593B69F108B1}" srcOrd="0" destOrd="0" presId="urn:microsoft.com/office/officeart/2005/8/layout/hProcess9"/>
    <dgm:cxn modelId="{6F9E820C-9978-4887-80FA-827CA7F85B63}" type="presOf" srcId="{098401BA-75F5-45AB-9DDB-5D582540A51B}" destId="{94B75230-CAB6-402A-88B9-A21EB5A9D64C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E16CD384-54E0-44CE-84F2-368C52AB6A10}" type="presOf" srcId="{4FB032FD-0AD7-48D1-A61F-DAEF8C87020C}" destId="{C0EF3371-FCBE-492E-B4EB-3F16F201F93E}" srcOrd="0" destOrd="0" presId="urn:microsoft.com/office/officeart/2005/8/layout/hProcess9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C306BEF7-4F69-46A0-B98E-851CFEB19BE1}" type="presParOf" srcId="{561CDDD5-81AF-4071-82AA-593B69F108B1}" destId="{DD74A637-B12F-4319-BF1A-BCEE452034C7}" srcOrd="0" destOrd="0" presId="urn:microsoft.com/office/officeart/2005/8/layout/hProcess9"/>
    <dgm:cxn modelId="{C5BD7D96-6858-489A-BBED-D5380C9BCE86}" type="presParOf" srcId="{561CDDD5-81AF-4071-82AA-593B69F108B1}" destId="{CE28C314-B175-48A7-B79C-1893851D5D0A}" srcOrd="1" destOrd="0" presId="urn:microsoft.com/office/officeart/2005/8/layout/hProcess9"/>
    <dgm:cxn modelId="{C7384E71-B2C9-4ECD-88D1-457B7B8F2857}" type="presParOf" srcId="{CE28C314-B175-48A7-B79C-1893851D5D0A}" destId="{C0EF3371-FCBE-492E-B4EB-3F16F201F93E}" srcOrd="0" destOrd="0" presId="urn:microsoft.com/office/officeart/2005/8/layout/hProcess9"/>
    <dgm:cxn modelId="{7DC493BC-7FE5-4ED7-81C8-BDE0ED33D5A2}" type="presParOf" srcId="{CE28C314-B175-48A7-B79C-1893851D5D0A}" destId="{B8F13D43-C45B-4AC6-BA09-0060A0C96C7E}" srcOrd="1" destOrd="0" presId="urn:microsoft.com/office/officeart/2005/8/layout/hProcess9"/>
    <dgm:cxn modelId="{63E33046-FF34-4016-8FA8-D2FCB45EFD3F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9F395A69-DEF1-4564-ADA6-323BDDB8B762}" type="presOf" srcId="{4FB032FD-0AD7-48D1-A61F-DAEF8C87020C}" destId="{C0EF3371-FCBE-492E-B4EB-3F16F201F93E}" srcOrd="0" destOrd="0" presId="urn:microsoft.com/office/officeart/2005/8/layout/hProcess9"/>
    <dgm:cxn modelId="{C9F85A7B-5FB2-4937-931D-B06F282CF10B}" type="presOf" srcId="{098401BA-75F5-45AB-9DDB-5D582540A51B}" destId="{94B75230-CAB6-402A-88B9-A21EB5A9D64C}" srcOrd="0" destOrd="0" presId="urn:microsoft.com/office/officeart/2005/8/layout/hProcess9"/>
    <dgm:cxn modelId="{4F038796-5584-4643-B39A-39E56270E83B}" type="presOf" srcId="{733A5EDA-6CFB-4521-BCDE-4C5A6C5045C2}" destId="{561CDDD5-81AF-4071-82AA-593B69F108B1}" srcOrd="0" destOrd="0" presId="urn:microsoft.com/office/officeart/2005/8/layout/hProcess9"/>
    <dgm:cxn modelId="{59F9E6AF-41FD-4DFE-8D58-317FE767C711}" type="presParOf" srcId="{561CDDD5-81AF-4071-82AA-593B69F108B1}" destId="{DD74A637-B12F-4319-BF1A-BCEE452034C7}" srcOrd="0" destOrd="0" presId="urn:microsoft.com/office/officeart/2005/8/layout/hProcess9"/>
    <dgm:cxn modelId="{3DE2458E-2A04-4A38-86CC-3D6E79EF0101}" type="presParOf" srcId="{561CDDD5-81AF-4071-82AA-593B69F108B1}" destId="{CE28C314-B175-48A7-B79C-1893851D5D0A}" srcOrd="1" destOrd="0" presId="urn:microsoft.com/office/officeart/2005/8/layout/hProcess9"/>
    <dgm:cxn modelId="{AED36163-F1CE-4288-9F77-CE7884F458CA}" type="presParOf" srcId="{CE28C314-B175-48A7-B79C-1893851D5D0A}" destId="{C0EF3371-FCBE-492E-B4EB-3F16F201F93E}" srcOrd="0" destOrd="0" presId="urn:microsoft.com/office/officeart/2005/8/layout/hProcess9"/>
    <dgm:cxn modelId="{EAA358DD-76C2-4C70-B60F-86AE19E8682D}" type="presParOf" srcId="{CE28C314-B175-48A7-B79C-1893851D5D0A}" destId="{B8F13D43-C45B-4AC6-BA09-0060A0C96C7E}" srcOrd="1" destOrd="0" presId="urn:microsoft.com/office/officeart/2005/8/layout/hProcess9"/>
    <dgm:cxn modelId="{08B96F17-3EB7-413D-AF5F-C1B2315C16B1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68F66C8-3EC5-4279-A362-DB0170180991}" type="presOf" srcId="{4FB032FD-0AD7-48D1-A61F-DAEF8C87020C}" destId="{C0EF3371-FCBE-492E-B4EB-3F16F201F93E}" srcOrd="0" destOrd="0" presId="urn:microsoft.com/office/officeart/2005/8/layout/hProcess9"/>
    <dgm:cxn modelId="{9FA9E8A3-0DB0-4FA4-B685-2FD68CEA26B4}" type="presOf" srcId="{733A5EDA-6CFB-4521-BCDE-4C5A6C5045C2}" destId="{561CDDD5-81AF-4071-82AA-593B69F108B1}" srcOrd="0" destOrd="0" presId="urn:microsoft.com/office/officeart/2005/8/layout/hProcess9"/>
    <dgm:cxn modelId="{CBC5A171-AEEC-4EDB-8975-E1D1AFAC57A0}" type="presOf" srcId="{098401BA-75F5-45AB-9DDB-5D582540A51B}" destId="{94B75230-CAB6-402A-88B9-A21EB5A9D64C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607C9137-5113-494A-BE4C-46C1050AFDD7}" type="presParOf" srcId="{561CDDD5-81AF-4071-82AA-593B69F108B1}" destId="{DD74A637-B12F-4319-BF1A-BCEE452034C7}" srcOrd="0" destOrd="0" presId="urn:microsoft.com/office/officeart/2005/8/layout/hProcess9"/>
    <dgm:cxn modelId="{383E60CA-CA07-48E0-81FE-F3D64DC0E7FB}" type="presParOf" srcId="{561CDDD5-81AF-4071-82AA-593B69F108B1}" destId="{CE28C314-B175-48A7-B79C-1893851D5D0A}" srcOrd="1" destOrd="0" presId="urn:microsoft.com/office/officeart/2005/8/layout/hProcess9"/>
    <dgm:cxn modelId="{C2CDFFB8-E284-4657-8D80-5F4FE4B92B78}" type="presParOf" srcId="{CE28C314-B175-48A7-B79C-1893851D5D0A}" destId="{C0EF3371-FCBE-492E-B4EB-3F16F201F93E}" srcOrd="0" destOrd="0" presId="urn:microsoft.com/office/officeart/2005/8/layout/hProcess9"/>
    <dgm:cxn modelId="{61B177A3-05D2-4272-B706-CB0A05516FBA}" type="presParOf" srcId="{CE28C314-B175-48A7-B79C-1893851D5D0A}" destId="{B8F13D43-C45B-4AC6-BA09-0060A0C96C7E}" srcOrd="1" destOrd="0" presId="urn:microsoft.com/office/officeart/2005/8/layout/hProcess9"/>
    <dgm:cxn modelId="{D5D1AF4B-EA98-4397-AF27-1D5504F9FBBD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53E9B5B-F2C9-4510-AB93-4AB0665060BA}" type="presOf" srcId="{098401BA-75F5-45AB-9DDB-5D582540A51B}" destId="{94B75230-CAB6-402A-88B9-A21EB5A9D64C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E72B8F5F-772A-4FC0-A1F4-3A0468014AE8}" type="presOf" srcId="{4FB032FD-0AD7-48D1-A61F-DAEF8C87020C}" destId="{C0EF3371-FCBE-492E-B4EB-3F16F201F93E}" srcOrd="0" destOrd="0" presId="urn:microsoft.com/office/officeart/2005/8/layout/hProcess9"/>
    <dgm:cxn modelId="{49F58A8F-DC5D-4C4F-A9B1-1661F702FF8E}" type="presOf" srcId="{733A5EDA-6CFB-4521-BCDE-4C5A6C5045C2}" destId="{561CDDD5-81AF-4071-82AA-593B69F108B1}" srcOrd="0" destOrd="0" presId="urn:microsoft.com/office/officeart/2005/8/layout/hProcess9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3F7CE607-1B72-42D9-A763-0F9E14006AEB}" type="presParOf" srcId="{561CDDD5-81AF-4071-82AA-593B69F108B1}" destId="{DD74A637-B12F-4319-BF1A-BCEE452034C7}" srcOrd="0" destOrd="0" presId="urn:microsoft.com/office/officeart/2005/8/layout/hProcess9"/>
    <dgm:cxn modelId="{13ACC8BB-3AA9-4FBB-904C-DF89C5CB6CCF}" type="presParOf" srcId="{561CDDD5-81AF-4071-82AA-593B69F108B1}" destId="{CE28C314-B175-48A7-B79C-1893851D5D0A}" srcOrd="1" destOrd="0" presId="urn:microsoft.com/office/officeart/2005/8/layout/hProcess9"/>
    <dgm:cxn modelId="{AB1EB2D0-989E-4C15-9014-DBD8F78278C8}" type="presParOf" srcId="{CE28C314-B175-48A7-B79C-1893851D5D0A}" destId="{C0EF3371-FCBE-492E-B4EB-3F16F201F93E}" srcOrd="0" destOrd="0" presId="urn:microsoft.com/office/officeart/2005/8/layout/hProcess9"/>
    <dgm:cxn modelId="{5EE461A6-8676-435C-9B51-82505E8C288C}" type="presParOf" srcId="{CE28C314-B175-48A7-B79C-1893851D5D0A}" destId="{B8F13D43-C45B-4AC6-BA09-0060A0C96C7E}" srcOrd="1" destOrd="0" presId="urn:microsoft.com/office/officeart/2005/8/layout/hProcess9"/>
    <dgm:cxn modelId="{14ABC9D4-ECDD-40BF-857E-92DDD96CD358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45C10E9-5752-4251-98F6-B72A42CEBA6C}" type="presOf" srcId="{098401BA-75F5-45AB-9DDB-5D582540A51B}" destId="{94B75230-CAB6-402A-88B9-A21EB5A9D64C}" srcOrd="0" destOrd="0" presId="urn:microsoft.com/office/officeart/2005/8/layout/hProcess9"/>
    <dgm:cxn modelId="{B174EA0E-1CE7-46CE-86BC-69C702A59106}" type="presOf" srcId="{4FB032FD-0AD7-48D1-A61F-DAEF8C87020C}" destId="{C0EF3371-FCBE-492E-B4EB-3F16F201F93E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6D3B68BC-202A-42FF-97C0-B7029365743F}" type="presOf" srcId="{733A5EDA-6CFB-4521-BCDE-4C5A6C5045C2}" destId="{561CDDD5-81AF-4071-82AA-593B69F108B1}" srcOrd="0" destOrd="0" presId="urn:microsoft.com/office/officeart/2005/8/layout/hProcess9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A75E850A-FA10-4AEC-85C1-3C8988FAA1DD}" type="presParOf" srcId="{561CDDD5-81AF-4071-82AA-593B69F108B1}" destId="{DD74A637-B12F-4319-BF1A-BCEE452034C7}" srcOrd="0" destOrd="0" presId="urn:microsoft.com/office/officeart/2005/8/layout/hProcess9"/>
    <dgm:cxn modelId="{265ED426-66BB-4374-822D-92F755462C30}" type="presParOf" srcId="{561CDDD5-81AF-4071-82AA-593B69F108B1}" destId="{CE28C314-B175-48A7-B79C-1893851D5D0A}" srcOrd="1" destOrd="0" presId="urn:microsoft.com/office/officeart/2005/8/layout/hProcess9"/>
    <dgm:cxn modelId="{4BE9AA0F-FDA3-4677-8628-28EF169C1C50}" type="presParOf" srcId="{CE28C314-B175-48A7-B79C-1893851D5D0A}" destId="{C0EF3371-FCBE-492E-B4EB-3F16F201F93E}" srcOrd="0" destOrd="0" presId="urn:microsoft.com/office/officeart/2005/8/layout/hProcess9"/>
    <dgm:cxn modelId="{2CB560F0-5EDC-436A-B33D-A194CB053CDC}" type="presParOf" srcId="{CE28C314-B175-48A7-B79C-1893851D5D0A}" destId="{B8F13D43-C45B-4AC6-BA09-0060A0C96C7E}" srcOrd="1" destOrd="0" presId="urn:microsoft.com/office/officeart/2005/8/layout/hProcess9"/>
    <dgm:cxn modelId="{FD7864DF-A401-4FC3-B13D-1CE83BBA55C2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3BFE2EE-B71B-4DE9-B065-07CF9C02AAE8}" type="presOf" srcId="{4FB032FD-0AD7-48D1-A61F-DAEF8C87020C}" destId="{C0EF3371-FCBE-492E-B4EB-3F16F201F93E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A7C117BD-24A5-49E9-ABAA-72A854077FDA}" type="presOf" srcId="{733A5EDA-6CFB-4521-BCDE-4C5A6C5045C2}" destId="{561CDDD5-81AF-4071-82AA-593B69F108B1}" srcOrd="0" destOrd="0" presId="urn:microsoft.com/office/officeart/2005/8/layout/hProcess9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439FFDD1-8154-48F0-AAE4-DE57D903654F}" type="presOf" srcId="{098401BA-75F5-45AB-9DDB-5D582540A51B}" destId="{94B75230-CAB6-402A-88B9-A21EB5A9D64C}" srcOrd="0" destOrd="0" presId="urn:microsoft.com/office/officeart/2005/8/layout/hProcess9"/>
    <dgm:cxn modelId="{04AF9CAD-7A92-437F-9CDA-22863AB5759B}" type="presParOf" srcId="{561CDDD5-81AF-4071-82AA-593B69F108B1}" destId="{DD74A637-B12F-4319-BF1A-BCEE452034C7}" srcOrd="0" destOrd="0" presId="urn:microsoft.com/office/officeart/2005/8/layout/hProcess9"/>
    <dgm:cxn modelId="{5A34E7FA-C217-4A92-B0CD-2944078595D8}" type="presParOf" srcId="{561CDDD5-81AF-4071-82AA-593B69F108B1}" destId="{CE28C314-B175-48A7-B79C-1893851D5D0A}" srcOrd="1" destOrd="0" presId="urn:microsoft.com/office/officeart/2005/8/layout/hProcess9"/>
    <dgm:cxn modelId="{075ED736-EEF3-49B3-91C7-919609BCB556}" type="presParOf" srcId="{CE28C314-B175-48A7-B79C-1893851D5D0A}" destId="{C0EF3371-FCBE-492E-B4EB-3F16F201F93E}" srcOrd="0" destOrd="0" presId="urn:microsoft.com/office/officeart/2005/8/layout/hProcess9"/>
    <dgm:cxn modelId="{569776D2-6FD4-4FB6-ADFD-B857409DE967}" type="presParOf" srcId="{CE28C314-B175-48A7-B79C-1893851D5D0A}" destId="{B8F13D43-C45B-4AC6-BA09-0060A0C96C7E}" srcOrd="1" destOrd="0" presId="urn:microsoft.com/office/officeart/2005/8/layout/hProcess9"/>
    <dgm:cxn modelId="{11885043-8D25-4C7B-AC3E-DBC7F6282243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F7ADDE1-E248-48A8-ACCB-230FDFEF9ECC}" type="presOf" srcId="{4FB032FD-0AD7-48D1-A61F-DAEF8C87020C}" destId="{C0EF3371-FCBE-492E-B4EB-3F16F201F93E}" srcOrd="0" destOrd="0" presId="urn:microsoft.com/office/officeart/2005/8/layout/hProcess9"/>
    <dgm:cxn modelId="{D612EB52-B819-4E10-85B0-3B59A7D7930C}" type="presOf" srcId="{098401BA-75F5-45AB-9DDB-5D582540A51B}" destId="{94B75230-CAB6-402A-88B9-A21EB5A9D64C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1105E712-B947-4741-8033-E6B9899225FB}" type="presOf" srcId="{733A5EDA-6CFB-4521-BCDE-4C5A6C5045C2}" destId="{561CDDD5-81AF-4071-82AA-593B69F108B1}" srcOrd="0" destOrd="0" presId="urn:microsoft.com/office/officeart/2005/8/layout/hProcess9"/>
    <dgm:cxn modelId="{C1FE8F51-FF98-46EA-A003-C9F723D8FA39}" type="presParOf" srcId="{561CDDD5-81AF-4071-82AA-593B69F108B1}" destId="{DD74A637-B12F-4319-BF1A-BCEE452034C7}" srcOrd="0" destOrd="0" presId="urn:microsoft.com/office/officeart/2005/8/layout/hProcess9"/>
    <dgm:cxn modelId="{6A3B83C9-2D3E-4F38-B773-3E6B20E2C608}" type="presParOf" srcId="{561CDDD5-81AF-4071-82AA-593B69F108B1}" destId="{CE28C314-B175-48A7-B79C-1893851D5D0A}" srcOrd="1" destOrd="0" presId="urn:microsoft.com/office/officeart/2005/8/layout/hProcess9"/>
    <dgm:cxn modelId="{91A300F3-C10C-4A53-9ACB-17AC9B6D8DE2}" type="presParOf" srcId="{CE28C314-B175-48A7-B79C-1893851D5D0A}" destId="{C0EF3371-FCBE-492E-B4EB-3F16F201F93E}" srcOrd="0" destOrd="0" presId="urn:microsoft.com/office/officeart/2005/8/layout/hProcess9"/>
    <dgm:cxn modelId="{3EF6547D-7099-4C43-B393-CD23C70E6CC8}" type="presParOf" srcId="{CE28C314-B175-48A7-B79C-1893851D5D0A}" destId="{B8F13D43-C45B-4AC6-BA09-0060A0C96C7E}" srcOrd="1" destOrd="0" presId="urn:microsoft.com/office/officeart/2005/8/layout/hProcess9"/>
    <dgm:cxn modelId="{77F1A98F-0CAF-45B9-9620-7D7879BE0E7F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9C62144-813F-459B-A331-88E4E07EAB30}" type="presOf" srcId="{098401BA-75F5-45AB-9DDB-5D582540A51B}" destId="{94B75230-CAB6-402A-88B9-A21EB5A9D64C}" srcOrd="0" destOrd="0" presId="urn:microsoft.com/office/officeart/2005/8/layout/hProcess9"/>
    <dgm:cxn modelId="{086D0FA7-EEC6-4CD6-8C77-9EA716E2E685}" type="presOf" srcId="{4FB032FD-0AD7-48D1-A61F-DAEF8C87020C}" destId="{C0EF3371-FCBE-492E-B4EB-3F16F201F93E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0FC9BD14-72C2-4C91-A914-3232A71D1653}" type="presOf" srcId="{733A5EDA-6CFB-4521-BCDE-4C5A6C5045C2}" destId="{561CDDD5-81AF-4071-82AA-593B69F108B1}" srcOrd="0" destOrd="0" presId="urn:microsoft.com/office/officeart/2005/8/layout/hProcess9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FFFBCCE3-F234-4852-9DAF-3C1DFED15618}" type="presParOf" srcId="{561CDDD5-81AF-4071-82AA-593B69F108B1}" destId="{DD74A637-B12F-4319-BF1A-BCEE452034C7}" srcOrd="0" destOrd="0" presId="urn:microsoft.com/office/officeart/2005/8/layout/hProcess9"/>
    <dgm:cxn modelId="{649D3315-2056-4D3A-B6B7-E4ACD7539C0F}" type="presParOf" srcId="{561CDDD5-81AF-4071-82AA-593B69F108B1}" destId="{CE28C314-B175-48A7-B79C-1893851D5D0A}" srcOrd="1" destOrd="0" presId="urn:microsoft.com/office/officeart/2005/8/layout/hProcess9"/>
    <dgm:cxn modelId="{982FE274-456B-4B0B-A350-9EF61F8C9B96}" type="presParOf" srcId="{CE28C314-B175-48A7-B79C-1893851D5D0A}" destId="{C0EF3371-FCBE-492E-B4EB-3F16F201F93E}" srcOrd="0" destOrd="0" presId="urn:microsoft.com/office/officeart/2005/8/layout/hProcess9"/>
    <dgm:cxn modelId="{0BBDD354-6045-4726-8409-FD3A979135F2}" type="presParOf" srcId="{CE28C314-B175-48A7-B79C-1893851D5D0A}" destId="{B8F13D43-C45B-4AC6-BA09-0060A0C96C7E}" srcOrd="1" destOrd="0" presId="urn:microsoft.com/office/officeart/2005/8/layout/hProcess9"/>
    <dgm:cxn modelId="{1FC662A2-8B03-4717-BA00-181ABE70E007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5CD05C1-9509-4D0A-856A-57F501027917}" type="presOf" srcId="{4FB032FD-0AD7-48D1-A61F-DAEF8C87020C}" destId="{C0EF3371-FCBE-492E-B4EB-3F16F201F93E}" srcOrd="0" destOrd="0" presId="urn:microsoft.com/office/officeart/2005/8/layout/hProcess9"/>
    <dgm:cxn modelId="{D8B182C4-0379-4B44-A0D7-7F6FA855B694}" type="presOf" srcId="{098401BA-75F5-45AB-9DDB-5D582540A51B}" destId="{94B75230-CAB6-402A-88B9-A21EB5A9D64C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1B9E62C5-A375-45D6-9C62-9B613DE67C0D}" type="presOf" srcId="{733A5EDA-6CFB-4521-BCDE-4C5A6C5045C2}" destId="{561CDDD5-81AF-4071-82AA-593B69F108B1}" srcOrd="0" destOrd="0" presId="urn:microsoft.com/office/officeart/2005/8/layout/hProcess9"/>
    <dgm:cxn modelId="{1B1E8507-F276-4D7E-93E5-059B0C729F73}" type="presParOf" srcId="{561CDDD5-81AF-4071-82AA-593B69F108B1}" destId="{DD74A637-B12F-4319-BF1A-BCEE452034C7}" srcOrd="0" destOrd="0" presId="urn:microsoft.com/office/officeart/2005/8/layout/hProcess9"/>
    <dgm:cxn modelId="{BEB62038-F4EE-497A-A3C5-21CAE388D679}" type="presParOf" srcId="{561CDDD5-81AF-4071-82AA-593B69F108B1}" destId="{CE28C314-B175-48A7-B79C-1893851D5D0A}" srcOrd="1" destOrd="0" presId="urn:microsoft.com/office/officeart/2005/8/layout/hProcess9"/>
    <dgm:cxn modelId="{9208EF32-D4DE-4414-ABD2-C9F7D94D5985}" type="presParOf" srcId="{CE28C314-B175-48A7-B79C-1893851D5D0A}" destId="{C0EF3371-FCBE-492E-B4EB-3F16F201F93E}" srcOrd="0" destOrd="0" presId="urn:microsoft.com/office/officeart/2005/8/layout/hProcess9"/>
    <dgm:cxn modelId="{9CB05828-915B-4455-A69A-86936F72E0EE}" type="presParOf" srcId="{CE28C314-B175-48A7-B79C-1893851D5D0A}" destId="{B8F13D43-C45B-4AC6-BA09-0060A0C96C7E}" srcOrd="1" destOrd="0" presId="urn:microsoft.com/office/officeart/2005/8/layout/hProcess9"/>
    <dgm:cxn modelId="{D264DCF1-635E-4A59-8034-7285ABF22F3B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2537C80-E427-4DFB-9C58-B92DE3A68865}" type="presOf" srcId="{098401BA-75F5-45AB-9DDB-5D582540A51B}" destId="{94B75230-CAB6-402A-88B9-A21EB5A9D64C}" srcOrd="0" destOrd="0" presId="urn:microsoft.com/office/officeart/2005/8/layout/hProcess9"/>
    <dgm:cxn modelId="{8FB82793-AE91-4D52-A52A-20CD20935DE4}" type="presOf" srcId="{4FB032FD-0AD7-48D1-A61F-DAEF8C87020C}" destId="{C0EF3371-FCBE-492E-B4EB-3F16F201F93E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C7B88727-0066-468C-B0D6-AC692541DE63}" type="presOf" srcId="{733A5EDA-6CFB-4521-BCDE-4C5A6C5045C2}" destId="{561CDDD5-81AF-4071-82AA-593B69F108B1}" srcOrd="0" destOrd="0" presId="urn:microsoft.com/office/officeart/2005/8/layout/hProcess9"/>
    <dgm:cxn modelId="{77FE8084-7DD5-432B-B827-76D664DD6C62}" type="presParOf" srcId="{561CDDD5-81AF-4071-82AA-593B69F108B1}" destId="{DD74A637-B12F-4319-BF1A-BCEE452034C7}" srcOrd="0" destOrd="0" presId="urn:microsoft.com/office/officeart/2005/8/layout/hProcess9"/>
    <dgm:cxn modelId="{30442659-307F-4B05-9830-71FF9D78EDB9}" type="presParOf" srcId="{561CDDD5-81AF-4071-82AA-593B69F108B1}" destId="{CE28C314-B175-48A7-B79C-1893851D5D0A}" srcOrd="1" destOrd="0" presId="urn:microsoft.com/office/officeart/2005/8/layout/hProcess9"/>
    <dgm:cxn modelId="{8F987BB9-5FB5-405A-A152-542C7CB503A1}" type="presParOf" srcId="{CE28C314-B175-48A7-B79C-1893851D5D0A}" destId="{C0EF3371-FCBE-492E-B4EB-3F16F201F93E}" srcOrd="0" destOrd="0" presId="urn:microsoft.com/office/officeart/2005/8/layout/hProcess9"/>
    <dgm:cxn modelId="{F0920298-C98C-432A-8791-506108BB59FF}" type="presParOf" srcId="{CE28C314-B175-48A7-B79C-1893851D5D0A}" destId="{B8F13D43-C45B-4AC6-BA09-0060A0C96C7E}" srcOrd="1" destOrd="0" presId="urn:microsoft.com/office/officeart/2005/8/layout/hProcess9"/>
    <dgm:cxn modelId="{A304B298-BB38-4B92-BF23-C688F0A94BA5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AE56224-F2A7-417C-A730-33F350C9B7DA}" type="presOf" srcId="{733A5EDA-6CFB-4521-BCDE-4C5A6C5045C2}" destId="{561CDDD5-81AF-4071-82AA-593B69F108B1}" srcOrd="0" destOrd="0" presId="urn:microsoft.com/office/officeart/2005/8/layout/hProcess9"/>
    <dgm:cxn modelId="{509C35F5-A37E-4C0D-A760-B64DEBC15A35}" type="presOf" srcId="{098401BA-75F5-45AB-9DDB-5D582540A51B}" destId="{94B75230-CAB6-402A-88B9-A21EB5A9D64C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F47D47A8-906C-4B71-8425-BA616FA22797}" type="presOf" srcId="{4FB032FD-0AD7-48D1-A61F-DAEF8C87020C}" destId="{C0EF3371-FCBE-492E-B4EB-3F16F201F93E}" srcOrd="0" destOrd="0" presId="urn:microsoft.com/office/officeart/2005/8/layout/hProcess9"/>
    <dgm:cxn modelId="{797D1249-F320-4EC6-B887-BA23E5AB389B}" type="presParOf" srcId="{561CDDD5-81AF-4071-82AA-593B69F108B1}" destId="{DD74A637-B12F-4319-BF1A-BCEE452034C7}" srcOrd="0" destOrd="0" presId="urn:microsoft.com/office/officeart/2005/8/layout/hProcess9"/>
    <dgm:cxn modelId="{E029DB08-F046-4869-BFB5-0FB743E389C0}" type="presParOf" srcId="{561CDDD5-81AF-4071-82AA-593B69F108B1}" destId="{CE28C314-B175-48A7-B79C-1893851D5D0A}" srcOrd="1" destOrd="0" presId="urn:microsoft.com/office/officeart/2005/8/layout/hProcess9"/>
    <dgm:cxn modelId="{AA153DA9-0C59-491B-93A2-25BB7F894C66}" type="presParOf" srcId="{CE28C314-B175-48A7-B79C-1893851D5D0A}" destId="{C0EF3371-FCBE-492E-B4EB-3F16F201F93E}" srcOrd="0" destOrd="0" presId="urn:microsoft.com/office/officeart/2005/8/layout/hProcess9"/>
    <dgm:cxn modelId="{2E46B6F9-5FFB-47CE-A7B6-48346436CF7A}" type="presParOf" srcId="{CE28C314-B175-48A7-B79C-1893851D5D0A}" destId="{B8F13D43-C45B-4AC6-BA09-0060A0C96C7E}" srcOrd="1" destOrd="0" presId="urn:microsoft.com/office/officeart/2005/8/layout/hProcess9"/>
    <dgm:cxn modelId="{F53462A1-7C6A-4FE9-9068-6AFA28835B5B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049BF05-6238-478E-8964-4FA6B9103D67}" type="presOf" srcId="{098401BA-75F5-45AB-9DDB-5D582540A51B}" destId="{94B75230-CAB6-402A-88B9-A21EB5A9D64C}" srcOrd="0" destOrd="0" presId="urn:microsoft.com/office/officeart/2005/8/layout/hProcess9"/>
    <dgm:cxn modelId="{764210F6-4D29-45BE-BD84-D47E5FB6EC33}" type="presOf" srcId="{733A5EDA-6CFB-4521-BCDE-4C5A6C5045C2}" destId="{561CDDD5-81AF-4071-82AA-593B69F108B1}" srcOrd="0" destOrd="0" presId="urn:microsoft.com/office/officeart/2005/8/layout/hProcess9"/>
    <dgm:cxn modelId="{CB12D115-DDF1-44AD-B00F-7B9130200E93}" type="presOf" srcId="{4FB032FD-0AD7-48D1-A61F-DAEF8C87020C}" destId="{C0EF3371-FCBE-492E-B4EB-3F16F201F93E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DFFD36DF-66BD-4987-8859-E4AC072EACA7}" type="presParOf" srcId="{561CDDD5-81AF-4071-82AA-593B69F108B1}" destId="{DD74A637-B12F-4319-BF1A-BCEE452034C7}" srcOrd="0" destOrd="0" presId="urn:microsoft.com/office/officeart/2005/8/layout/hProcess9"/>
    <dgm:cxn modelId="{C92D3301-638F-4694-A56A-CD3CDE4624EF}" type="presParOf" srcId="{561CDDD5-81AF-4071-82AA-593B69F108B1}" destId="{CE28C314-B175-48A7-B79C-1893851D5D0A}" srcOrd="1" destOrd="0" presId="urn:microsoft.com/office/officeart/2005/8/layout/hProcess9"/>
    <dgm:cxn modelId="{7F949250-5D09-4CCA-8BFD-0E7D7701730E}" type="presParOf" srcId="{CE28C314-B175-48A7-B79C-1893851D5D0A}" destId="{C0EF3371-FCBE-492E-B4EB-3F16F201F93E}" srcOrd="0" destOrd="0" presId="urn:microsoft.com/office/officeart/2005/8/layout/hProcess9"/>
    <dgm:cxn modelId="{F0D28488-F275-4894-A235-37BD44C6A054}" type="presParOf" srcId="{CE28C314-B175-48A7-B79C-1893851D5D0A}" destId="{B8F13D43-C45B-4AC6-BA09-0060A0C96C7E}" srcOrd="1" destOrd="0" presId="urn:microsoft.com/office/officeart/2005/8/layout/hProcess9"/>
    <dgm:cxn modelId="{F6C4BC3A-E70C-46A7-99EC-2A4C3BB180D8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B75BCF4-81A3-47AD-B872-C7CFADBD0B09}" type="presOf" srcId="{733A5EDA-6CFB-4521-BCDE-4C5A6C5045C2}" destId="{561CDDD5-81AF-4071-82AA-593B69F108B1}" srcOrd="0" destOrd="0" presId="urn:microsoft.com/office/officeart/2005/8/layout/hProcess9"/>
    <dgm:cxn modelId="{984DC956-14C7-4957-B7ED-5648B7897616}" type="presOf" srcId="{4FB032FD-0AD7-48D1-A61F-DAEF8C87020C}" destId="{C0EF3371-FCBE-492E-B4EB-3F16F201F93E}" srcOrd="0" destOrd="0" presId="urn:microsoft.com/office/officeart/2005/8/layout/hProcess9"/>
    <dgm:cxn modelId="{E18892EB-21FC-44E2-A1E6-A16D74AFE9FE}" type="presOf" srcId="{098401BA-75F5-45AB-9DDB-5D582540A51B}" destId="{94B75230-CAB6-402A-88B9-A21EB5A9D64C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5E2EBEC7-BCC0-4579-9A2C-5F8AC4F7B536}" type="presParOf" srcId="{561CDDD5-81AF-4071-82AA-593B69F108B1}" destId="{DD74A637-B12F-4319-BF1A-BCEE452034C7}" srcOrd="0" destOrd="0" presId="urn:microsoft.com/office/officeart/2005/8/layout/hProcess9"/>
    <dgm:cxn modelId="{F203A990-18B2-4528-A76A-D23EE0FD5B49}" type="presParOf" srcId="{561CDDD5-81AF-4071-82AA-593B69F108B1}" destId="{CE28C314-B175-48A7-B79C-1893851D5D0A}" srcOrd="1" destOrd="0" presId="urn:microsoft.com/office/officeart/2005/8/layout/hProcess9"/>
    <dgm:cxn modelId="{35E7F8EE-9ACA-499B-BD35-972AE60497B1}" type="presParOf" srcId="{CE28C314-B175-48A7-B79C-1893851D5D0A}" destId="{C0EF3371-FCBE-492E-B4EB-3F16F201F93E}" srcOrd="0" destOrd="0" presId="urn:microsoft.com/office/officeart/2005/8/layout/hProcess9"/>
    <dgm:cxn modelId="{A7B402DB-900E-4E32-8A68-3AE336354391}" type="presParOf" srcId="{CE28C314-B175-48A7-B79C-1893851D5D0A}" destId="{B8F13D43-C45B-4AC6-BA09-0060A0C96C7E}" srcOrd="1" destOrd="0" presId="urn:microsoft.com/office/officeart/2005/8/layout/hProcess9"/>
    <dgm:cxn modelId="{701B8F49-CB5C-4165-BA64-56610B41CE8C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8BA3447-21A9-4DAF-A4A4-88E895660F8C}" type="presOf" srcId="{4FB032FD-0AD7-48D1-A61F-DAEF8C87020C}" destId="{C0EF3371-FCBE-492E-B4EB-3F16F201F93E}" srcOrd="0" destOrd="0" presId="urn:microsoft.com/office/officeart/2005/8/layout/hProcess9"/>
    <dgm:cxn modelId="{17AED748-AA91-41E1-9681-5AB8C8C13CE7}" type="presOf" srcId="{733A5EDA-6CFB-4521-BCDE-4C5A6C5045C2}" destId="{561CDDD5-81AF-4071-82AA-593B69F108B1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19390E05-8D1E-4D4B-AA31-12104C086009}" type="presOf" srcId="{098401BA-75F5-45AB-9DDB-5D582540A51B}" destId="{94B75230-CAB6-402A-88B9-A21EB5A9D64C}" srcOrd="0" destOrd="0" presId="urn:microsoft.com/office/officeart/2005/8/layout/hProcess9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D52488E9-7C2D-4DB8-93F1-BBA0926839A2}" type="presParOf" srcId="{561CDDD5-81AF-4071-82AA-593B69F108B1}" destId="{DD74A637-B12F-4319-BF1A-BCEE452034C7}" srcOrd="0" destOrd="0" presId="urn:microsoft.com/office/officeart/2005/8/layout/hProcess9"/>
    <dgm:cxn modelId="{CA7928FE-B335-446A-8ECD-777DCFB0DED4}" type="presParOf" srcId="{561CDDD5-81AF-4071-82AA-593B69F108B1}" destId="{CE28C314-B175-48A7-B79C-1893851D5D0A}" srcOrd="1" destOrd="0" presId="urn:microsoft.com/office/officeart/2005/8/layout/hProcess9"/>
    <dgm:cxn modelId="{E17041A3-9724-496E-B57A-E26437B07E51}" type="presParOf" srcId="{CE28C314-B175-48A7-B79C-1893851D5D0A}" destId="{C0EF3371-FCBE-492E-B4EB-3F16F201F93E}" srcOrd="0" destOrd="0" presId="urn:microsoft.com/office/officeart/2005/8/layout/hProcess9"/>
    <dgm:cxn modelId="{ADD66204-C54E-4D33-A3D8-A088F1C0C3C7}" type="presParOf" srcId="{CE28C314-B175-48A7-B79C-1893851D5D0A}" destId="{B8F13D43-C45B-4AC6-BA09-0060A0C96C7E}" srcOrd="1" destOrd="0" presId="urn:microsoft.com/office/officeart/2005/8/layout/hProcess9"/>
    <dgm:cxn modelId="{4067A90E-3BAF-4502-99C6-B981E41D6586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B9E75AF-3C22-4FDC-8C34-5D365A1D20E4}" type="presOf" srcId="{4FB032FD-0AD7-48D1-A61F-DAEF8C87020C}" destId="{C0EF3371-FCBE-492E-B4EB-3F16F201F93E}" srcOrd="0" destOrd="0" presId="urn:microsoft.com/office/officeart/2005/8/layout/hProcess9"/>
    <dgm:cxn modelId="{28679482-BAA0-4292-B27F-179AC92DAE83}" type="presOf" srcId="{733A5EDA-6CFB-4521-BCDE-4C5A6C5045C2}" destId="{561CDDD5-81AF-4071-82AA-593B69F108B1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8B84A146-9D83-4F57-A925-2F2070D81B29}" type="presOf" srcId="{098401BA-75F5-45AB-9DDB-5D582540A51B}" destId="{94B75230-CAB6-402A-88B9-A21EB5A9D64C}" srcOrd="0" destOrd="0" presId="urn:microsoft.com/office/officeart/2005/8/layout/hProcess9"/>
    <dgm:cxn modelId="{6E792E0B-BC1E-4DB0-A4E9-1AC2911EA9D1}" type="presParOf" srcId="{561CDDD5-81AF-4071-82AA-593B69F108B1}" destId="{DD74A637-B12F-4319-BF1A-BCEE452034C7}" srcOrd="0" destOrd="0" presId="urn:microsoft.com/office/officeart/2005/8/layout/hProcess9"/>
    <dgm:cxn modelId="{D09A4D46-DED7-49C6-B70C-10B3822265AA}" type="presParOf" srcId="{561CDDD5-81AF-4071-82AA-593B69F108B1}" destId="{CE28C314-B175-48A7-B79C-1893851D5D0A}" srcOrd="1" destOrd="0" presId="urn:microsoft.com/office/officeart/2005/8/layout/hProcess9"/>
    <dgm:cxn modelId="{6974C790-44D7-444D-9306-54D3B86EC312}" type="presParOf" srcId="{CE28C314-B175-48A7-B79C-1893851D5D0A}" destId="{C0EF3371-FCBE-492E-B4EB-3F16F201F93E}" srcOrd="0" destOrd="0" presId="urn:microsoft.com/office/officeart/2005/8/layout/hProcess9"/>
    <dgm:cxn modelId="{8953B029-9A2C-4CA7-B2A5-C0D27327F3E2}" type="presParOf" srcId="{CE28C314-B175-48A7-B79C-1893851D5D0A}" destId="{B8F13D43-C45B-4AC6-BA09-0060A0C96C7E}" srcOrd="1" destOrd="0" presId="urn:microsoft.com/office/officeart/2005/8/layout/hProcess9"/>
    <dgm:cxn modelId="{82534AD5-1896-4C64-9D5C-F78DF72791CC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4067F56-1F6F-4982-A44C-8C5D9438EF4C}" type="presOf" srcId="{733A5EDA-6CFB-4521-BCDE-4C5A6C5045C2}" destId="{561CDDD5-81AF-4071-82AA-593B69F108B1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A133D6D1-F545-4FF8-A0BC-189271C59243}" type="presOf" srcId="{4FB032FD-0AD7-48D1-A61F-DAEF8C87020C}" destId="{C0EF3371-FCBE-492E-B4EB-3F16F201F93E}" srcOrd="0" destOrd="0" presId="urn:microsoft.com/office/officeart/2005/8/layout/hProcess9"/>
    <dgm:cxn modelId="{5098E98E-D22F-46AF-9578-54D1B373F7AF}" type="presOf" srcId="{098401BA-75F5-45AB-9DDB-5D582540A51B}" destId="{94B75230-CAB6-402A-88B9-A21EB5A9D64C}" srcOrd="0" destOrd="0" presId="urn:microsoft.com/office/officeart/2005/8/layout/hProcess9"/>
    <dgm:cxn modelId="{B034D322-7934-42D3-99B0-D78182E0BE25}" type="presParOf" srcId="{561CDDD5-81AF-4071-82AA-593B69F108B1}" destId="{DD74A637-B12F-4319-BF1A-BCEE452034C7}" srcOrd="0" destOrd="0" presId="urn:microsoft.com/office/officeart/2005/8/layout/hProcess9"/>
    <dgm:cxn modelId="{8FD40D71-2403-4EB4-B4E5-6807361072AD}" type="presParOf" srcId="{561CDDD5-81AF-4071-82AA-593B69F108B1}" destId="{CE28C314-B175-48A7-B79C-1893851D5D0A}" srcOrd="1" destOrd="0" presId="urn:microsoft.com/office/officeart/2005/8/layout/hProcess9"/>
    <dgm:cxn modelId="{70024385-A170-4EB2-95F1-E287F00D25E1}" type="presParOf" srcId="{CE28C314-B175-48A7-B79C-1893851D5D0A}" destId="{C0EF3371-FCBE-492E-B4EB-3F16F201F93E}" srcOrd="0" destOrd="0" presId="urn:microsoft.com/office/officeart/2005/8/layout/hProcess9"/>
    <dgm:cxn modelId="{29BEDA18-F65C-49F1-8731-C32D9D505B58}" type="presParOf" srcId="{CE28C314-B175-48A7-B79C-1893851D5D0A}" destId="{B8F13D43-C45B-4AC6-BA09-0060A0C96C7E}" srcOrd="1" destOrd="0" presId="urn:microsoft.com/office/officeart/2005/8/layout/hProcess9"/>
    <dgm:cxn modelId="{1962C5A0-C458-4522-A639-0014489A2EE6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3A5EDA-6CFB-4521-BCDE-4C5A6C504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B032FD-0AD7-48D1-A61F-DAEF8C87020C}">
      <dgm:prSet phldrT="[Testo]"/>
      <dgm:spPr/>
      <dgm:t>
        <a:bodyPr/>
        <a:lstStyle/>
        <a:p>
          <a:r>
            <a:rPr lang="it-IT" dirty="0" err="1" smtClean="0"/>
            <a:t>Bio</a:t>
          </a:r>
          <a:endParaRPr lang="it-IT" dirty="0"/>
        </a:p>
      </dgm:t>
    </dgm:pt>
    <dgm:pt modelId="{07E893CB-99B2-424A-B5CB-A8483EF307BB}" type="parTrans" cxnId="{EFCA0565-2E4D-4193-A8C9-A73D194A007F}">
      <dgm:prSet/>
      <dgm:spPr/>
      <dgm:t>
        <a:bodyPr/>
        <a:lstStyle/>
        <a:p>
          <a:endParaRPr lang="it-IT"/>
        </a:p>
      </dgm:t>
    </dgm:pt>
    <dgm:pt modelId="{A541F6BF-621D-40A5-BBC2-1F2D244E489D}" type="sibTrans" cxnId="{EFCA0565-2E4D-4193-A8C9-A73D194A007F}">
      <dgm:prSet/>
      <dgm:spPr/>
      <dgm:t>
        <a:bodyPr/>
        <a:lstStyle/>
        <a:p>
          <a:endParaRPr lang="it-IT"/>
        </a:p>
      </dgm:t>
    </dgm:pt>
    <dgm:pt modelId="{098401BA-75F5-45AB-9DDB-5D582540A51B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CS</a:t>
          </a:r>
          <a:endParaRPr lang="it-IT" dirty="0"/>
        </a:p>
      </dgm:t>
    </dgm:pt>
    <dgm:pt modelId="{E933D481-694D-4283-B888-3A2C27CB215E}" type="parTrans" cxnId="{BFDC2FEF-75FB-4C66-AAD0-12426E6FFBA9}">
      <dgm:prSet/>
      <dgm:spPr/>
      <dgm:t>
        <a:bodyPr/>
        <a:lstStyle/>
        <a:p>
          <a:endParaRPr lang="it-IT"/>
        </a:p>
      </dgm:t>
    </dgm:pt>
    <dgm:pt modelId="{9034AC94-2BB8-42D3-8BAF-CB37542E60FB}" type="sibTrans" cxnId="{BFDC2FEF-75FB-4C66-AAD0-12426E6FFBA9}">
      <dgm:prSet/>
      <dgm:spPr/>
      <dgm:t>
        <a:bodyPr/>
        <a:lstStyle/>
        <a:p>
          <a:endParaRPr lang="it-IT"/>
        </a:p>
      </dgm:t>
    </dgm:pt>
    <dgm:pt modelId="{561CDDD5-81AF-4071-82AA-593B69F108B1}" type="pres">
      <dgm:prSet presAssocID="{733A5EDA-6CFB-4521-BCDE-4C5A6C5045C2}" presName="CompostProcess" presStyleCnt="0">
        <dgm:presLayoutVars>
          <dgm:dir/>
          <dgm:resizeHandles val="exact"/>
        </dgm:presLayoutVars>
      </dgm:prSet>
      <dgm:spPr/>
    </dgm:pt>
    <dgm:pt modelId="{DD74A637-B12F-4319-BF1A-BCEE452034C7}" type="pres">
      <dgm:prSet presAssocID="{733A5EDA-6CFB-4521-BCDE-4C5A6C5045C2}" presName="arrow" presStyleLbl="bgShp" presStyleIdx="0" presStyleCnt="1" custLinFactNeighborX="2892"/>
      <dgm:spPr/>
    </dgm:pt>
    <dgm:pt modelId="{CE28C314-B175-48A7-B79C-1893851D5D0A}" type="pres">
      <dgm:prSet presAssocID="{733A5EDA-6CFB-4521-BCDE-4C5A6C5045C2}" presName="linearProcess" presStyleCnt="0"/>
      <dgm:spPr/>
    </dgm:pt>
    <dgm:pt modelId="{C0EF3371-FCBE-492E-B4EB-3F16F201F93E}" type="pres">
      <dgm:prSet presAssocID="{4FB032FD-0AD7-48D1-A61F-DAEF8C87020C}" presName="textNode" presStyleLbl="node1" presStyleIdx="0" presStyleCnt="2" custLinFactX="7822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13D43-C45B-4AC6-BA09-0060A0C96C7E}" type="pres">
      <dgm:prSet presAssocID="{A541F6BF-621D-40A5-BBC2-1F2D244E489D}" presName="sibTrans" presStyleCnt="0"/>
      <dgm:spPr/>
    </dgm:pt>
    <dgm:pt modelId="{94B75230-CAB6-402A-88B9-A21EB5A9D64C}" type="pres">
      <dgm:prSet presAssocID="{098401BA-75F5-45AB-9DDB-5D582540A51B}" presName="textNode" presStyleLbl="node1" presStyleIdx="1" presStyleCnt="2" custLinFactX="-104692" custLinFactNeighborX="-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0F36BBA-E8AD-4020-BE28-7B950D4E8DBC}" type="presOf" srcId="{098401BA-75F5-45AB-9DDB-5D582540A51B}" destId="{94B75230-CAB6-402A-88B9-A21EB5A9D64C}" srcOrd="0" destOrd="0" presId="urn:microsoft.com/office/officeart/2005/8/layout/hProcess9"/>
    <dgm:cxn modelId="{494A7186-8F7A-46BD-B4D5-52B930DE97D0}" type="presOf" srcId="{4FB032FD-0AD7-48D1-A61F-DAEF8C87020C}" destId="{C0EF3371-FCBE-492E-B4EB-3F16F201F93E}" srcOrd="0" destOrd="0" presId="urn:microsoft.com/office/officeart/2005/8/layout/hProcess9"/>
    <dgm:cxn modelId="{0550E602-494B-416C-9725-EB37BE642243}" type="presOf" srcId="{733A5EDA-6CFB-4521-BCDE-4C5A6C5045C2}" destId="{561CDDD5-81AF-4071-82AA-593B69F108B1}" srcOrd="0" destOrd="0" presId="urn:microsoft.com/office/officeart/2005/8/layout/hProcess9"/>
    <dgm:cxn modelId="{EFCA0565-2E4D-4193-A8C9-A73D194A007F}" srcId="{733A5EDA-6CFB-4521-BCDE-4C5A6C5045C2}" destId="{4FB032FD-0AD7-48D1-A61F-DAEF8C87020C}" srcOrd="0" destOrd="0" parTransId="{07E893CB-99B2-424A-B5CB-A8483EF307BB}" sibTransId="{A541F6BF-621D-40A5-BBC2-1F2D244E489D}"/>
    <dgm:cxn modelId="{BFDC2FEF-75FB-4C66-AAD0-12426E6FFBA9}" srcId="{733A5EDA-6CFB-4521-BCDE-4C5A6C5045C2}" destId="{098401BA-75F5-45AB-9DDB-5D582540A51B}" srcOrd="1" destOrd="0" parTransId="{E933D481-694D-4283-B888-3A2C27CB215E}" sibTransId="{9034AC94-2BB8-42D3-8BAF-CB37542E60FB}"/>
    <dgm:cxn modelId="{DFC3F50E-AFFB-4372-AE24-B7B1316EDE32}" type="presParOf" srcId="{561CDDD5-81AF-4071-82AA-593B69F108B1}" destId="{DD74A637-B12F-4319-BF1A-BCEE452034C7}" srcOrd="0" destOrd="0" presId="urn:microsoft.com/office/officeart/2005/8/layout/hProcess9"/>
    <dgm:cxn modelId="{B0ED1A00-4D8A-48A5-A967-967D3A6BA747}" type="presParOf" srcId="{561CDDD5-81AF-4071-82AA-593B69F108B1}" destId="{CE28C314-B175-48A7-B79C-1893851D5D0A}" srcOrd="1" destOrd="0" presId="urn:microsoft.com/office/officeart/2005/8/layout/hProcess9"/>
    <dgm:cxn modelId="{A4987CC9-AAC9-4BFD-BBF8-804ADAAD9378}" type="presParOf" srcId="{CE28C314-B175-48A7-B79C-1893851D5D0A}" destId="{C0EF3371-FCBE-492E-B4EB-3F16F201F93E}" srcOrd="0" destOrd="0" presId="urn:microsoft.com/office/officeart/2005/8/layout/hProcess9"/>
    <dgm:cxn modelId="{6F1547F4-54E4-4071-A9B8-B06308BAF8D2}" type="presParOf" srcId="{CE28C314-B175-48A7-B79C-1893851D5D0A}" destId="{B8F13D43-C45B-4AC6-BA09-0060A0C96C7E}" srcOrd="1" destOrd="0" presId="urn:microsoft.com/office/officeart/2005/8/layout/hProcess9"/>
    <dgm:cxn modelId="{4DF65B82-24B0-4F09-A323-2CEBE8A3D267}" type="presParOf" srcId="{CE28C314-B175-48A7-B79C-1893851D5D0A}" destId="{94B75230-CAB6-402A-88B9-A21EB5A9D64C}" srcOrd="2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2C793-48EF-40D6-977E-134427D89931}" type="datetimeFigureOut">
              <a:rPr lang="it-IT" smtClean="0"/>
              <a:pPr/>
              <a:t>16/03/2011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7C880-BC61-4F8D-AD71-461747E914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44</a:t>
            </a:fld>
            <a:endParaRPr lang="it-IT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45</a:t>
            </a:fld>
            <a:endParaRPr lang="it-IT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46</a:t>
            </a:fld>
            <a:endParaRPr lang="it-IT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47</a:t>
            </a:fld>
            <a:endParaRPr lang="it-IT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48</a:t>
            </a:fld>
            <a:endParaRPr lang="it-IT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49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50</a:t>
            </a:fld>
            <a:endParaRPr lang="it-IT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51</a:t>
            </a:fld>
            <a:endParaRPr lang="it-IT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52</a:t>
            </a:fld>
            <a:endParaRPr lang="it-IT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53</a:t>
            </a:fld>
            <a:endParaRPr lang="it-IT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54</a:t>
            </a:fld>
            <a:endParaRPr lang="it-IT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55</a:t>
            </a:fld>
            <a:endParaRPr lang="it-IT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56</a:t>
            </a:fld>
            <a:endParaRPr lang="it-IT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57</a:t>
            </a:fld>
            <a:endParaRPr lang="it-IT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58</a:t>
            </a:fld>
            <a:endParaRPr lang="it-IT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59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60</a:t>
            </a:fld>
            <a:endParaRPr lang="it-IT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61</a:t>
            </a:fld>
            <a:endParaRPr lang="it-IT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62</a:t>
            </a:fld>
            <a:endParaRPr lang="it-IT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63</a:t>
            </a:fld>
            <a:endParaRPr lang="it-IT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64</a:t>
            </a:fld>
            <a:endParaRPr lang="it-IT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65</a:t>
            </a:fld>
            <a:endParaRPr lang="it-IT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66</a:t>
            </a:fld>
            <a:endParaRPr lang="it-IT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67</a:t>
            </a:fld>
            <a:endParaRPr lang="it-IT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68</a:t>
            </a:fld>
            <a:endParaRPr lang="it-IT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69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70</a:t>
            </a:fld>
            <a:endParaRPr lang="it-IT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71</a:t>
            </a:fld>
            <a:endParaRPr lang="it-IT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72</a:t>
            </a:fld>
            <a:endParaRPr lang="it-IT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73</a:t>
            </a:fld>
            <a:endParaRPr lang="it-IT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74</a:t>
            </a:fld>
            <a:endParaRPr lang="it-IT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75</a:t>
            </a:fld>
            <a:endParaRPr lang="it-IT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76</a:t>
            </a:fld>
            <a:endParaRPr lang="it-IT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77</a:t>
            </a:fld>
            <a:endParaRPr lang="it-IT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78</a:t>
            </a:fld>
            <a:endParaRPr lang="it-IT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79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80</a:t>
            </a:fld>
            <a:endParaRPr lang="it-IT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81</a:t>
            </a:fld>
            <a:endParaRPr lang="it-IT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82</a:t>
            </a:fld>
            <a:endParaRPr lang="it-IT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83</a:t>
            </a:fld>
            <a:endParaRPr lang="it-IT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84</a:t>
            </a:fld>
            <a:endParaRPr lang="it-IT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85</a:t>
            </a:fld>
            <a:endParaRPr lang="it-IT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86</a:t>
            </a:fld>
            <a:endParaRPr lang="it-IT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87</a:t>
            </a:fld>
            <a:endParaRPr lang="it-IT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88</a:t>
            </a:fld>
            <a:endParaRPr lang="it-IT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89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C880-BC61-4F8D-AD71-461747E9147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7098-5168-465E-9532-9F83381B7409}" type="datetime1">
              <a:rPr lang="it-IT" smtClean="0"/>
              <a:pPr/>
              <a:t>16/03/2011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17D2-41B5-4AFB-A6C4-0B8CAA376B1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6D01-9699-4418-BE09-8A994DBA4482}" type="datetime1">
              <a:rPr lang="it-IT" smtClean="0"/>
              <a:pPr/>
              <a:t>16/03/2011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17D2-41B5-4AFB-A6C4-0B8CAA376B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FBA3-1F35-471D-89F0-9D9BAE52BFBC}" type="datetime1">
              <a:rPr lang="it-IT" smtClean="0"/>
              <a:pPr/>
              <a:t>16/03/2011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17D2-41B5-4AFB-A6C4-0B8CAA376B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7DFF-5C4D-4899-90D8-FCC312184668}" type="datetime1">
              <a:rPr lang="it-IT" smtClean="0"/>
              <a:pPr/>
              <a:t>16/03/2011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17D2-41B5-4AFB-A6C4-0B8CAA376B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18E7-6981-40CA-9DA2-D1064AC35D3F}" type="datetime1">
              <a:rPr lang="it-IT" smtClean="0"/>
              <a:pPr/>
              <a:t>16/03/2011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17D2-41B5-4AFB-A6C4-0B8CAA376B1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78AA-AE8E-479C-B47A-0A641259F288}" type="datetime1">
              <a:rPr lang="it-IT" smtClean="0"/>
              <a:pPr/>
              <a:t>16/03/2011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17D2-41B5-4AFB-A6C4-0B8CAA376B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42CDE-0DED-47B7-9606-C87211824AE2}" type="datetime1">
              <a:rPr lang="it-IT" smtClean="0"/>
              <a:pPr/>
              <a:t>16/03/2011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17D2-41B5-4AFB-A6C4-0B8CAA376B1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0CBB-ADF1-44B5-A708-338E23E03335}" type="datetime1">
              <a:rPr lang="it-IT" smtClean="0"/>
              <a:pPr/>
              <a:t>16/03/2011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17D2-41B5-4AFB-A6C4-0B8CAA376B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79CA-E8E1-40B1-9992-DAF904CB7604}" type="datetime1">
              <a:rPr lang="it-IT" smtClean="0"/>
              <a:pPr/>
              <a:t>16/03/2011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17D2-41B5-4AFB-A6C4-0B8CAA376B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C98B-4586-4D10-8456-C097EF564F2B}" type="datetime1">
              <a:rPr lang="it-IT" smtClean="0"/>
              <a:pPr/>
              <a:t>16/03/2011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17D2-41B5-4AFB-A6C4-0B8CAA376B1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25D-4149-4E09-8826-C1B69DDE946A}" type="datetime1">
              <a:rPr lang="it-IT" smtClean="0"/>
              <a:pPr/>
              <a:t>16/03/2011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17D2-41B5-4AFB-A6C4-0B8CAA376B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2471E74-CEDC-450A-ADB9-B0318C2B73AA}" type="datetime1">
              <a:rPr lang="it-IT" smtClean="0"/>
              <a:pPr/>
              <a:t>16/03/2011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33A17D2-41B5-4AFB-A6C4-0B8CAA376B1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tteo.re@unimi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0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27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697088"/>
            <a:ext cx="7543800" cy="15240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Biologia</a:t>
            </a:r>
            <a:r>
              <a:rPr lang="it-IT" dirty="0" smtClean="0"/>
              <a:t> computazionale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970442" y="2708176"/>
            <a:ext cx="2345974" cy="360784"/>
          </a:xfrm>
        </p:spPr>
        <p:txBody>
          <a:bodyPr>
            <a:normAutofit/>
          </a:bodyPr>
          <a:lstStyle/>
          <a:p>
            <a:pPr algn="ctr"/>
            <a:r>
              <a:rPr lang="it-IT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A.A. 2010-2011 semestre II</a:t>
            </a:r>
            <a:endParaRPr lang="it-IT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67026"/>
            <a:ext cx="1008112" cy="98571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076056" y="450730"/>
            <a:ext cx="216024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it-IT" sz="20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Università degli studi  di  </a:t>
            </a:r>
            <a:r>
              <a:rPr lang="it-IT" sz="2000" cap="sm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milano</a:t>
            </a:r>
            <a:endParaRPr lang="it-IT" sz="2000" cap="sm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1043608" y="475928"/>
            <a:ext cx="2345974" cy="3607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Docente:    </a:t>
            </a:r>
            <a:r>
              <a:rPr lang="it-I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Giorgio Valentini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Istruttore:   </a:t>
            </a:r>
            <a:r>
              <a:rPr lang="it-I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Matteo Re</a:t>
            </a:r>
            <a:endParaRPr lang="it-I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27584" y="4725144"/>
            <a:ext cx="1080120" cy="1080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latin typeface="+mj-lt"/>
              </a:rPr>
              <a:t>1</a:t>
            </a:r>
            <a:endParaRPr lang="it-IT" sz="6000" dirty="0"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979712" y="4725144"/>
            <a:ext cx="6264696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INTRODUZIONE</a:t>
            </a:r>
            <a:endParaRPr lang="it-IT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755304" y="1262050"/>
            <a:ext cx="5817092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it-I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C.d.l.</a:t>
            </a:r>
            <a:r>
              <a:rPr lang="it-I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Biotecnologie Industriali e Ambientali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6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980728"/>
            <a:ext cx="7543800" cy="5760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Altre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differenze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importanti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Rettangolo 3"/>
          <p:cNvSpPr/>
          <p:nvPr/>
        </p:nvSpPr>
        <p:spPr>
          <a:xfrm>
            <a:off x="755576" y="548680"/>
            <a:ext cx="75608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‘Natura’ della Biologia Computazionale (III)</a:t>
            </a:r>
          </a:p>
          <a:p>
            <a:pPr algn="ctr"/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3637289"/>
              </p:ext>
            </p:extLst>
          </p:nvPr>
        </p:nvGraphicFramePr>
        <p:xfrm>
          <a:off x="827585" y="1484784"/>
          <a:ext cx="741682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5"/>
                <a:gridCol w="3168352"/>
                <a:gridCol w="1584177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pitchFamily="34" charset="0"/>
                        </a:rPr>
                        <a:t>Scienziati area</a:t>
                      </a:r>
                    </a:p>
                    <a:p>
                      <a:r>
                        <a:rPr lang="it-IT" sz="1600" dirty="0" smtClean="0">
                          <a:latin typeface="Arial" pitchFamily="34" charset="0"/>
                        </a:rPr>
                        <a:t>Biomedica (BM)</a:t>
                      </a:r>
                      <a:endParaRPr lang="it-IT" sz="16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Arial" pitchFamily="34" charset="0"/>
                        </a:rPr>
                        <a:t>Scenziati</a:t>
                      </a:r>
                      <a:r>
                        <a:rPr lang="it-IT" sz="1600" baseline="0" dirty="0" smtClean="0">
                          <a:latin typeface="Arial" pitchFamily="34" charset="0"/>
                        </a:rPr>
                        <a:t> area</a:t>
                      </a:r>
                    </a:p>
                    <a:p>
                      <a:r>
                        <a:rPr lang="it-IT" sz="1600" baseline="0" dirty="0" smtClean="0">
                          <a:latin typeface="Arial" pitchFamily="34" charset="0"/>
                        </a:rPr>
                        <a:t>computazionale o matematica (CM)</a:t>
                      </a:r>
                      <a:endParaRPr lang="it-IT" sz="1600" dirty="0" smtClean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pitchFamily="34" charset="0"/>
                        </a:rPr>
                        <a:t>Conseguenze?</a:t>
                      </a:r>
                      <a:endParaRPr lang="it-IT" sz="1600" dirty="0">
                        <a:latin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pitchFamily="34" charset="0"/>
                        </a:rPr>
                        <a:t>Data </a:t>
                      </a:r>
                      <a:r>
                        <a:rPr lang="it-IT" sz="1600" dirty="0" err="1" smtClean="0">
                          <a:latin typeface="Arial" pitchFamily="34" charset="0"/>
                        </a:rPr>
                        <a:t>driven</a:t>
                      </a:r>
                      <a:endParaRPr lang="it-IT" sz="16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latin typeface="Arial" pitchFamily="34" charset="0"/>
                        </a:rPr>
                        <a:t>Algorithm</a:t>
                      </a:r>
                      <a:r>
                        <a:rPr lang="it-IT" sz="1600" dirty="0" smtClean="0">
                          <a:latin typeface="Arial" pitchFamily="34" charset="0"/>
                        </a:rPr>
                        <a:t> </a:t>
                      </a:r>
                      <a:r>
                        <a:rPr lang="it-IT" sz="1600" dirty="0" err="1" smtClean="0">
                          <a:latin typeface="Arial" pitchFamily="34" charset="0"/>
                        </a:rPr>
                        <a:t>driven</a:t>
                      </a:r>
                      <a:endParaRPr lang="it-IT" sz="16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pitchFamily="34" charset="0"/>
                        </a:rPr>
                        <a:t>Pagine web CM migliori di</a:t>
                      </a:r>
                      <a:r>
                        <a:rPr lang="it-IT" sz="1600" baseline="0" dirty="0" smtClean="0">
                          <a:latin typeface="Arial" pitchFamily="34" charset="0"/>
                        </a:rPr>
                        <a:t> pagine web BM</a:t>
                      </a:r>
                      <a:endParaRPr lang="it-IT" sz="1600" dirty="0">
                        <a:latin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pitchFamily="34" charset="0"/>
                        </a:rPr>
                        <a:t>Bagaglio di conoscenze più vasto e più vario </a:t>
                      </a:r>
                      <a:r>
                        <a:rPr lang="it-IT" sz="1600" baseline="0" dirty="0" smtClean="0">
                          <a:latin typeface="Arial" pitchFamily="34" charset="0"/>
                        </a:rPr>
                        <a:t>(biochimica/genetica/chimica/fisica…)</a:t>
                      </a:r>
                      <a:endParaRPr lang="it-IT" sz="16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pitchFamily="34" charset="0"/>
                        </a:rPr>
                        <a:t>Bagaglio di conoscenze più specializzato (sono in grado di svolgere operazioni complesse in modo efficiente)</a:t>
                      </a:r>
                      <a:endParaRPr lang="it-IT" sz="16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pitchFamily="34" charset="0"/>
                        </a:rPr>
                        <a:t>Sono a loro agio rispetto al fatto che </a:t>
                      </a:r>
                      <a:r>
                        <a:rPr lang="it-IT" sz="1600" b="1" dirty="0" smtClean="0">
                          <a:latin typeface="Arial" pitchFamily="34" charset="0"/>
                        </a:rPr>
                        <a:t>OGNI DATO </a:t>
                      </a:r>
                      <a:r>
                        <a:rPr lang="it-IT" sz="1600" dirty="0" smtClean="0">
                          <a:latin typeface="Arial" pitchFamily="34" charset="0"/>
                        </a:rPr>
                        <a:t>contiene degli errori</a:t>
                      </a:r>
                      <a:endParaRPr lang="it-IT" sz="16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Arial" pitchFamily="34" charset="0"/>
                        </a:rPr>
                        <a:t>Non lo sono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rial" pitchFamily="34" charset="0"/>
                        </a:rPr>
                        <a:t>Costi sperimentali estremamente elevati … (</a:t>
                      </a:r>
                      <a:r>
                        <a:rPr lang="it-IT" sz="1600" b="1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pianificazione</a:t>
                      </a:r>
                      <a:r>
                        <a:rPr lang="it-IT" sz="1600" b="1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 sperimentale accurata</a:t>
                      </a:r>
                      <a:r>
                        <a:rPr lang="it-IT" sz="1600" baseline="0" dirty="0" smtClean="0">
                          <a:latin typeface="Arial" pitchFamily="34" charset="0"/>
                        </a:rPr>
                        <a:t>)</a:t>
                      </a:r>
                      <a:endParaRPr lang="it-IT" sz="1600" dirty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Arial" pitchFamily="34" charset="0"/>
                        </a:rPr>
                        <a:t>Metriche</a:t>
                      </a:r>
                      <a:r>
                        <a:rPr lang="it-IT" sz="1600" baseline="0" dirty="0" smtClean="0">
                          <a:latin typeface="Arial" pitchFamily="34" charset="0"/>
                        </a:rPr>
                        <a:t> fondamentali per pianificare un esperimento sono stime del </a:t>
                      </a:r>
                      <a:r>
                        <a:rPr lang="it-IT" sz="1600" b="1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tempo</a:t>
                      </a:r>
                      <a:r>
                        <a:rPr lang="it-IT" sz="160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 </a:t>
                      </a:r>
                      <a:r>
                        <a:rPr lang="it-IT" sz="1600" baseline="0" dirty="0" smtClean="0">
                          <a:latin typeface="Arial" pitchFamily="34" charset="0"/>
                        </a:rPr>
                        <a:t>necessario e </a:t>
                      </a:r>
                      <a:r>
                        <a:rPr lang="it-IT" sz="1600" b="1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qualità</a:t>
                      </a:r>
                      <a:r>
                        <a:rPr lang="it-IT" sz="160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</a:rPr>
                        <a:t> </a:t>
                      </a:r>
                      <a:r>
                        <a:rPr lang="it-IT" sz="1600" baseline="0" dirty="0" smtClean="0">
                          <a:latin typeface="Arial" pitchFamily="34" charset="0"/>
                        </a:rPr>
                        <a:t>delle soluzioni prodotte</a:t>
                      </a:r>
                      <a:endParaRPr lang="it-IT" sz="1600" dirty="0" smtClean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10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340768"/>
            <a:ext cx="7543800" cy="46805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Cercheremo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molto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spesso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valutare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due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aspetti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degli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algoritmi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utilizzati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biologia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computazionale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Correttezza</a:t>
            </a:r>
            <a:endParaRPr lang="en-US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Efficienza</a:t>
            </a:r>
            <a:endParaRPr lang="en-US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Descriveremo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algoritmi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ritornano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in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modo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DIMOSTRABILE, la </a:t>
            </a:r>
            <a:r>
              <a:rPr lang="en-US" sz="2000" u="sng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miglior</a:t>
            </a: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soluzione</a:t>
            </a: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possibile</a:t>
            </a: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ad un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problema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combinatorio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BEN DEFINITO.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Esistono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inoltre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altre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procedure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dette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EURISTICHE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restituiscono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buoni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risultati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problemi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pratici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ma di cui non è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dimostrabile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correttezza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grossa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difficoltà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è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quella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“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estrarre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problemi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ben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definiti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problemi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reali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complessi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in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modo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rendere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questi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ultimi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affrontabili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Questo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processo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è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analogo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alle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sperimentazioni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in-vivo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in-vitro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755576" y="548680"/>
            <a:ext cx="75608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Scienze dell’Informazione </a:t>
            </a:r>
          </a:p>
          <a:p>
            <a:pPr algn="ctr"/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per scienziati di area biomedica 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304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340768"/>
            <a:ext cx="7543800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Spesso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(se non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sempre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gli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esperimenti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biologia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computazionale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sono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svolti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parti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separate,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ognuna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affidata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ad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categoria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differente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figure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professionali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rischio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maggiore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è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le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parti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svolgano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operazioni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non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convergano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ad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soluzione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(o,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peggio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soluzione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finale non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risponda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problemi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iniziali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Possibile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soluzione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potenziare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contatti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le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parti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gioco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modo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team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Biomedico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formalizzi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problema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esame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nel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modo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più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stringente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possibile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team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informatico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sia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quindi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grado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costruire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soluzione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adatta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al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problema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permetta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salvaguardare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contemporaneamente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correttezza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quando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possibile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efficienza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2000" b="1" u="sng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coerenza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della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soluzione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proposta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problema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esame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755576" y="548680"/>
            <a:ext cx="75608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Insidie in esperimenti di  Biologia Computazionale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127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340768"/>
            <a:ext cx="7543800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Presentazione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problemi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interesse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biologico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biotecnologico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della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loro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formalizzazione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Descrizione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algoritmi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di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uso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corrente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utilizzati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rispondere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problemi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presentati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analisi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delle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caratteristiche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vari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algoritmi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Ricerca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sistematica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punto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contatto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le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varie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discipline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coinvolte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nella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soluzione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problemi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questo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è </a:t>
            </a:r>
            <a:r>
              <a:rPr lang="en-US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l’obiettivo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fondamentale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corso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4" name="Rettangolo 3"/>
          <p:cNvSpPr/>
          <p:nvPr/>
        </p:nvSpPr>
        <p:spPr>
          <a:xfrm>
            <a:off x="755576" y="548680"/>
            <a:ext cx="75608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Obiettivi del corso</a:t>
            </a:r>
          </a:p>
          <a:p>
            <a:pPr algn="ctr"/>
            <a:endParaRPr lang="it-IT" dirty="0"/>
          </a:p>
        </p:txBody>
      </p:sp>
      <p:sp>
        <p:nvSpPr>
          <p:cNvPr id="2" name="Freccia in giù 1"/>
          <p:cNvSpPr/>
          <p:nvPr/>
        </p:nvSpPr>
        <p:spPr>
          <a:xfrm flipV="1">
            <a:off x="6948264" y="5085184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548680"/>
            <a:ext cx="75608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(alcune) Sfide della Biologia Computazionale</a:t>
            </a:r>
          </a:p>
          <a:p>
            <a:pPr algn="ctr"/>
            <a:endParaRPr lang="it-IT" dirty="0"/>
          </a:p>
        </p:txBody>
      </p:sp>
      <p:pic>
        <p:nvPicPr>
          <p:cNvPr id="6" name="Segnaposto contenuto 5" descr="lez1_intro_img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990" y="1643050"/>
            <a:ext cx="8587290" cy="4286280"/>
          </a:xfrm>
        </p:spPr>
      </p:pic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697088"/>
            <a:ext cx="7543800" cy="15240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Biologia</a:t>
            </a:r>
            <a:r>
              <a:rPr lang="it-IT" dirty="0" smtClean="0"/>
              <a:t> computazionale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970442" y="2708176"/>
            <a:ext cx="2345974" cy="360784"/>
          </a:xfrm>
        </p:spPr>
        <p:txBody>
          <a:bodyPr>
            <a:normAutofit/>
          </a:bodyPr>
          <a:lstStyle/>
          <a:p>
            <a:pPr algn="ctr"/>
            <a:r>
              <a:rPr lang="it-IT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A.A. 2010-2011 semestre II</a:t>
            </a:r>
            <a:endParaRPr lang="it-IT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67026"/>
            <a:ext cx="1008112" cy="98571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076056" y="450730"/>
            <a:ext cx="216024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it-IT" sz="20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Università degli studi  di  </a:t>
            </a:r>
            <a:r>
              <a:rPr lang="it-IT" sz="2000" cap="sm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milano</a:t>
            </a:r>
            <a:endParaRPr lang="it-IT" sz="2000" cap="sm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1043608" y="475928"/>
            <a:ext cx="2345974" cy="3607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Docente:    </a:t>
            </a:r>
            <a:r>
              <a:rPr lang="it-I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Giorgio Valentini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Istruttore:   </a:t>
            </a:r>
            <a:r>
              <a:rPr lang="it-IT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Matteo Re</a:t>
            </a:r>
            <a:endParaRPr lang="it-IT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27584" y="4725144"/>
            <a:ext cx="1080120" cy="1080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latin typeface="+mj-lt"/>
              </a:rPr>
              <a:t>2</a:t>
            </a:r>
            <a:endParaRPr lang="it-IT" sz="6000" dirty="0"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979712" y="4725144"/>
            <a:ext cx="6264696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ALLINEAMENTO </a:t>
            </a:r>
            <a:r>
              <a:rPr lang="it-IT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</a:t>
            </a:r>
            <a:r>
              <a:rPr lang="it-IT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BIOSEQUENZE</a:t>
            </a:r>
            <a:endParaRPr lang="it-IT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755304" y="1262050"/>
            <a:ext cx="6317158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it-I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C.d.l.</a:t>
            </a:r>
            <a:r>
              <a:rPr lang="it-I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Biotecnologie Industriali e Ambientali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6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548680"/>
            <a:ext cx="75608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Elementi conservati nel corso dell’evoluzione</a:t>
            </a:r>
          </a:p>
          <a:p>
            <a:pPr algn="ctr"/>
            <a:endParaRPr lang="it-IT" dirty="0"/>
          </a:p>
        </p:txBody>
      </p:sp>
      <p:pic>
        <p:nvPicPr>
          <p:cNvPr id="7" name="Segnaposto contenuto 6" descr="lez1_intro_img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607" y="1142984"/>
            <a:ext cx="8571673" cy="4214842"/>
          </a:xfrm>
        </p:spPr>
      </p:pic>
      <p:sp>
        <p:nvSpPr>
          <p:cNvPr id="8" name="CasellaDiTesto 7"/>
          <p:cNvSpPr txBox="1"/>
          <p:nvPr/>
        </p:nvSpPr>
        <p:spPr>
          <a:xfrm>
            <a:off x="571472" y="6215082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Kellis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al. Nature 2003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85720" y="5429264"/>
            <a:ext cx="857256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Possiamo 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“LEGGERE”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l’evoluzione </a:t>
            </a:r>
          </a:p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per trovare elementi funzionali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548680"/>
            <a:ext cx="7560840" cy="466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Obiettivo di oggi:</a:t>
            </a:r>
          </a:p>
          <a:p>
            <a:pPr algn="ctr"/>
            <a:endParaRPr lang="it-IT" sz="25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sz="25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Come possiamo ALLINEARE le sequenze di due geni?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ez1_seqaln_im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742950"/>
            <a:ext cx="82391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428604"/>
            <a:ext cx="7560840" cy="594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 genomi cambiano nel tempo</a:t>
            </a:r>
            <a:endParaRPr lang="it-IT" dirty="0"/>
          </a:p>
        </p:txBody>
      </p:sp>
      <p:pic>
        <p:nvPicPr>
          <p:cNvPr id="10" name="Immagine 9" descr="lez1_seqaln_im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9" y="1044830"/>
            <a:ext cx="6210321" cy="509881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858016" y="1500174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mutazione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858016" y="2500306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atin typeface="Arial" pitchFamily="34" charset="0"/>
                <a:cs typeface="Arial" pitchFamily="34" charset="0"/>
              </a:rPr>
              <a:t>delezione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858016" y="4214818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inserzione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57158" y="114298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Stato iniziale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04214" y="564357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Stato finale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03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4100" b="1" dirty="0" smtClean="0">
                <a:latin typeface="Arial" pitchFamily="34" charset="0"/>
                <a:cs typeface="Arial" pitchFamily="34" charset="0"/>
              </a:rPr>
              <a:t>Note amministrative:</a:t>
            </a:r>
          </a:p>
          <a:p>
            <a:pPr marL="0" indent="0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Email:		</a:t>
            </a:r>
            <a:r>
              <a:rPr lang="it-IT" dirty="0" smtClean="0">
                <a:latin typeface="Arial" pitchFamily="34" charset="0"/>
                <a:cs typeface="Arial" pitchFamily="34" charset="0"/>
                <a:hlinkClick r:id="rId3"/>
              </a:rPr>
              <a:t>matteo.re@unimi.it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Sito web:	put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here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the link</a:t>
            </a:r>
          </a:p>
          <a:p>
            <a:pPr marL="0" indent="0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Inviatemi al più presto una email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contenente queste informazioni:</a:t>
            </a:r>
          </a:p>
          <a:p>
            <a:pPr marL="0" indent="0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Nome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Cognome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Matricola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Corso di laurea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Come oggetto inserite : </a:t>
            </a:r>
            <a:r>
              <a:rPr lang="it-IT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corsobiocomp2011</a:t>
            </a:r>
            <a:endParaRPr lang="it-IT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3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428604"/>
            <a:ext cx="7560840" cy="594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Obiettivo dell’allineamento: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785786" y="6286520"/>
            <a:ext cx="75724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INFERENZA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DELLE OPERAZIONI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MODIFICA  (editing)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07582" y="114298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Stato iniziale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090032" y="570287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Stato finale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ez1_seqaln_img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6" y="1008512"/>
            <a:ext cx="4114814" cy="51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tangolo 7"/>
          <p:cNvSpPr/>
          <p:nvPr/>
        </p:nvSpPr>
        <p:spPr>
          <a:xfrm>
            <a:off x="3929058" y="857232"/>
            <a:ext cx="4429156" cy="5715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FORMALIZZAZIONE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DEL PROBLEMA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762000" y="1835704"/>
            <a:ext cx="7543800" cy="395075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Definizione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operazioni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evolutive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mutazione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inserzione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delezione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Simmetria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delle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operazioni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(A → C, C → A )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permette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reversibilità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rispetto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 tempo. Questa è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scelta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disegno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della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formalizzazione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problema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Eccezione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: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dinucleotidi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metilati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TpG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CpA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(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perdita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simmetria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  </a:t>
            </a:r>
          </a:p>
        </p:txBody>
      </p:sp>
      <p:pic>
        <p:nvPicPr>
          <p:cNvPr id="12" name="Immagine 11" descr="lez1_seqaln_img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42" y="2617698"/>
            <a:ext cx="7929586" cy="109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tangolo 7"/>
          <p:cNvSpPr/>
          <p:nvPr/>
        </p:nvSpPr>
        <p:spPr>
          <a:xfrm>
            <a:off x="3929058" y="857232"/>
            <a:ext cx="4429156" cy="5715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FORMALIZZAZIONE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DEL PROBLEMA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762000" y="1835704"/>
            <a:ext cx="7543800" cy="423650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Definizione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criterio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ottimalità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minimo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numero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operazioni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minimo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costo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complessivo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,…)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IMPOSSIBILE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inferire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serie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ESATTA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operazioni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portano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dalla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sequenza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sequenza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B!</a:t>
            </a: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Rasoio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Occam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“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Avendo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disposizione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diverse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ipotesi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equivalentemente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competitive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rispetto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ad un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dato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problema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è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buona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norma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scegliere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più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semplice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scartare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altre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 descr="lez1_seqaln_img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2578490"/>
            <a:ext cx="8183328" cy="12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tangolo 7"/>
          <p:cNvSpPr/>
          <p:nvPr/>
        </p:nvSpPr>
        <p:spPr>
          <a:xfrm>
            <a:off x="3929058" y="857232"/>
            <a:ext cx="4429156" cy="5715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FORMALIZZAZIONE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DEL PROBLEMA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762000" y="1835704"/>
            <a:ext cx="7543800" cy="42365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Definizione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algoritmo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grado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raggiungere</a:t>
            </a:r>
            <a:r>
              <a:rPr lang="en-US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questa</a:t>
            </a:r>
            <a:r>
              <a:rPr lang="en-US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condizione</a:t>
            </a:r>
            <a:r>
              <a:rPr lang="en-US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ottimalità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 in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grado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approssimarla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Predicibilità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Correttezza</a:t>
            </a: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Rilevanza</a:t>
            </a: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Casi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speciali</a:t>
            </a:r>
            <a:endParaRPr 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500034" y="3571876"/>
            <a:ext cx="850105" cy="641348"/>
            <a:chOff x="512567" y="481011"/>
            <a:chExt cx="850105" cy="641348"/>
          </a:xfrm>
        </p:grpSpPr>
        <p:sp>
          <p:nvSpPr>
            <p:cNvPr id="10" name="Rettangolo arrotondato 9"/>
            <p:cNvSpPr/>
            <p:nvPr/>
          </p:nvSpPr>
          <p:spPr>
            <a:xfrm>
              <a:off x="512567" y="481011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543875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7786710" y="3571876"/>
            <a:ext cx="850105" cy="641348"/>
            <a:chOff x="1471012" y="481011"/>
            <a:chExt cx="850105" cy="641348"/>
          </a:xfrm>
        </p:grpSpPr>
        <p:sp>
          <p:nvSpPr>
            <p:cNvPr id="14" name="Rettangolo arrotondato 13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tangolo 14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5357818" y="4071942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Algoritmi         </a:t>
            </a:r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Assunzioni</a:t>
            </a:r>
          </a:p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Implementazione</a:t>
            </a:r>
          </a:p>
          <a:p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Trattabilità</a:t>
            </a:r>
          </a:p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Computabilità</a:t>
            </a: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ccia bidirezionale orizzontale 16"/>
          <p:cNvSpPr/>
          <p:nvPr/>
        </p:nvSpPr>
        <p:spPr>
          <a:xfrm>
            <a:off x="3857620" y="4786322"/>
            <a:ext cx="1571636" cy="714380"/>
          </a:xfrm>
          <a:prstGeom prst="left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latin typeface="Arial" pitchFamily="34" charset="0"/>
                <a:cs typeface="Arial" pitchFamily="34" charset="0"/>
              </a:rPr>
              <a:t>Trade-off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024493" y="399300"/>
            <a:ext cx="6286544" cy="5715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FORMULAZIONE 1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longest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common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subsequence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(LCS)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4" name="Rettangolo arrotondato 13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tangolo 14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785786" y="1014225"/>
            <a:ext cx="7572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“Date due sequenze S1 ed S2 possibilmente originatesi da una medesima sequenza ancestrale quale è la più lunga sottosequenza in comune (LCS) ?”        </a:t>
            </a:r>
            <a:r>
              <a:rPr lang="it-IT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(gap non ammessi)</a:t>
            </a:r>
            <a:endParaRPr lang="it-IT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magine 17" descr="lez1_seqaln_im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95" y="2144616"/>
            <a:ext cx="5110173" cy="39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ez1_seqaln_img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928802"/>
            <a:ext cx="5459969" cy="421484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024493" y="399300"/>
            <a:ext cx="6286544" cy="5715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FORMULAZIONE 2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longest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common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subsequence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(LCS)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4" name="Rettangolo arrotondato 13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tangolo 14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785786" y="1014225"/>
            <a:ext cx="7572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“Date due sequenze S1 ed S2 possibilmente originatesi da una medesima sequenza ancestrale quale è la più lunga sottosequenza in comune (LCS) ?”               </a:t>
            </a:r>
            <a:r>
              <a:rPr lang="it-IT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(gap ammessi)</a:t>
            </a:r>
            <a:endParaRPr lang="it-IT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86446" y="2714620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 basata su  </a:t>
            </a:r>
            <a:r>
              <a:rPr lang="it-IT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edit</a:t>
            </a:r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distance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it-IT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Numero di cambiamenti per passare da S1 a S2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Funzione di </a:t>
            </a:r>
            <a:r>
              <a:rPr lang="it-IT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scoring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uniforme</a:t>
            </a:r>
          </a:p>
        </p:txBody>
      </p: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024493" y="399300"/>
            <a:ext cx="6286544" cy="5715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FORMULAZIONE 3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: Allineamento di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4" name="Rettangolo arrotondato 13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tangolo 14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785786" y="1181101"/>
            <a:ext cx="75724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Gap ammessi (penalità fissa):</a:t>
            </a: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Operazioni di inserzione e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delezione</a:t>
            </a:r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it-IT" sz="2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Medesimo costo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per ogni carattere inserito/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deleto</a:t>
            </a:r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Penalità variabili per le operazioni di editing:</a:t>
            </a: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Transizioni (Pirimidine↔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Pirimidine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Purine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↔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Purine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Trasversioni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(variazioni Pirimidine↔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Purine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Polimerasi confonde “relativamente spesso” A/G e C/T</a:t>
            </a:r>
          </a:p>
          <a:p>
            <a:pPr algn="just">
              <a:buFont typeface="Arial" pitchFamily="34" charset="0"/>
              <a:buChar char="•"/>
            </a:pPr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magine 10" descr="lez1_seqaln_img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8" y="4006142"/>
            <a:ext cx="8429652" cy="26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024493" y="399300"/>
            <a:ext cx="6286544" cy="5715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FORMULAZIONE 4,5,6,…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4" name="Rettangolo arrotondato 13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tangolo 14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785786" y="1181101"/>
            <a:ext cx="75724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Molte variazioni:</a:t>
            </a:r>
          </a:p>
          <a:p>
            <a:pPr algn="just"/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es.  Penalità variabili in accordo con il numero di gap </a:t>
            </a: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algn="just"/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(riuscite a proporre delle varianti?)</a:t>
            </a:r>
          </a:p>
          <a:p>
            <a:pPr algn="just"/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6" name="Rettangolo arrotondato 15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785786" y="3000372"/>
            <a:ext cx="7572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Data una funzione di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scoring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additiva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Costo mutazioni (AG, CT, altre)</a:t>
            </a:r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Costo inserzione /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delezione</a:t>
            </a:r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Premio per match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Serve algoritmo per provare il </a:t>
            </a:r>
            <a:r>
              <a:rPr lang="it-IT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miglior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allineamento:</a:t>
            </a: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Enumerazione di </a:t>
            </a:r>
            <a:r>
              <a:rPr lang="it-IT" sz="2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tutti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possibili allineamenti?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Come la realizzereste?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it-IT" sz="2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Quanti sono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possibili allineamenti di due sequenze?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714480" y="487900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Come possiamo costruire il “miglior” allineamento?</a:t>
            </a: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magine 19" descr="lez1_seqaln_img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36" y="1166808"/>
            <a:ext cx="64198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6" name="Rettangolo arrotondato 15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785786" y="3000372"/>
            <a:ext cx="7572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Per due sequenze di lunghezza n:</a:t>
            </a:r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643042" y="487900"/>
            <a:ext cx="7072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Modi di allineare due sequenze di lunghezza m, n:</a:t>
            </a:r>
            <a:endParaRPr lang="it-IT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 descr="lez1_seqaln_img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000109"/>
            <a:ext cx="7643866" cy="2076856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714347" y="3571876"/>
          <a:ext cx="764386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56"/>
                <a:gridCol w="2547956"/>
                <a:gridCol w="25479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Enumerazione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Tecnica</a:t>
                      </a:r>
                      <a:r>
                        <a:rPr lang="it-IT" sz="2400" baseline="0" dirty="0" smtClean="0">
                          <a:latin typeface="Arial" pitchFamily="34" charset="0"/>
                          <a:cs typeface="Arial" pitchFamily="34" charset="0"/>
                        </a:rPr>
                        <a:t> presentata oggi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184756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1.40E+11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9.00E+58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10000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198984"/>
            <a:ext cx="7543800" cy="3886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Motivazioni dell’esistenza della biologia computazionale:</a:t>
            </a:r>
          </a:p>
          <a:p>
            <a:pPr marL="0" indent="0">
              <a:buNone/>
            </a:pPr>
            <a:endParaRPr lang="it-IT" sz="2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Biologia Computazionale è l’</a:t>
            </a:r>
            <a:r>
              <a:rPr lang="it-IT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applicazione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 di strumenti propri delle scienze dell’informazione (es. algoritmi, intelligenza artificiale, </a:t>
            </a:r>
            <a:r>
              <a:rPr lang="it-IT" sz="2200" dirty="0" err="1" smtClean="0">
                <a:latin typeface="Arial" pitchFamily="34" charset="0"/>
                <a:cs typeface="Arial" pitchFamily="34" charset="0"/>
              </a:rPr>
              <a:t>databases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) a problemi di interesse biologico, biotecnologico e biomedico. </a:t>
            </a:r>
          </a:p>
          <a:p>
            <a:pPr marL="0" indent="0" algn="just">
              <a:buNone/>
            </a:pPr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sz="2200" dirty="0" smtClean="0">
                <a:latin typeface="Arial" pitchFamily="34" charset="0"/>
                <a:cs typeface="Arial" pitchFamily="34" charset="0"/>
              </a:rPr>
              <a:t>Attualmente suscita grande interesse perché:</a:t>
            </a:r>
          </a:p>
          <a:p>
            <a:pPr marL="0" indent="0" algn="just">
              <a:buNone/>
            </a:pPr>
            <a:endParaRPr lang="it-IT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latin typeface="Arial" pitchFamily="34" charset="0"/>
                <a:cs typeface="Arial" pitchFamily="34" charset="0"/>
              </a:rPr>
              <a:t>La dimensione dei problemi biologici è sufficiente a motivare lo sviluppo di algoritmi efficienti</a:t>
            </a:r>
          </a:p>
          <a:p>
            <a:pPr algn="just"/>
            <a:r>
              <a:rPr lang="it-IT" sz="2200" dirty="0" smtClean="0">
                <a:latin typeface="Arial" pitchFamily="34" charset="0"/>
                <a:cs typeface="Arial" pitchFamily="34" charset="0"/>
              </a:rPr>
              <a:t>I problemi sono accessibili (elevata quantità di dati pubblici e letteratura inerente) ed interessanti</a:t>
            </a:r>
          </a:p>
          <a:p>
            <a:pPr algn="just"/>
            <a:r>
              <a:rPr lang="it-IT" sz="2200" dirty="0" smtClean="0">
                <a:latin typeface="Arial" pitchFamily="34" charset="0"/>
                <a:cs typeface="Arial" pitchFamily="34" charset="0"/>
              </a:rPr>
              <a:t>Le scienze biologiche si avvalgono sempre più spesso di strumenti computazionali </a:t>
            </a:r>
            <a:endParaRPr lang="it-IT" sz="2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2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2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it-IT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5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6" name="Rettangolo arrotondato 15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785786" y="2786904"/>
            <a:ext cx="75724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Calcolo RICORSIVO del miglior allineamento:</a:t>
            </a:r>
          </a:p>
          <a:p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Per una data coppia di sequenze allineate (S1,S2) il</a:t>
            </a:r>
          </a:p>
          <a:p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miglior allineamento è: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.        Miglior allineamento di    S1[1..i]   e S2[1..j]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.   </a:t>
            </a:r>
            <a:r>
              <a:rPr lang="it-IT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Miglior allineamento di    S1[  i..n] e S2[  j..m]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714480" y="487900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PUNTO CRUCIALE: gli score sono </a:t>
            </a:r>
            <a:r>
              <a:rPr lang="it-IT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additivi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 descr="lez1_seqaln_img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857232"/>
            <a:ext cx="4862518" cy="1981853"/>
          </a:xfrm>
          <a:prstGeom prst="rect">
            <a:avLst/>
          </a:prstGeom>
        </p:spPr>
      </p:pic>
      <p:pic>
        <p:nvPicPr>
          <p:cNvPr id="9" name="Immagine 8" descr="lez1_seqaln_img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58" y="4500570"/>
            <a:ext cx="7572428" cy="2219814"/>
          </a:xfrm>
          <a:prstGeom prst="rect">
            <a:avLst/>
          </a:prstGeom>
        </p:spPr>
      </p:pic>
      <p:sp>
        <p:nvSpPr>
          <p:cNvPr id="10" name="Freccia a destra 9"/>
          <p:cNvSpPr/>
          <p:nvPr/>
        </p:nvSpPr>
        <p:spPr>
          <a:xfrm>
            <a:off x="500034" y="4000504"/>
            <a:ext cx="928694" cy="78581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lez1_seqaln_img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6199"/>
            <a:ext cx="9144000" cy="5348883"/>
          </a:xfrm>
          <a:prstGeom prst="rect">
            <a:avLst/>
          </a:prstGeom>
        </p:spPr>
      </p:pic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6" name="Rettangolo arrotondato 15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785786" y="6054025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Sottoproblemi </a:t>
            </a:r>
            <a:r>
              <a:rPr lang="it-IT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IDENTICI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! Possiamo </a:t>
            </a:r>
            <a:r>
              <a:rPr lang="it-IT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riutilizzare più volte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stessa soluzione.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643042" y="487900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IDEA : riutilizzo delle operazioni svolte dal calcolatore</a:t>
            </a: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6" name="Rettangolo arrotondato 15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785786" y="1302237"/>
            <a:ext cx="75724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Creazione di un DIZIONARIO (le chiavi sono le sequenze)</a:t>
            </a:r>
          </a:p>
          <a:p>
            <a:pPr>
              <a:buFont typeface="Arial" pitchFamily="34" charset="0"/>
              <a:buChar char="•"/>
            </a:pPr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Quando dobbiamo allineare due sequenze cerchiamo una soluzione corrispondente alle due sequenze</a:t>
            </a:r>
          </a:p>
          <a:p>
            <a:pPr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ESISTE: ritorniamo il risultato</a:t>
            </a:r>
          </a:p>
          <a:p>
            <a:pPr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NON ESISTE: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calcoliamo la soluzione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inseriamo la soluzione nel dizionario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restituiamo la soluzione</a:t>
            </a:r>
          </a:p>
          <a:p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Assicuriamoci di non duplicare i calcoli: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è necessario calcolare un sottoallineamento una sola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volta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643042" y="487900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SOLUZIONE #1 :  </a:t>
            </a: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657029" y="5957040"/>
            <a:ext cx="371477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LOGICA TOP-DOWN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6" name="Rettangolo arrotondato 15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785786" y="1302237"/>
            <a:ext cx="75724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Creazione di una grossa tabella con indici i,j</a:t>
            </a:r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 Riempiamola compilando gli score di tutti i possibili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sottoallineamenti (calcolati in passi che siano i più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piccoli possibili)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 ci serviranno tutti i possibili ”passi” dell’allineamento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(per trovare la soluzione finale)</a:t>
            </a:r>
          </a:p>
          <a:p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Assicuriamoci di non duplicare i calcoli: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è necessario calcolare un sottoallineamento una sola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volta</a:t>
            </a:r>
          </a:p>
          <a:p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Soluzione MOLTO SEMPLICE DAL PUNTO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VISTA COMPUTAZIONALE!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643042" y="487900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SOLUZIONE #2 :      </a:t>
            </a:r>
            <a:r>
              <a:rPr lang="it-IT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PROGRAMMAZIONE DINAMICA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657029" y="5957040"/>
            <a:ext cx="371477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LOGICA BOTTOM-UP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ez1_seqaln_img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500174"/>
            <a:ext cx="5429288" cy="3318537"/>
          </a:xfrm>
          <a:prstGeom prst="rect">
            <a:avLst/>
          </a:prstGeom>
        </p:spPr>
      </p:pic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6" name="Rettangolo arrotondato 15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1643042" y="487900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Introduzione alla </a:t>
            </a:r>
            <a:r>
              <a:rPr lang="it-IT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PROGRAMMAZIONE DINAMICA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86050" y="1071546"/>
            <a:ext cx="325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numeri di Fibonacci</a:t>
            </a:r>
            <a:endParaRPr lang="it-IT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42873" y="5000636"/>
            <a:ext cx="6086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sono definiti in maniera </a:t>
            </a:r>
            <a:r>
              <a:rPr lang="it-IT" sz="2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ricorsiva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F(0)=1, F(1)=1, </a:t>
            </a:r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F(n) = F(n-1)</a:t>
            </a:r>
            <a:r>
              <a:rPr lang="it-IT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+F</a:t>
            </a:r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(n-2)</a:t>
            </a:r>
            <a:endParaRPr lang="it-IT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1,1,2,3,5,8,13,21,34,55,89,144,233,377,…</a:t>
            </a: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643702" y="4643446"/>
            <a:ext cx="2285984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Obiettivo: </a:t>
            </a:r>
            <a:r>
              <a:rPr lang="it-I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calcolo dell’</a:t>
            </a: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n-esimo </a:t>
            </a:r>
            <a:r>
              <a:rPr lang="it-I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numero di Fibonacci</a:t>
            </a:r>
            <a:endParaRPr lang="it-I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lez1_seqaln_img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87" y="3283961"/>
            <a:ext cx="4005262" cy="2860245"/>
          </a:xfrm>
          <a:prstGeom prst="rect">
            <a:avLst/>
          </a:prstGeom>
        </p:spPr>
      </p:pic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6" name="Rettangolo arrotondato 15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785786" y="1071546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Codice R:</a:t>
            </a:r>
          </a:p>
          <a:p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643042" y="487900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SOLUZIONE #1 :  </a:t>
            </a: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657029" y="5957040"/>
            <a:ext cx="371477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LOGICA TOP-DOWN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5786" y="1541680"/>
            <a:ext cx="7786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fibonacci_TD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(n){</a:t>
            </a:r>
          </a:p>
          <a:p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(n==1 || n==2){</a:t>
            </a:r>
          </a:p>
          <a:p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}else{</a:t>
            </a:r>
          </a:p>
          <a:p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( </a:t>
            </a:r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fibonacci_TD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(n-1)+fibonacci_TD(n-2) )</a:t>
            </a:r>
          </a:p>
          <a:p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867276" y="3857628"/>
            <a:ext cx="377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T(n) = T(n-1)</a:t>
            </a:r>
            <a:r>
              <a:rPr lang="it-IT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+T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(n-2)= (…) = O(2</a:t>
            </a:r>
            <a:r>
              <a:rPr lang="it-IT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429256" y="500063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complessità </a:t>
            </a: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esponenziale</a:t>
            </a:r>
          </a:p>
          <a:p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(in realtà è peggio ancora)</a:t>
            </a:r>
          </a:p>
          <a:p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rot="5400000" flipH="1" flipV="1">
            <a:off x="7500958" y="4500570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6" name="Rettangolo arrotondato 15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785786" y="1071546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Codice R:</a:t>
            </a:r>
          </a:p>
          <a:p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643042" y="487900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SOLUZIONE #2 :  </a:t>
            </a: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657029" y="5957040"/>
            <a:ext cx="371477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LOGICA  BOTTOM-UP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5786" y="1541680"/>
            <a:ext cx="77867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fibonacci_BU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(n){</a:t>
            </a:r>
          </a:p>
          <a:p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fib_table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-vector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endParaRPr lang="it-IT" sz="1600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fib_table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[1] &lt;- </a:t>
            </a:r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it-IT" sz="1600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fib_table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[2] &lt;- 1</a:t>
            </a:r>
          </a:p>
          <a:p>
            <a:endParaRPr lang="it-IT" sz="1600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(i in 3:(n+1)){</a:t>
            </a:r>
          </a:p>
          <a:p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fib_table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[i] &lt;- </a:t>
            </a:r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fib_table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[i-1]+fib_table[i-2]</a:t>
            </a:r>
          </a:p>
          <a:p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endParaRPr lang="it-IT" sz="1600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it-IT" sz="1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fib_table</a:t>
            </a:r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[n])</a:t>
            </a:r>
          </a:p>
          <a:p>
            <a:endParaRPr lang="it-IT" sz="1600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t-IT" sz="1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357950" y="420267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T(n)  =  O(n)</a:t>
            </a:r>
          </a:p>
          <a:p>
            <a:endParaRPr lang="it-IT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429256" y="534568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complessità </a:t>
            </a: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lineare</a:t>
            </a:r>
          </a:p>
        </p:txBody>
      </p:sp>
      <p:cxnSp>
        <p:nvCxnSpPr>
          <p:cNvPr id="14" name="Connettore 2 13"/>
          <p:cNvCxnSpPr/>
          <p:nvPr/>
        </p:nvCxnSpPr>
        <p:spPr>
          <a:xfrm rot="5400000" flipH="1" flipV="1">
            <a:off x="6858016" y="4845618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 descr="lez1_seqaln_img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500042"/>
            <a:ext cx="3668289" cy="26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6" name="Rettangolo arrotondato 15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2000232" y="1291787"/>
            <a:ext cx="67151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Cosa fa la soluzione iterativa?</a:t>
            </a:r>
          </a:p>
          <a:p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rivela sottoproblemi identici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ordina le operazioni in modo da favorirne il riutilizzo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riempie una tabella di risultati (intermedi)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esprime problemi complessi come insiemi di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sottoproblemi più semplici</a:t>
            </a:r>
          </a:p>
          <a:p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L’ordine delle operazioni </a:t>
            </a:r>
            <a:r>
              <a:rPr lang="it-IT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conta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approccio top-down molto lento (risultati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intermedi non disponibili)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 approccio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bottom-up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efficace (risolve sottoproblemi,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salva risultati, non ricalcola la soluzione ma la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costruisce da valori già disponibili)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643042" y="357166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Cosa ci insegna l’algoritmo iterativo per il calcolo dell’ennesimo numero di Fibonacci? (</a:t>
            </a:r>
            <a:r>
              <a:rPr lang="it-IT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dinamica)  </a:t>
            </a: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magine 12" descr="lez1_seqaln_img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1159002"/>
            <a:ext cx="1406660" cy="4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6" name="Rettangolo arrotondato 15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714348" y="1291787"/>
            <a:ext cx="80010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Il problema può essere rappresentato come insieme di sottoproblemi</a:t>
            </a:r>
          </a:p>
          <a:p>
            <a:pPr>
              <a:buFont typeface="Arial" pitchFamily="34" charset="0"/>
              <a:buChar char="•"/>
            </a:pPr>
            <a:endParaRPr lang="it-IT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I sottoproblemi non sono sovrapposti (problemi indipendenti che si ripresentano </a:t>
            </a:r>
            <a:r>
              <a:rPr lang="it-IT" sz="20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molte volte</a:t>
            </a:r>
            <a:r>
              <a:rPr lang="it-IT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calcolo una volta e riutilizzo le</a:t>
            </a:r>
          </a:p>
          <a:p>
            <a:r>
              <a:rPr lang="it-IT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soluzioni)</a:t>
            </a:r>
          </a:p>
          <a:p>
            <a:pPr>
              <a:buFont typeface="Arial" pitchFamily="34" charset="0"/>
              <a:buChar char="•"/>
            </a:pPr>
            <a:endParaRPr lang="it-IT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it-IT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In problemi di ottimizzazione reali:</a:t>
            </a:r>
          </a:p>
          <a:p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scelte ottimali a livello 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locale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  score sommato rispetto a tutto lo spazio dei sottoproblemi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  soluzione: </a:t>
            </a:r>
            <a:r>
              <a:rPr lang="it-IT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traceback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per trovare il “percorso migliore” tra le 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soluzioni dei sottoproblemi</a:t>
            </a:r>
          </a:p>
          <a:p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643042" y="467005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Basi della programmazione dinamica:  </a:t>
            </a:r>
            <a:endParaRPr lang="it-IT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6" name="Rettangolo arrotondato 15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1142976" y="1252823"/>
            <a:ext cx="6929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Programmazione dinamica sembra una buona soluzione (finora è stata presentata solo con l’esempio dei numeri di Fibonacci) …</a:t>
            </a:r>
          </a:p>
          <a:p>
            <a:pPr algn="ctr"/>
            <a:endParaRPr lang="it-IT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COME POSSIAMO APPLICARLA AL PROBLEMA DELL’ALLINEAMENTO </a:t>
            </a:r>
            <a:r>
              <a:rPr lang="it-IT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SEQUENZE?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463080"/>
            <a:ext cx="7543800" cy="4486200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Gli sviluppi delle scienze biomediche, </a:t>
            </a:r>
            <a:r>
              <a:rPr lang="it-IT" dirty="0">
                <a:latin typeface="Arial" pitchFamily="34" charset="0"/>
                <a:cs typeface="Arial" pitchFamily="34" charset="0"/>
              </a:rPr>
              <a:t>(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in particolare per quanto riguarda la biologia molecolare) si verificano ad un ritmo tale da porre seri problemi:</a:t>
            </a:r>
          </a:p>
          <a:p>
            <a:pPr marL="0" indent="0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La nostra capacità tecnologica di acquisire nuovi dati (spesso in quantità elevate) rende impossibile la loro analisi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in assenza di strumenti efficienti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 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5576" y="548680"/>
            <a:ext cx="75608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Biologia computazionale:  </a:t>
            </a:r>
          </a:p>
          <a:p>
            <a:pPr algn="ctr"/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Scienze dell’Informazione o Biologia?  (</a:t>
            </a:r>
            <a:r>
              <a:rPr lang="it-IT" sz="25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461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6" name="Rettangolo arrotondato 15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785786" y="2786904"/>
            <a:ext cx="75724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Calcolo RICORSIVO del miglior allineamento:</a:t>
            </a:r>
          </a:p>
          <a:p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Per una data coppia di sequenze allineate (S1,S2) il</a:t>
            </a:r>
          </a:p>
          <a:p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miglior allineamento è: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.        Miglior allineamento di    S1[1..i]   e S2[1..j]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.   </a:t>
            </a:r>
            <a:r>
              <a:rPr lang="it-IT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Miglior allineamento di    S1[  i..n] e S2[  j..m]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714480" y="487900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PUNTO CRUCIALE: gli score sono </a:t>
            </a:r>
            <a:r>
              <a:rPr lang="it-IT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additivi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it-IT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 descr="lez1_seqaln_img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857232"/>
            <a:ext cx="4862518" cy="1981853"/>
          </a:xfrm>
          <a:prstGeom prst="rect">
            <a:avLst/>
          </a:prstGeom>
        </p:spPr>
      </p:pic>
      <p:pic>
        <p:nvPicPr>
          <p:cNvPr id="9" name="Immagine 8" descr="lez1_seqaln_img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58" y="4500570"/>
            <a:ext cx="7572428" cy="2219814"/>
          </a:xfrm>
          <a:prstGeom prst="rect">
            <a:avLst/>
          </a:prstGeom>
        </p:spPr>
      </p:pic>
      <p:sp>
        <p:nvSpPr>
          <p:cNvPr id="10" name="Freccia a destra 9"/>
          <p:cNvSpPr/>
          <p:nvPr/>
        </p:nvSpPr>
        <p:spPr>
          <a:xfrm>
            <a:off x="500034" y="4000504"/>
            <a:ext cx="928694" cy="78581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2"/>
          <p:cNvGrpSpPr/>
          <p:nvPr/>
        </p:nvGrpSpPr>
        <p:grpSpPr>
          <a:xfrm>
            <a:off x="768267" y="357166"/>
            <a:ext cx="850105" cy="641348"/>
            <a:chOff x="1471012" y="481011"/>
            <a:chExt cx="850105" cy="641348"/>
          </a:xfrm>
        </p:grpSpPr>
        <p:sp>
          <p:nvSpPr>
            <p:cNvPr id="16" name="Rettangolo arrotondato 15"/>
            <p:cNvSpPr/>
            <p:nvPr/>
          </p:nvSpPr>
          <p:spPr>
            <a:xfrm>
              <a:off x="147101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150232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714348" y="1033423"/>
            <a:ext cx="800105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Trovare i ‘parametri’ della matrice (# dimensioni, variabili)</a:t>
            </a:r>
          </a:p>
          <a:p>
            <a:pPr marL="457200" indent="-457200">
              <a:buFont typeface="+mj-lt"/>
              <a:buAutoNum type="arabicPeriod"/>
            </a:pPr>
            <a:endParaRPr lang="it-IT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Assicurarsi che lo spazio dei sottoproblemi sia finito</a:t>
            </a:r>
          </a:p>
          <a:p>
            <a:pPr marL="457200" indent="-457200"/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se il riutilizzo non è estensivo può darsi che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din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non sia la scelta migliore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Ordine di calcolo:  i sottorisultati devono essere disponibili</a:t>
            </a:r>
          </a:p>
          <a:p>
            <a:pPr marL="457200" indent="-457200"/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quando ci servono</a:t>
            </a:r>
          </a:p>
          <a:p>
            <a:pPr marL="457200" indent="-457200"/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(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bottom-up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è meglio di top-down … ma non è sempre</a:t>
            </a:r>
          </a:p>
          <a:p>
            <a:pPr marL="457200" indent="-457200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così ovvio)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Ricorsione:  </a:t>
            </a:r>
            <a:r>
              <a:rPr lang="it-IT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sovraproblema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F(sottoproblema)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Ricordare le scelte effettuate in precedenza 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tipicamente </a:t>
            </a:r>
            <a:r>
              <a:rPr lang="it-IT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F()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include </a:t>
            </a:r>
            <a:r>
              <a:rPr lang="it-IT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min()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it-IT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it-IT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()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Iniziamo a calcolare:</a:t>
            </a:r>
          </a:p>
          <a:p>
            <a:pPr marL="457200" indent="-457200"/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t-IT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Riempiamo la matrice di sottorisultati</a:t>
            </a:r>
          </a:p>
          <a:p>
            <a:pPr marL="457200" indent="-457200"/>
            <a:r>
              <a:rPr lang="it-IT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t-IT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Definiamo un “punto di partenza” e ripercorriamo i passi</a:t>
            </a:r>
          </a:p>
          <a:p>
            <a:pPr marL="457200" indent="-457200"/>
            <a:r>
              <a:rPr lang="it-IT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all’indietro fino a trovare la </a:t>
            </a:r>
            <a:r>
              <a:rPr lang="it-IT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migliore soluzione</a:t>
            </a:r>
            <a:r>
              <a:rPr lang="it-IT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643042" y="467005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Programmazione dinamica in pratica:</a:t>
            </a:r>
            <a:r>
              <a:rPr lang="it-IT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it-IT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4348" y="4643446"/>
            <a:ext cx="7715304" cy="142876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7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LOCALE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 NUCLEOTIDICHE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858210"/>
            <a:ext cx="75724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Algoritmo più noto per soluzione del problema: 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Smith-Waterman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(1981)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Obiettivo: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“Date due sequenze relativamente lunghe, determinare la sottosequenza della prima sequenza che realizza il </a:t>
            </a:r>
            <a:r>
              <a:rPr lang="it-IT" sz="2200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maggior grado di similarità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una sottosequenza della seconda sequenza”.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LOCALE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 NUCLEOTIDICHE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858210"/>
            <a:ext cx="75724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Smith-Waterman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(1981)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Inizializzazione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Data una coppia di sequenze S</a:t>
            </a:r>
            <a:r>
              <a:rPr lang="it-IT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=a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,a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,…,a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sz="22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S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=b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,b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,…,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2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2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costruire una matrice 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=||H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||, costituita da n+1 righe e m+1 colonne che viene inizializzata ponendo: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it-IT" sz="22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,0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H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per 0 ≤ i ≤ n e 0 ≤ j ≤ m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LOCALE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 NUCLEOTIDICHE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597304"/>
            <a:ext cx="80010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Smith-Waterman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(1981)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Calcolo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 ciascuna coppia di elementi a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2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appartenenti alle sequenze S</a:t>
            </a:r>
            <a:r>
              <a:rPr lang="it-IT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S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definisce un punteggio di </a:t>
            </a:r>
            <a:r>
              <a:rPr lang="it-IT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similarità s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 il confronto di sequenze nucleotidiche tale punteggio viene generalmente definito come segue: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s(a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2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el-GR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se  a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2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( usualmente &gt; 0 )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s(a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2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el-GR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se  a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≠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2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( usualmente ≤ 0 )</a:t>
            </a:r>
          </a:p>
          <a:p>
            <a:pPr algn="just"/>
            <a:r>
              <a:rPr lang="it-IT" sz="2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it-IT" sz="2200" b="1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l-G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(k-1)  dove  </a:t>
            </a:r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=costo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fisso apertura gap 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=penalità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aggiuntiva per estensione gap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LOCALE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 NUCLEOTIDICHE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597304"/>
            <a:ext cx="80010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Smith-Waterman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(1981)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Calcolo (continua)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valori della matrice H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vengono determinati secondo l’equazione: 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it-IT" sz="2200" b="1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b="1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,j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(H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i-1,j-1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it-IT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2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, H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i-1,j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it-IT" sz="2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pgap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it-IT" sz="22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,j-1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it-IT" sz="2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pgap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0)</a:t>
            </a:r>
          </a:p>
          <a:p>
            <a:pPr algn="just"/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NB: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 questo esempio invece di usare </a:t>
            </a:r>
            <a:r>
              <a:rPr lang="it-IT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it-IT" sz="2000" b="1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l-G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(k-1) come penalità dinamica per i gap di diversa lunghezza abbiamo utilizzato una penalità </a:t>
            </a:r>
            <a:r>
              <a:rPr lang="it-IT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costante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 </a:t>
            </a:r>
            <a:r>
              <a:rPr lang="it-IT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pgap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) indipendente dall’estensione dei gap.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LOCALE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 NUCLEOTIDICHE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597304"/>
            <a:ext cx="80010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Smith-Waterman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(1981)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Calcolo (continua)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valori della matrice H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vengono determinati secondo l’equazione: 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it-IT" sz="2200" b="1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b="1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,j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(H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i-1,j-1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it-IT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2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, H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i-1,j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it-IT" sz="2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pgap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it-IT" sz="22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,j-1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it-IT" sz="2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pgap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0)</a:t>
            </a:r>
          </a:p>
          <a:p>
            <a:pPr algn="just"/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Confronto tra                                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delezione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delezione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nucleotidi                                in sequenza B       in sequenza A</a:t>
            </a:r>
          </a:p>
          <a:p>
            <a:pPr algn="just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(match/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mismatch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                       di lunghezza 1       di lunghezza 1</a:t>
            </a:r>
          </a:p>
          <a:p>
            <a:pPr algn="just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score ≠</a:t>
            </a:r>
          </a:p>
          <a:p>
            <a:pPr algn="just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Parentesi graffa chiusa 6"/>
          <p:cNvSpPr/>
          <p:nvPr/>
        </p:nvSpPr>
        <p:spPr>
          <a:xfrm rot="5400000">
            <a:off x="3428992" y="3571876"/>
            <a:ext cx="285752" cy="18573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arentesi graffa chiusa 7"/>
          <p:cNvSpPr/>
          <p:nvPr/>
        </p:nvSpPr>
        <p:spPr>
          <a:xfrm rot="5400000">
            <a:off x="5393537" y="3821909"/>
            <a:ext cx="285752" cy="13573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entesi graffa chiusa 8"/>
          <p:cNvSpPr/>
          <p:nvPr/>
        </p:nvSpPr>
        <p:spPr>
          <a:xfrm rot="5400000">
            <a:off x="6965173" y="3821909"/>
            <a:ext cx="285752" cy="13573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>
            <a:stCxn id="7" idx="1"/>
          </p:cNvCxnSpPr>
          <p:nvPr/>
        </p:nvCxnSpPr>
        <p:spPr>
          <a:xfrm rot="16200000" flipH="1" flipV="1">
            <a:off x="2821769" y="4607727"/>
            <a:ext cx="714380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8" idx="1"/>
          </p:cNvCxnSpPr>
          <p:nvPr/>
        </p:nvCxnSpPr>
        <p:spPr>
          <a:xfrm rot="16200000" flipH="1" flipV="1">
            <a:off x="5375678" y="4768462"/>
            <a:ext cx="285752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9" idx="1"/>
          </p:cNvCxnSpPr>
          <p:nvPr/>
        </p:nvCxnSpPr>
        <p:spPr>
          <a:xfrm rot="16200000" flipH="1">
            <a:off x="6983032" y="4768463"/>
            <a:ext cx="285752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LOCALE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 NUCLEOTIDICHE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597304"/>
            <a:ext cx="80010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Smith-Waterman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(1981)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Calcolo (continua)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valori della matrice H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vengono determinati secondo l’equazione: 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it-IT" sz="2200" b="1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b="1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,j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(H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i-1,j-1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it-IT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2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, H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i-1,j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it-IT" sz="2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pgap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it-IT" sz="22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,j-1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it-IT" sz="2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pgap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0)</a:t>
            </a:r>
          </a:p>
          <a:p>
            <a:pPr algn="just"/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INTERPRETAZIONE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Questa formula 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ricorsiva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considera </a:t>
            </a:r>
            <a:r>
              <a:rPr lang="it-IT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tutte le possibili terminazioni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 segmenti allineati alle cui estremità si trovano </a:t>
            </a:r>
            <a:r>
              <a:rPr lang="it-IT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sz="2000" b="1" baseline="-25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it-IT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it-IT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000" b="1" baseline="-25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LOCALE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 NUCLEOTIDICHE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597304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Calcolo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smith-waterman-similarity-matrix_we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976" y="1640404"/>
            <a:ext cx="5815866" cy="4431802"/>
          </a:xfrm>
          <a:prstGeom prst="rect">
            <a:avLst/>
          </a:prstGeom>
        </p:spPr>
      </p:pic>
      <p:pic>
        <p:nvPicPr>
          <p:cNvPr id="8" name="Immagine 7" descr="swatru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56" y="3929066"/>
            <a:ext cx="3357586" cy="2168952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 rot="10800000">
            <a:off x="4500562" y="3786190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7286644" y="5429264"/>
            <a:ext cx="714380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ez1_seqaln_img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057185"/>
            <a:ext cx="8786842" cy="4015021"/>
          </a:xfrm>
          <a:prstGeom prst="rect">
            <a:avLst/>
          </a:prstGeom>
        </p:spPr>
      </p:pic>
      <p:graphicFrame>
        <p:nvGraphicFramePr>
          <p:cNvPr id="5" name="Diagramma 4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571868" y="642918"/>
            <a:ext cx="4714908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DUALITA’ : </a:t>
            </a:r>
          </a:p>
          <a:p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“miglior allineamento” ↔ miglior percorso attraverso la matrice !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00694" y="3342031"/>
            <a:ext cx="314327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NUOVO OBIETTIVO:</a:t>
            </a:r>
          </a:p>
          <a:p>
            <a:pPr algn="ctr"/>
            <a:endParaRPr lang="it-IT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Trovare il </a:t>
            </a:r>
            <a:r>
              <a:rPr lang="it-IT" sz="2000" b="1" u="sng" dirty="0" smtClean="0">
                <a:latin typeface="Arial" pitchFamily="34" charset="0"/>
                <a:cs typeface="Arial" pitchFamily="34" charset="0"/>
              </a:rPr>
              <a:t>miglior percorso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 attraverso la matrice !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556792"/>
            <a:ext cx="7543800" cy="38164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La biologia computazionale gode di un interesse sempre crescente sia nei dipartimenti di area biomedica che nei dipartimenti di scienze dell’informazione. </a:t>
            </a:r>
          </a:p>
          <a:p>
            <a:pPr marL="0" indent="0" algn="just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latin typeface="Arial" pitchFamily="34" charset="0"/>
                <a:cs typeface="Arial" pitchFamily="34" charset="0"/>
              </a:rPr>
              <a:t>Molti problemi biologici si avvalgono di strumenti informatici (es. assemblaggio di frammenti genomici, analisi di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biosequenze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costruzione alberi filogenetici…)</a:t>
            </a:r>
          </a:p>
          <a:p>
            <a:pPr algn="just"/>
            <a:endParaRPr lang="it-IT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latin typeface="Arial" pitchFamily="34" charset="0"/>
                <a:cs typeface="Arial" pitchFamily="34" charset="0"/>
              </a:rPr>
              <a:t>Molti strumenti biologici sono stati proposti per rispondere a problemi informatici (avete mai pensato che il DNA offre incredibili possibilità di calcolo parallelo? … cercate in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‘DNA COMPUTING’)</a:t>
            </a:r>
          </a:p>
        </p:txBody>
      </p:sp>
      <p:sp>
        <p:nvSpPr>
          <p:cNvPr id="4" name="Rettangolo 3"/>
          <p:cNvSpPr/>
          <p:nvPr/>
        </p:nvSpPr>
        <p:spPr>
          <a:xfrm>
            <a:off x="755576" y="548680"/>
            <a:ext cx="75608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Biologia computazionale:  </a:t>
            </a:r>
          </a:p>
          <a:p>
            <a:pPr algn="ctr"/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Scienze dell’Informazione o Biologia?  (</a:t>
            </a:r>
            <a:r>
              <a:rPr lang="it-IT" sz="25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376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675823" y="3000372"/>
            <a:ext cx="1714512" cy="3571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LOCALE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 NUCLEOTIDICHE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597304"/>
            <a:ext cx="8001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Backtracking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Trovare valore 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massimo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Ripercorrere la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matrice fino a 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quando non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rag-</a:t>
            </a:r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giungo  l’ angolo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in alto a sinistra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o   trovo  </a:t>
            </a:r>
            <a:r>
              <a:rPr lang="it-IT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sulla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diagonale 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3071802" y="1627032"/>
            <a:ext cx="5857916" cy="4619302"/>
            <a:chOff x="2758340" y="1627032"/>
            <a:chExt cx="5857916" cy="4619302"/>
          </a:xfrm>
        </p:grpSpPr>
        <p:pic>
          <p:nvPicPr>
            <p:cNvPr id="9" name="Immagine 8" descr="smith-waterman-optimal-local-alignment.png"/>
            <p:cNvPicPr>
              <a:picLocks noChangeAspect="1"/>
            </p:cNvPicPr>
            <p:nvPr/>
          </p:nvPicPr>
          <p:blipFill>
            <a:blip r:embed="rId7">
              <a:lum bright="-100000" contrast="-100000"/>
            </a:blip>
            <a:stretch>
              <a:fillRect/>
            </a:stretch>
          </p:blipFill>
          <p:spPr>
            <a:xfrm>
              <a:off x="2758340" y="1627032"/>
              <a:ext cx="5857916" cy="4619302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5975215" y="470923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3.3</a:t>
              </a:r>
              <a:endPara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Connettore 2 15"/>
            <p:cNvCxnSpPr/>
            <p:nvPr/>
          </p:nvCxnSpPr>
          <p:spPr>
            <a:xfrm rot="16200000" flipV="1">
              <a:off x="5943608" y="4662494"/>
              <a:ext cx="142876" cy="1428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rot="16200000" flipV="1">
              <a:off x="5500694" y="4357694"/>
              <a:ext cx="214314" cy="2143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 rot="5400000" flipH="1" flipV="1">
              <a:off x="5283225" y="4186242"/>
              <a:ext cx="21431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rot="16200000" flipV="1">
              <a:off x="5143504" y="3786190"/>
              <a:ext cx="214314" cy="2143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/>
            <p:nvPr/>
          </p:nvCxnSpPr>
          <p:spPr>
            <a:xfrm rot="10800000">
              <a:off x="4762504" y="3548058"/>
              <a:ext cx="214314" cy="1428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 rot="10800000">
              <a:off x="4412449" y="3255163"/>
              <a:ext cx="161924" cy="1333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ttangolo 28"/>
            <p:cNvSpPr/>
            <p:nvPr/>
          </p:nvSpPr>
          <p:spPr>
            <a:xfrm>
              <a:off x="3767134" y="2802725"/>
              <a:ext cx="285752" cy="2143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675823" y="3000372"/>
            <a:ext cx="1714512" cy="3571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LOCALE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 NUCLEOTIDICHE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597304"/>
            <a:ext cx="8001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Backtracking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Trovare valore 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t-I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massimo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Ripercorrere la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matrice fino a 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quando non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rag-</a:t>
            </a:r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giungo  l’ angolo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in alto a sinistra 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o   trovo  </a:t>
            </a:r>
            <a:r>
              <a:rPr lang="it-IT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sulla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diagonale 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3071802" y="1627032"/>
            <a:ext cx="5857916" cy="4619302"/>
            <a:chOff x="2758340" y="1627032"/>
            <a:chExt cx="5857916" cy="4619302"/>
          </a:xfrm>
        </p:grpSpPr>
        <p:pic>
          <p:nvPicPr>
            <p:cNvPr id="9" name="Immagine 8" descr="smith-waterman-optimal-local-alignment.png"/>
            <p:cNvPicPr>
              <a:picLocks noChangeAspect="1"/>
            </p:cNvPicPr>
            <p:nvPr/>
          </p:nvPicPr>
          <p:blipFill>
            <a:blip r:embed="rId7">
              <a:lum bright="-100000" contrast="-100000"/>
            </a:blip>
            <a:stretch>
              <a:fillRect/>
            </a:stretch>
          </p:blipFill>
          <p:spPr>
            <a:xfrm>
              <a:off x="2758340" y="1627032"/>
              <a:ext cx="5857916" cy="4619302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5975215" y="470923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3.3</a:t>
              </a:r>
              <a:endPara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Connettore 2 15"/>
            <p:cNvCxnSpPr/>
            <p:nvPr/>
          </p:nvCxnSpPr>
          <p:spPr>
            <a:xfrm rot="16200000" flipV="1">
              <a:off x="5943608" y="4662494"/>
              <a:ext cx="142876" cy="1428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rot="16200000" flipV="1">
              <a:off x="5500694" y="4357694"/>
              <a:ext cx="214314" cy="2143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 rot="5400000" flipH="1" flipV="1">
              <a:off x="5283225" y="4186242"/>
              <a:ext cx="214314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rot="16200000" flipV="1">
              <a:off x="5143504" y="3786190"/>
              <a:ext cx="214314" cy="2143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/>
            <p:nvPr/>
          </p:nvCxnSpPr>
          <p:spPr>
            <a:xfrm rot="10800000">
              <a:off x="4762504" y="3548058"/>
              <a:ext cx="214314" cy="1428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 rot="10800000">
              <a:off x="4412449" y="3255163"/>
              <a:ext cx="161924" cy="1333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ttangolo 28"/>
            <p:cNvSpPr/>
            <p:nvPr/>
          </p:nvSpPr>
          <p:spPr>
            <a:xfrm>
              <a:off x="3767134" y="2802725"/>
              <a:ext cx="285752" cy="2143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Rettangolo 18"/>
          <p:cNvSpPr/>
          <p:nvPr/>
        </p:nvSpPr>
        <p:spPr>
          <a:xfrm>
            <a:off x="6000760" y="2428868"/>
            <a:ext cx="300039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G C </a:t>
            </a:r>
            <a:r>
              <a:rPr lang="it-IT" b="1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 A U </a:t>
            </a:r>
            <a:r>
              <a:rPr lang="it-IT" b="1" dirty="0" err="1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 G</a:t>
            </a:r>
          </a:p>
          <a:p>
            <a:pPr algn="ctr"/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| | |  | . |</a:t>
            </a:r>
          </a:p>
          <a:p>
            <a:pPr algn="ctr"/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G C </a:t>
            </a:r>
            <a:r>
              <a:rPr lang="it-IT" b="1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 – U C G</a:t>
            </a:r>
            <a:endParaRPr lang="it-IT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GLOBALE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858210"/>
            <a:ext cx="75724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Algoritmo più noto per soluzione del problema: 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Needleman-Wunsch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(1970)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Obiettivo: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“Date due sequenze A e B, determinare il miglior allineamento (avente quindi il maggior grado si similarità tra le sequenze considerate) che comprenda 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ogni elemento della sequenza A ed ogni elemento della sequenza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”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GLOBALE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858210"/>
            <a:ext cx="75724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Algoritmo più noto per soluzione del problema: 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Needleman-Wunsch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(1970)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Costrizioni </a:t>
            </a:r>
            <a:r>
              <a:rPr lang="it-IT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proprie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dell’allineamento globale: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arenR"/>
            </a:pP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 score similarità calcolato confrontando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seq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con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Seq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B,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S(A,B)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DEVE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essere uguale allo score di similarità che si ottiene confrontando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seq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con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seq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A,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S(B,A)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algn="just">
              <a:buAutoNum type="arabicParenR"/>
            </a:pP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Io score di similarità tra due sequenze A e B,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S(A,B)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DEVE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essere minore o uguale alla somma degli score di similarità ottenuti confrontando sia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seq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che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seq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it-IT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 una terza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sequenza (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seq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C):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S(A,B) ≤ S(A,C) + S(B,C)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GLOBALE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858210"/>
            <a:ext cx="75724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Algoritmo più noto per soluzione del problema: 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Needleman-Wunsch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(1970)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Anche l’algoritmo di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Needleman-Wunsh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come quello di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Smith-Waterman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è basato su tecniche di </a:t>
            </a:r>
            <a:r>
              <a:rPr lang="it-IT" sz="2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programmazione dinamica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GLOBALE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858210"/>
            <a:ext cx="7572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Needleman-Wunsch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(1970)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Date due sequenze A e B di lunghezza n ed m, rispettivamente, viene 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costruita una  matrice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per m. Nel  caso più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semplice i valori  delle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celle M</a:t>
            </a:r>
            <a:r>
              <a:rPr lang="it-IT" sz="22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vengono 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ini-</a:t>
            </a:r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zializzati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come segue: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(caratteri identici)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(altrimenti) </a:t>
            </a:r>
          </a:p>
        </p:txBody>
      </p:sp>
      <p:pic>
        <p:nvPicPr>
          <p:cNvPr id="7" name="Immagine 6" descr="lez1_seqaln_img22_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0828" y="2944634"/>
            <a:ext cx="4095742" cy="315744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GLOBALE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858210"/>
            <a:ext cx="75724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Needleman-Wunsch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(1970)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Una volta inizializzata, la matrice viene 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trasformata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partire dalla cella 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basso</a:t>
            </a: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destra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Trasformazione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Aggiungere allo score della</a:t>
            </a:r>
          </a:p>
          <a:p>
            <a:pPr algn="just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cella   corrente  il  massimo </a:t>
            </a:r>
          </a:p>
          <a:p>
            <a:pPr algn="just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valore della  celle 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apparte-</a:t>
            </a:r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nenti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alla coppia riga-colon-</a:t>
            </a:r>
          </a:p>
          <a:p>
            <a:pPr algn="just"/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avente l’angolo  in alto a</a:t>
            </a:r>
          </a:p>
          <a:p>
            <a:pPr algn="just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sinistra  posizionato  in basso</a:t>
            </a:r>
          </a:p>
          <a:p>
            <a:pPr algn="just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a destra della cella considerata.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8" name="Immagine 7" descr="lez1_seqaln_img22_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7813" y="2947115"/>
            <a:ext cx="4126546" cy="317312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GLOBALE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858210"/>
            <a:ext cx="7572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Needleman-Wunsch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(1970)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it-IT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Trasformazione …</a:t>
            </a:r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lez1_seqaln_img22_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34" y="2854463"/>
            <a:ext cx="4310056" cy="329131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GLOBALE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858210"/>
            <a:ext cx="7572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Needleman-Wunsch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(1970)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it-IT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Trasformazione …</a:t>
            </a:r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ez1_seqaln_img22_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496" y="2830600"/>
            <a:ext cx="4353784" cy="3324707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GLOBALE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858210"/>
            <a:ext cx="75724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Needleman-Wunsch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(1970)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</a:t>
            </a:r>
            <a:r>
              <a:rPr lang="it-IT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Traceback</a:t>
            </a:r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Partendo dal valore mas-</a:t>
            </a:r>
          </a:p>
          <a:p>
            <a:pPr algn="just"/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simo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(8) si procede verso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verso la cella  in  basso a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destra  seguendo  il  per-</a:t>
            </a: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corso che realizza il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pun-</a:t>
            </a:r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teggio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più alto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2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 descr="lez1_seqaln_img22_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34" y="2747695"/>
            <a:ext cx="4252473" cy="34019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556792"/>
            <a:ext cx="7543800" cy="46085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La reazione della comunità scientifica alla comparsa del virus 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SARS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 in Asia nel 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>Febbraio 2003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illustra il ruolo critico che genomica e informatica giocano nella biologia moderna.</a:t>
            </a:r>
          </a:p>
          <a:p>
            <a:pPr marL="0" indent="0" algn="just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Marzo 2003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analisi di dati di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microarray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DeRisi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rivelano che si tratta di un coronavirus.</a:t>
            </a:r>
          </a:p>
          <a:p>
            <a:pPr algn="just"/>
            <a:r>
              <a:rPr lang="it-IT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12 Aprile 2003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Il </a:t>
            </a:r>
            <a:r>
              <a:rPr lang="it-IT" dirty="0">
                <a:latin typeface="Arial" pitchFamily="34" charset="0"/>
                <a:cs typeface="Arial" pitchFamily="34" charset="0"/>
              </a:rPr>
              <a:t>Michael Smith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Genome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Sciences</a:t>
            </a:r>
            <a:r>
              <a:rPr lang="it-IT" dirty="0">
                <a:latin typeface="Arial" pitchFamily="34" charset="0"/>
                <a:cs typeface="Arial" pitchFamily="34" charset="0"/>
              </a:rPr>
              <a:t> Centre in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Canada annuncia il sequenziamento del genoma del virus.</a:t>
            </a:r>
          </a:p>
          <a:p>
            <a:pPr algn="just"/>
            <a:r>
              <a:rPr lang="it-IT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15 Aprile 2003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Microarray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SARS-specifici vengono messi in commercio.</a:t>
            </a:r>
          </a:p>
          <a:p>
            <a:pPr algn="just"/>
            <a:r>
              <a:rPr lang="it-IT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Maggio 2003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Analisi di predizione delle posizioni dei geni SARS ed analisi del genoma SARS pubblicati in Science.</a:t>
            </a:r>
          </a:p>
          <a:p>
            <a:pPr algn="just"/>
            <a:r>
              <a:rPr lang="it-IT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Fine Maggio 2003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Pubblicazione analisi filogenetica per trovare la posizione del virus SARS nella famiglia dei coronavirus.</a:t>
            </a:r>
          </a:p>
          <a:p>
            <a:pPr algn="just"/>
            <a:r>
              <a:rPr lang="it-IT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Novembre 2008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Pubblicato esperimento in cui viene riportata la costruzione di un virus SARS </a:t>
            </a:r>
            <a:r>
              <a:rPr lang="it-IT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sintetico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it-IT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4" name="Rettangolo 3"/>
          <p:cNvSpPr/>
          <p:nvPr/>
        </p:nvSpPr>
        <p:spPr>
          <a:xfrm>
            <a:off x="755576" y="548680"/>
            <a:ext cx="75608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Attacco al virus SARS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323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GLOBALE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858210"/>
            <a:ext cx="7572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Needleman-Wunsch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(1970)</a:t>
            </a:r>
          </a:p>
        </p:txBody>
      </p:sp>
      <p:pic>
        <p:nvPicPr>
          <p:cNvPr id="7" name="Immagine 6" descr="lez1_seqaln_img22_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760" y="2249622"/>
            <a:ext cx="7876768" cy="388924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71472" y="6182169"/>
            <a:ext cx="834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Entrambi i percorsi (</a:t>
            </a:r>
            <a:r>
              <a:rPr lang="it-IT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allineamenti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realizzano il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massimo punteggio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(8)</a:t>
            </a:r>
            <a:endParaRPr lang="it-IT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1785918" y="2857496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5528404" y="3143248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885066" y="5399391"/>
            <a:ext cx="642942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5998597" y="5373844"/>
            <a:ext cx="642942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b="1" u="sng" dirty="0" smtClean="0">
                <a:latin typeface="Arial" pitchFamily="34" charset="0"/>
                <a:cs typeface="Arial" pitchFamily="34" charset="0"/>
              </a:rPr>
              <a:t>GLOBALE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858210"/>
            <a:ext cx="75724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Needleman-Wunsch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(1970)</a:t>
            </a:r>
          </a:p>
          <a:p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NB:</a:t>
            </a:r>
          </a:p>
          <a:p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Non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sono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ammessi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spostamenti</a:t>
            </a:r>
          </a:p>
          <a:p>
            <a:r>
              <a:rPr lang="it-IT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diretti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verso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destra  o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verso    il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basso.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71472" y="6182169"/>
            <a:ext cx="785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soluzione non è 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unica … 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 + </a:t>
            </a:r>
            <a:r>
              <a:rPr lang="it-IT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percorsi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lo score massimo)</a:t>
            </a:r>
            <a:endParaRPr lang="it-IT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magine 10" descr="lez1_seqaln_img22_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3981" y="2214554"/>
            <a:ext cx="4206911" cy="392692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858210"/>
            <a:ext cx="75724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Allineamento globale : GOTOH 1982</a:t>
            </a:r>
          </a:p>
          <a:p>
            <a:pPr algn="just"/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L’algoritmo di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Needleman-Wunsch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è stata la prima soluzione ampiamente utilizzata per risolvere problemi di allineamento globale. Ma, come soluzione, non era efficiente.</a:t>
            </a:r>
          </a:p>
          <a:p>
            <a:pPr algn="just"/>
            <a:endParaRPr lang="it-IT" sz="2200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Nel 1982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Gotho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propose una variante simile a quella proposta in precedenza da Smith e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Waterman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Lo schema è molto simile ma ci sono alcune differenze importanti.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733515"/>
            <a:ext cx="75724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Allineamento globale : GOTOH 1982</a:t>
            </a:r>
          </a:p>
          <a:p>
            <a:pPr algn="just"/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Costruzione matrice m per n</a:t>
            </a:r>
          </a:p>
          <a:p>
            <a:pPr algn="just">
              <a:buFont typeface="Arial" pitchFamily="34" charset="0"/>
              <a:buChar char="•"/>
            </a:pPr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Inizializzazione:</a:t>
            </a:r>
          </a:p>
          <a:p>
            <a:pPr algn="just">
              <a:buFont typeface="Arial" pitchFamily="34" charset="0"/>
              <a:buChar char="•"/>
            </a:pPr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H(0,0) = 0     H(i,0) = i *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pgap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H(0,j) =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* </a:t>
            </a:r>
            <a:r>
              <a:rPr lang="it-IT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pgap</a:t>
            </a:r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Riempimento matrice:</a:t>
            </a:r>
          </a:p>
          <a:p>
            <a:pPr algn="just">
              <a:buFont typeface="Arial" pitchFamily="34" charset="0"/>
              <a:buChar char="•"/>
            </a:pPr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Come SW ma senza considerare lo 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(possibili valori &lt; 0)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Inizio </a:t>
            </a:r>
            <a:r>
              <a:rPr lang="it-IT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traceback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	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sempre da H(m,n)</a:t>
            </a:r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608820"/>
            <a:ext cx="7572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Allineamento globale vs locale</a:t>
            </a:r>
          </a:p>
        </p:txBody>
      </p:sp>
      <p:pic>
        <p:nvPicPr>
          <p:cNvPr id="7" name="Immagine 6" descr="lez1_seqaln_img3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117" y="1996489"/>
            <a:ext cx="7858973" cy="4147155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608820"/>
            <a:ext cx="7572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Allineamento globale vs locale</a:t>
            </a:r>
          </a:p>
        </p:txBody>
      </p:sp>
      <p:pic>
        <p:nvPicPr>
          <p:cNvPr id="8" name="Immagine 7" descr="lez1_seqaln_img3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117" y="1996489"/>
            <a:ext cx="7858973" cy="4147155"/>
          </a:xfrm>
          <a:prstGeom prst="rect">
            <a:avLst/>
          </a:prstGeom>
        </p:spPr>
      </p:pic>
      <p:pic>
        <p:nvPicPr>
          <p:cNvPr id="9" name="Immagine 8" descr="lez1_seqaln_img3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3051" y="5260841"/>
            <a:ext cx="3266003" cy="1500174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608820"/>
            <a:ext cx="7572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Allineamento globale vs locale</a:t>
            </a:r>
          </a:p>
        </p:txBody>
      </p:sp>
      <p:pic>
        <p:nvPicPr>
          <p:cNvPr id="7" name="Immagine 6" descr="lez1_seqaln_img3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2" y="2191566"/>
            <a:ext cx="8929718" cy="366102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785786" y="357166"/>
          <a:ext cx="2833686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tangolo 4"/>
          <p:cNvSpPr/>
          <p:nvPr/>
        </p:nvSpPr>
        <p:spPr>
          <a:xfrm>
            <a:off x="3871475" y="785794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1858210"/>
            <a:ext cx="7572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Riassunto:</a:t>
            </a:r>
          </a:p>
          <a:p>
            <a:pPr algn="just"/>
            <a:endParaRPr lang="it-IT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processo di allineamento cerca di quantificare la </a:t>
            </a:r>
            <a:r>
              <a:rPr lang="it-IT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similarità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(numero di variazioni esistenti) tra le sequenze confrontate.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metodi presentati si basano su tecniche di </a:t>
            </a:r>
            <a:r>
              <a:rPr lang="it-IT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programmazione dinamica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(soluzione di problemi grandi una volta che questi ultimi sono stati scomposti in problemi più piccoli)</a:t>
            </a:r>
          </a:p>
          <a:p>
            <a:pPr algn="just"/>
            <a:endParaRPr lang="it-IT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Diversi tipi di allineamento: </a:t>
            </a:r>
            <a:r>
              <a:rPr lang="it-IT" sz="2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locale</a:t>
            </a:r>
            <a:r>
              <a:rPr lang="it-IT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sz="22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globale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SEQUENZE: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7506605" y="392789"/>
            <a:ext cx="850105" cy="641348"/>
            <a:chOff x="0" y="481011"/>
            <a:chExt cx="850105" cy="641348"/>
          </a:xfrm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754865"/>
            <a:ext cx="75724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 genomi cambiano nel tempo.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Pattern evolutivi simili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possono aiutarci a identificare sequenze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funzionalmente simili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Confronto di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biosequenze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(nt,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: quantificare la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similarità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sulla base delle variazioni necessarie per trasformare una sequenza nell’altra (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allineamento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).  </a:t>
            </a:r>
          </a:p>
          <a:p>
            <a:pPr algn="just"/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Molti modi di allineare due sequenze. E’ necessaria una soluzione per trovare il </a:t>
            </a:r>
            <a:r>
              <a:rPr lang="it-IT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miglior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allineamento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possibile.</a:t>
            </a:r>
          </a:p>
          <a:p>
            <a:pPr algn="just"/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Soluzione efficiente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suddividere il problema in molti sottoproblemi ripetitivi e calcolare le soluzioni dei sottoproblemi seguendo un ordine che garantisca il possibile riutilizzo delle soluzioni già calcolate  → </a:t>
            </a:r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programmazione dinamica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SEQUENZE: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7506605" y="392789"/>
            <a:ext cx="850105" cy="641348"/>
            <a:chOff x="0" y="481011"/>
            <a:chExt cx="850105" cy="641348"/>
          </a:xfrm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754865"/>
            <a:ext cx="757242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Alla fine del processo di allineamento </a:t>
            </a:r>
            <a:r>
              <a:rPr lang="it-IT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COSA OTTENIAMO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CS: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Allineamento con score migliore ( più allineamenti possono avere il massimo score), calcolato in modo efficiente.</a:t>
            </a:r>
          </a:p>
          <a:p>
            <a:pPr algn="just"/>
            <a:endParaRPr lang="it-IT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Bio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</a:p>
          <a:p>
            <a:pPr algn="ctr"/>
            <a:r>
              <a:rPr lang="it-IT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 ALLINEAMENTO E’ UNA </a:t>
            </a:r>
            <a:r>
              <a:rPr lang="it-IT" sz="36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IPOTESI EVOLUTIVA</a:t>
            </a: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(avente come obiettivo quello di suggerire l’esistenza di relazioni funzionali tra le sequenze confrontate)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556792"/>
            <a:ext cx="7543800" cy="46085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Verranno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introdotti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PROBLEMI COMPUTAZIONALI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inerenti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a: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Assemblaggio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sequenze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Predizione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geni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Analisi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dati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microarray </a:t>
            </a:r>
          </a:p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Predizione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della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classe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oggetti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biologici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mediante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integrazione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dati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eterogenei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Predizione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della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classe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farmacologica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studieremo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l’</a:t>
            </a:r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APPLICAZIONE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degli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strumenti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disponibili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per la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soluzione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questi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problemi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NBB: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l’applicazione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non è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possibile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senza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disegno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un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esperimento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5576" y="548680"/>
            <a:ext cx="75608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 questo corso di Biologia Computazionale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04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57556" y="414090"/>
            <a:ext cx="6643734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 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↔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 IPOTESI EVOLUTIVA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271346"/>
            <a:ext cx="7572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 è vero che un allineamento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equivale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ad un’ipotesi evolutiva, cosa giustifica tale ipotesi? (dal punto di vista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biologico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1" name="Immagine 10" descr="lez1_seqaln_img2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445" y="1942148"/>
            <a:ext cx="5520199" cy="419240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982912" y="5809823"/>
            <a:ext cx="503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C00000"/>
                </a:solidFill>
              </a:rPr>
              <a:t>&gt;</a:t>
            </a:r>
            <a:endParaRPr lang="it-IT" sz="4400" b="1" dirty="0">
              <a:solidFill>
                <a:srgbClr val="C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7864" y="6199436"/>
            <a:ext cx="9137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(conservazione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crescente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durante l’evoluzione in caso di omologia funzionale)</a:t>
            </a:r>
            <a:endParaRPr lang="it-IT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57556" y="414090"/>
            <a:ext cx="6643734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 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↔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 IPOTESI EVOLUTIVA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457254"/>
            <a:ext cx="75724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sequenza delle proteine è meno conservata rispetto a struttura secondaria, terziaria e quaternaria nel corso dell’evoluzione.</a:t>
            </a: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Questo ha due effetti:</a:t>
            </a: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arenR"/>
            </a:pP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Proteine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OMOLOGHE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possono avere sequenza molto diverse e quindi produrre allineamenti aventi un punteggio di similarità </a:t>
            </a:r>
            <a:r>
              <a:rPr lang="it-IT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basso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AutoNum type="arabicParenR"/>
            </a:pPr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arenR"/>
            </a:pP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 la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similarità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tra due sequenze proteiche è elevata (in maniera </a:t>
            </a:r>
            <a:r>
              <a:rPr lang="it-IT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statisticamente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significativa) è abbastanza ragionevole ipotizzare che tra di esse esista una relazione di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omologia funzionale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algn="just">
              <a:buAutoNum type="arabicParenR"/>
            </a:pPr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21931" y="6274378"/>
            <a:ext cx="737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OMOLOGIA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carattere </a:t>
            </a:r>
            <a:r>
              <a:rPr lang="it-IT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qualitativo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SIMILARITA’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carattere </a:t>
            </a:r>
            <a:r>
              <a:rPr lang="it-IT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quantitativo</a:t>
            </a:r>
            <a:endParaRPr lang="it-IT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214678" y="5142380"/>
            <a:ext cx="2786082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657556" y="414090"/>
            <a:ext cx="6643734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 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↔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 IPOTESI EVOLUTIVA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457254"/>
            <a:ext cx="75724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 ora abbiamo discusso il problema dell’allineamento di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biosequenze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 abbiamo visto le soluzioni algoritmiche. Ma dobbiamo sempre ricordare che:</a:t>
            </a: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metodi presentati (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Needleman-Wunsch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Smith-Waterman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permettono di 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trovare il “miglior” allineamento in modo efficiente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ma non garantiscono che il risultato sia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biologicamente sensato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Perché un allineamento risulti informativo è di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FONDAMENTALE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importanza che gli </a:t>
            </a:r>
            <a:r>
              <a:rPr lang="it-I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schemi di </a:t>
            </a: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SCORING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abbiano un senso biologico (questo è particolarmente evidente nel caso di allineamenti di sequenze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PROTEICHE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57556" y="414090"/>
            <a:ext cx="6643734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 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↔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 IPOTESI EVOLUTIVA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428597" y="1500174"/>
            <a:ext cx="250032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 senso parlare di SCORE FISSI per match  e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mismatch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quando  cerchiamo di     allineare   due sequenze  proteiche?</a:t>
            </a:r>
          </a:p>
          <a:p>
            <a:endParaRPr lang="it-IT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it-IT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it-IT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it-IT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magine 10" descr="lez1_seqaln_img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552" y="1328270"/>
            <a:ext cx="5391150" cy="478155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57556" y="414090"/>
            <a:ext cx="6643734" cy="7858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 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↔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 IPOTESI EVOLUTIVA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428597" y="1500174"/>
            <a:ext cx="250032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 senso parlare di SCORE FISSI per match  e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mismatch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quando  cerchiamo di     allineare   due sequenze  proteiche?</a:t>
            </a:r>
          </a:p>
          <a:p>
            <a:endParaRPr lang="it-IT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it-IT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it-IT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it-IT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83052" y="1608600"/>
            <a:ext cx="42148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COME E’ POSSIBILE DECIDERE QUALE SCORE ASSEGNARE A DEI PARTICOLARI  match/</a:t>
            </a:r>
            <a:r>
              <a:rPr lang="it-IT" sz="2800" b="1" dirty="0" err="1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mismatch</a:t>
            </a:r>
            <a:r>
              <a:rPr lang="it-IT" sz="2800" b="1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TRA AMINOACIDI?</a:t>
            </a:r>
          </a:p>
          <a:p>
            <a:pPr algn="just"/>
            <a:endParaRPr lang="it-IT" sz="2800" b="1" dirty="0" smtClean="0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E’ un problema biologico (si)</a:t>
            </a: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E’ un problema informatico (no)</a:t>
            </a:r>
          </a:p>
          <a:p>
            <a:pPr algn="just"/>
            <a:endParaRPr lang="it-IT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… è un problema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statistico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it-IT" sz="2000" b="1" dirty="0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rgbClr val="036103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SEQUENZE:</a:t>
            </a:r>
          </a:p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INTERPRETAZIONE PROBABILISTICA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7506605" y="392789"/>
            <a:ext cx="850105" cy="641348"/>
            <a:chOff x="0" y="481011"/>
            <a:chExt cx="850105" cy="641348"/>
          </a:xfrm>
          <a:solidFill>
            <a:srgbClr val="036103"/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dirty="0" err="1" smtClean="0"/>
                <a:t>Stat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754865"/>
            <a:ext cx="75724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In questa parte discuteremo di:</a:t>
            </a:r>
          </a:p>
          <a:p>
            <a:pPr algn="just"/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Punteggi per i match</a:t>
            </a:r>
          </a:p>
          <a:p>
            <a:pPr algn="just">
              <a:buFontTx/>
              <a:buChar char="-"/>
            </a:pP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Penalità per i </a:t>
            </a:r>
            <a:r>
              <a:rPr lang="it-IT" sz="2000" dirty="0" err="1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mismatch</a:t>
            </a:r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(sia nel caso di allineamenti nucleotidici che </a:t>
            </a:r>
            <a:r>
              <a:rPr lang="it-IT" sz="2000" dirty="0" err="1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aminoacidici</a:t>
            </a: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FontTx/>
              <a:buChar char="-"/>
            </a:pP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u="sng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Origine</a:t>
            </a: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degli score utilizzati in applicazioni pratiche</a:t>
            </a:r>
          </a:p>
          <a:p>
            <a:pPr algn="just"/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Matrici di sostituzione:</a:t>
            </a:r>
          </a:p>
          <a:p>
            <a:pPr algn="just">
              <a:buFontTx/>
              <a:buChar char="-"/>
            </a:pP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PAM</a:t>
            </a:r>
          </a:p>
          <a:p>
            <a:pPr algn="just">
              <a:buFontTx/>
              <a:buChar char="-"/>
            </a:pP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BLOSUM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rgbClr val="036103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SEQUENZE:</a:t>
            </a:r>
          </a:p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INTERPRETAZIONE PROBABILISTICA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7506605" y="392789"/>
            <a:ext cx="850105" cy="641348"/>
            <a:chOff x="0" y="481011"/>
            <a:chExt cx="850105" cy="641348"/>
          </a:xfrm>
          <a:solidFill>
            <a:srgbClr val="036103"/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dirty="0" err="1" smtClean="0"/>
                <a:t>Stat</a:t>
              </a:r>
              <a:endParaRPr lang="it-IT" sz="2700" kern="1200" dirty="0"/>
            </a:p>
          </p:txBody>
        </p:sp>
      </p:grpSp>
      <p:pic>
        <p:nvPicPr>
          <p:cNvPr id="11" name="Immagine 10" descr="lez1_seqaln_img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07" y="1285656"/>
            <a:ext cx="8286775" cy="4831866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rgbClr val="036103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SEQUENZE:</a:t>
            </a:r>
          </a:p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INTERPRETAZIONE PROBABILISTICA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7506605" y="392789"/>
            <a:ext cx="850105" cy="641348"/>
            <a:chOff x="0" y="481011"/>
            <a:chExt cx="850105" cy="641348"/>
          </a:xfrm>
          <a:solidFill>
            <a:srgbClr val="036103"/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dirty="0" err="1" smtClean="0"/>
                <a:t>Stat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754865"/>
            <a:ext cx="75724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Modello probabilistico di allineamento di </a:t>
            </a:r>
            <a:r>
              <a:rPr lang="it-IT" sz="2800" b="1" dirty="0" err="1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biosequenze</a:t>
            </a:r>
            <a:r>
              <a:rPr lang="it-IT" sz="2800" b="1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it-IT" sz="2800" b="1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Ci concentriamo su allineamenti proteici senza gap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Dato un allineamento possiamo considerare due opzioni:</a:t>
            </a:r>
          </a:p>
          <a:p>
            <a:pPr algn="just"/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C:	Deriva da sequenze </a:t>
            </a:r>
            <a:r>
              <a:rPr lang="it-IT" sz="2000" dirty="0" err="1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evolutivamente</a:t>
            </a: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orrelate</a:t>
            </a:r>
          </a:p>
          <a:p>
            <a:pPr algn="just"/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N:	Deriva da sequenze </a:t>
            </a:r>
            <a:r>
              <a:rPr lang="it-IT" sz="2000" dirty="0" err="1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evolutivamente</a:t>
            </a: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on correlate</a:t>
            </a:r>
          </a:p>
          <a:p>
            <a:pPr algn="just"/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Come è possibile distinguere tra i due casi?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C’è un collegamento tra questa domanda e le matrici di sostituzione </a:t>
            </a:r>
            <a:r>
              <a:rPr lang="it-IT" sz="2000" dirty="0" err="1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amminoacidiche</a:t>
            </a: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rgbClr val="036103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SEQUENZE:</a:t>
            </a:r>
          </a:p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INTERPRETAZIONE PROBABILISTICA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7506605" y="392789"/>
            <a:ext cx="850105" cy="641348"/>
            <a:chOff x="0" y="481011"/>
            <a:chExt cx="850105" cy="641348"/>
          </a:xfrm>
          <a:solidFill>
            <a:srgbClr val="036103"/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dirty="0" err="1" smtClean="0"/>
                <a:t>Stat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285860"/>
            <a:ext cx="7572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Sequenze </a:t>
            </a:r>
            <a:r>
              <a:rPr lang="it-IT" sz="2800" b="1" dirty="0" err="1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evolutivamente</a:t>
            </a:r>
            <a:r>
              <a:rPr lang="it-IT" sz="2800" b="1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NON correlate:</a:t>
            </a:r>
          </a:p>
          <a:p>
            <a:pPr algn="just"/>
            <a:endParaRPr lang="it-IT" sz="2800" b="1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Assumiamo che ogni </a:t>
            </a:r>
            <a:r>
              <a:rPr lang="it-IT" sz="2000" dirty="0" err="1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in ogni posizione dell’allineamento derivi da un campionamento CASUALE di una distribuzione di </a:t>
            </a:r>
            <a:r>
              <a:rPr lang="it-IT" sz="2000" dirty="0" err="1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it-IT" sz="2000" baseline="-25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= probabilità dell’ aminoacido a</a:t>
            </a:r>
          </a:p>
          <a:p>
            <a:pPr algn="just"/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La probabilità di un allineamento di n caratteri tra le sequenze x ed y è data da:</a:t>
            </a:r>
          </a:p>
        </p:txBody>
      </p:sp>
      <p:pic>
        <p:nvPicPr>
          <p:cNvPr id="11" name="Immagine 10" descr="lez1_seqaln_img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675435"/>
            <a:ext cx="4724400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rgbClr val="036103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SEQUENZE:</a:t>
            </a:r>
          </a:p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INTERPRETAZIONE PROBABILISTICA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7506605" y="392789"/>
            <a:ext cx="850105" cy="641348"/>
            <a:chOff x="0" y="481011"/>
            <a:chExt cx="850105" cy="641348"/>
          </a:xfrm>
          <a:solidFill>
            <a:srgbClr val="036103"/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dirty="0" err="1" smtClean="0"/>
                <a:t>Stat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285860"/>
            <a:ext cx="7572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Sequenze </a:t>
            </a:r>
            <a:r>
              <a:rPr lang="it-IT" sz="2800" b="1" dirty="0" err="1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evolutivamente</a:t>
            </a:r>
            <a:r>
              <a:rPr lang="it-IT" sz="2800" b="1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Correlate:</a:t>
            </a:r>
          </a:p>
          <a:p>
            <a:pPr algn="just"/>
            <a:endParaRPr lang="it-IT" sz="2800" b="1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Assumiamo che ogni </a:t>
            </a:r>
            <a:r>
              <a:rPr lang="it-IT" sz="2000" b="1" u="sng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coppia</a:t>
            </a: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it-IT" sz="2000" dirty="0" err="1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allineati derivi da un </a:t>
            </a:r>
            <a:r>
              <a:rPr lang="it-IT" sz="2000" dirty="0" err="1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ancestor</a:t>
            </a: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comune.</a:t>
            </a:r>
          </a:p>
          <a:p>
            <a:pPr algn="just"/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t-IT" sz="2000" baseline="-25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= probabilità che </a:t>
            </a:r>
            <a:r>
              <a:rPr lang="it-IT" sz="2000" b="1" u="sng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l’evoluzione</a:t>
            </a: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abbia originato un aminoacido a nella sequenza x ed un aminoacido b nella sequenza y.</a:t>
            </a:r>
          </a:p>
          <a:p>
            <a:pPr algn="just"/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La probabilità di un allineamento di n caratteri tra le sequenze x ed y è data da:</a:t>
            </a:r>
          </a:p>
        </p:txBody>
      </p:sp>
      <p:pic>
        <p:nvPicPr>
          <p:cNvPr id="12" name="Immagine 11" descr="lez1_seqaln_img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4719656"/>
            <a:ext cx="4743450" cy="1352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196752"/>
            <a:ext cx="7543800" cy="46085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Biologia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Computazionale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è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altamente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interdisciplinare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questo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pone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problemi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Informatici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Biologi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Biotecnologi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/Medici…</a:t>
            </a:r>
          </a:p>
          <a:p>
            <a:pPr marL="0" indent="0" algn="just">
              <a:buNone/>
            </a:pP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Esistono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vari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tipi di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scienziati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in area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biomedica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iologi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iotecnologi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ecologi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medici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,…) come in area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informatica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algoritmisti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ingegneri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del software,…). Questa area di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ricerca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suscita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anche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molto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interesse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da parte di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matematici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statistici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endParaRPr lang="en-US" sz="2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PROBLEMA: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NULLA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è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completamente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vero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falso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nelle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scienze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biomediche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mentre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TUTTO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è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vero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falso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scienze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dell’informazione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matematica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endParaRPr lang="en-US" sz="2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5576" y="548680"/>
            <a:ext cx="75608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‘Natura’ della Biologia Computazionale (I)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068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rgbClr val="036103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SEQUENZE:</a:t>
            </a:r>
          </a:p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INTERPRETAZIONE PROBABILISTICA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7506605" y="392789"/>
            <a:ext cx="850105" cy="641348"/>
            <a:chOff x="0" y="481011"/>
            <a:chExt cx="850105" cy="641348"/>
          </a:xfrm>
          <a:solidFill>
            <a:srgbClr val="036103"/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dirty="0" err="1" smtClean="0"/>
                <a:t>Stat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285860"/>
            <a:ext cx="757242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Come decidiamo quale dei modelli (C o N) è più probabile dato un allineamento?</a:t>
            </a:r>
          </a:p>
          <a:p>
            <a:pPr algn="just"/>
            <a:endParaRPr lang="it-IT" sz="2800" b="1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Consideriamo la probabilità relativa dei modelli dato l’allineamento:</a:t>
            </a:r>
          </a:p>
          <a:p>
            <a:pPr algn="just">
              <a:buFont typeface="Arial" pitchFamily="34" charset="0"/>
              <a:buChar char="•"/>
            </a:pPr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Calcolando il logaritmo otteniamo:</a:t>
            </a:r>
          </a:p>
        </p:txBody>
      </p:sp>
      <p:pic>
        <p:nvPicPr>
          <p:cNvPr id="11" name="Immagine 10" descr="lez1_seqaln_img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3286124"/>
            <a:ext cx="8010525" cy="1352550"/>
          </a:xfrm>
          <a:prstGeom prst="rect">
            <a:avLst/>
          </a:prstGeom>
        </p:spPr>
      </p:pic>
      <p:pic>
        <p:nvPicPr>
          <p:cNvPr id="16" name="Immagine 15" descr="lez1_seqaln_img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27" y="5172098"/>
            <a:ext cx="6181745" cy="1301886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rgbClr val="036103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ALLINEAMENTO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SEQUENZE:</a:t>
            </a:r>
          </a:p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INTERPRETAZIONE PROBABILISTICA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7506605" y="392789"/>
            <a:ext cx="850105" cy="641348"/>
            <a:chOff x="0" y="481011"/>
            <a:chExt cx="850105" cy="641348"/>
          </a:xfrm>
          <a:solidFill>
            <a:srgbClr val="036103"/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dirty="0" err="1" smtClean="0"/>
                <a:t>Stat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285860"/>
            <a:ext cx="75724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36103"/>
                </a:solidFill>
                <a:latin typeface="Arial" pitchFamily="34" charset="0"/>
                <a:cs typeface="Arial" pitchFamily="34" charset="0"/>
              </a:rPr>
              <a:t> Gli elementi della matrice degli score di sostituzione per tutte le coppie di aminoacidi a b si calcolano come segue:</a:t>
            </a:r>
          </a:p>
          <a:p>
            <a:pPr algn="just">
              <a:buFont typeface="Arial" pitchFamily="34" charset="0"/>
              <a:buChar char="•"/>
            </a:pPr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 come calcoliamo i valori P</a:t>
            </a:r>
            <a:r>
              <a:rPr lang="it-IT" sz="20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che </a:t>
            </a:r>
            <a:r>
              <a:rPr lang="it-IT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si siano originati dal medesimo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ancestor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nel corso dell’evoluzione)?</a:t>
            </a:r>
          </a:p>
          <a:p>
            <a:pPr algn="just">
              <a:buFont typeface="Arial" pitchFamily="34" charset="0"/>
              <a:buChar char="•"/>
            </a:pPr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DIPENDE DAL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TEMPO </a:t>
            </a:r>
            <a:r>
              <a:rPr lang="it-IT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DIVERGENZA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Divergenza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recente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P</a:t>
            </a:r>
            <a:r>
              <a:rPr lang="it-IT" sz="20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≈ 0    se   a ≠  b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Divergenza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lontana  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it-IT" sz="20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t-IT" sz="20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≈ q</a:t>
            </a:r>
            <a:r>
              <a:rPr lang="it-IT" sz="20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it-IT" sz="20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pPr algn="just">
              <a:buFont typeface="Arial" pitchFamily="34" charset="0"/>
              <a:buChar char="•"/>
            </a:pPr>
            <a:endParaRPr lang="it-IT" sz="2000" dirty="0" smtClean="0">
              <a:solidFill>
                <a:srgbClr val="03610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magine 16" descr="lez1_seqaln_img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000240"/>
            <a:ext cx="388620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MATRICI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SOSTITUZIONE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7506605" y="392789"/>
            <a:ext cx="850105" cy="641348"/>
            <a:chOff x="0" y="481011"/>
            <a:chExt cx="850105" cy="641348"/>
          </a:xfrm>
          <a:solidFill>
            <a:srgbClr val="036103"/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dirty="0" err="1" smtClean="0"/>
                <a:t>Stat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285860"/>
            <a:ext cx="75724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Idea chiave:</a:t>
            </a: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Collezioni di sequenze che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sappiamo a priori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essere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evolutivamente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correlate possono fornire informazioni riguardanti le sostituzioni “biologicamente permesse.</a:t>
            </a: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Questo pone un problema:</a:t>
            </a: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Come possiamo costruire collezioni di sequenze “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evolutivamente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correlate” … che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criterio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possiamo utilizzare per selezionare sequenze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evolutivamente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correlate? </a:t>
            </a: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MATRICI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SOSTITUZIONE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7506605" y="392789"/>
            <a:ext cx="850105" cy="641348"/>
            <a:chOff x="0" y="481011"/>
            <a:chExt cx="850105" cy="641348"/>
          </a:xfrm>
          <a:solidFill>
            <a:srgbClr val="036103"/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dirty="0" err="1" smtClean="0"/>
                <a:t>Stat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285860"/>
            <a:ext cx="778674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MATRICI PAM (</a:t>
            </a:r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Percent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Accepted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Mutation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Matrices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000" dirty="0" smtClean="0"/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Dayhoff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,1978]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Assunzione: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analizzando sequenze correlate </a:t>
            </a:r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filogeneticamente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(cioè </a:t>
            </a:r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evolutivamente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si può calcolare la probabilità con cui ogni amminoacido subisce un evento di sostituzione, ovvero una </a:t>
            </a:r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accepted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mutation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it-IT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Furono calcolate le probabilità di sostituzione di ogni amminoacido con ciascun altro, prevedendo in media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una mutazione ogni 100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aminoacidi: questa venne chiamata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distanza evolutiva 1 PAM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it-IT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matrice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PAM 1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non ha applicazioni pratiche ma serve per calcolare le matrici PAM di ordine superiore, ottenute </a:t>
            </a:r>
            <a:r>
              <a:rPr lang="it-IT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simulando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successivi passi evolutivi, cioè applicando le probabilità di sostituzione definite in PAM 1.</a:t>
            </a:r>
          </a:p>
          <a:p>
            <a:pPr algn="just"/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Tipicamente si usano matrici comprese tra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PAM 10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(per sequenze </a:t>
            </a:r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filogeneticamente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vicine) e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PAM 240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(per sequenze </a:t>
            </a:r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filogeneticamente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molto lontane).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MATRICI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SOSTITUZIONE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7506605" y="392789"/>
            <a:ext cx="850105" cy="641348"/>
            <a:chOff x="0" y="481011"/>
            <a:chExt cx="850105" cy="641348"/>
          </a:xfrm>
          <a:solidFill>
            <a:srgbClr val="036103"/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dirty="0" err="1" smtClean="0"/>
                <a:t>Stat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285860"/>
            <a:ext cx="778674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BLOSUM (</a:t>
            </a:r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Blocks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Amino Acid </a:t>
            </a:r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Substitution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Matrices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Henikoff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it-IT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Henikoff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, 1992]  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Utilizzano la banca dati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BLOCKS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che contiene una collezione di allineamenti multipli (senza gap) di segmenti di proteine suddivisi in famiglie.  I blocchi corrispondono a regioni </a:t>
            </a:r>
            <a:r>
              <a:rPr lang="it-IT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strutturalmente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conservate !</a:t>
            </a:r>
            <a:endParaRPr lang="it-IT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Ogni blocco di allineamenti contiene sequenze con un numero di aminoacidi identici superiore ad una certa percentuale P, solitamente compresa tra il 30% e il 95%.</a:t>
            </a:r>
          </a:p>
          <a:p>
            <a:pPr algn="just"/>
            <a:endParaRPr lang="it-IT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 ogni blocco è possibile ricavare la frequenza relativa di sostituzione degli aminoacidi, che può essere utilizzata per calcolare la matrice di punteggi. </a:t>
            </a:r>
          </a:p>
          <a:p>
            <a:pPr algn="just"/>
            <a:endParaRPr lang="it-IT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L’indice associato alla matrice BLOSUM indica la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percentuale di identità minima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all’interno del blocco.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MATRICI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SOSTITUZIONE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7506605" y="392789"/>
            <a:ext cx="850105" cy="641348"/>
            <a:chOff x="0" y="481011"/>
            <a:chExt cx="850105" cy="641348"/>
          </a:xfrm>
          <a:solidFill>
            <a:srgbClr val="036103"/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dirty="0" err="1" smtClean="0"/>
                <a:t>Stat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285860"/>
            <a:ext cx="7786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PAM vs BLOSUM</a:t>
            </a: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ccia bidirezionale orizzontale 10"/>
          <p:cNvSpPr/>
          <p:nvPr/>
        </p:nvSpPr>
        <p:spPr>
          <a:xfrm>
            <a:off x="714348" y="3286124"/>
            <a:ext cx="7715304" cy="5715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&gt; Divergenza                                          &lt;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Divergenza</a:t>
            </a:r>
            <a:r>
              <a:rPr lang="it-IT" dirty="0" smtClean="0"/>
              <a:t>             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14348" y="2585745"/>
            <a:ext cx="7858180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013" indent="-481013">
              <a:spcBef>
                <a:spcPts val="1050"/>
              </a:spcBef>
            </a:pPr>
            <a:r>
              <a:rPr lang="en-US" sz="2400" b="1" dirty="0" smtClean="0">
                <a:latin typeface="Arial" charset="0"/>
                <a:cs typeface="Arial" charset="0"/>
                <a:sym typeface="Arial" charset="0"/>
              </a:rPr>
              <a:t>BLOSUM 45	            BLOSUM 62             BLOSUM 90</a:t>
            </a:r>
          </a:p>
          <a:p>
            <a:pPr marL="481013" indent="-481013">
              <a:spcBef>
                <a:spcPts val="1050"/>
              </a:spcBef>
            </a:pPr>
            <a:endParaRPr lang="en-US" sz="2400" b="1" dirty="0" smtClean="0">
              <a:latin typeface="Arial" charset="0"/>
              <a:cs typeface="Arial" charset="0"/>
              <a:sym typeface="Arial" charset="0"/>
            </a:endParaRPr>
          </a:p>
          <a:p>
            <a:pPr marL="481013" indent="-481013">
              <a:spcBef>
                <a:spcPts val="1050"/>
              </a:spcBef>
            </a:pPr>
            <a:endParaRPr lang="en-US" sz="2400" b="1" dirty="0" smtClean="0">
              <a:latin typeface="Arial" charset="0"/>
              <a:cs typeface="Arial" charset="0"/>
              <a:sym typeface="Arial" charset="0"/>
            </a:endParaRPr>
          </a:p>
          <a:p>
            <a:pPr marL="481013" indent="-481013">
              <a:spcBef>
                <a:spcPts val="1050"/>
              </a:spcBef>
            </a:pPr>
            <a:r>
              <a:rPr lang="en-US" sz="2400" b="1" dirty="0" smtClean="0">
                <a:latin typeface="Arial" charset="0"/>
                <a:cs typeface="Arial" charset="0"/>
                <a:sym typeface="Arial" charset="0"/>
              </a:rPr>
              <a:t>PAM 250	               PAM 160                      PAM 100</a:t>
            </a:r>
            <a:endParaRPr lang="it-IT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MATRICI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SOSTITUZIONE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7506605" y="392789"/>
            <a:ext cx="850105" cy="641348"/>
            <a:chOff x="0" y="481011"/>
            <a:chExt cx="850105" cy="641348"/>
          </a:xfrm>
          <a:solidFill>
            <a:srgbClr val="036103"/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dirty="0" err="1" smtClean="0"/>
                <a:t>Stat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285860"/>
            <a:ext cx="77867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PAM vs BLOSUM: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quale delle due scegliere?  (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I)</a:t>
            </a:r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/>
          </a:p>
          <a:p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due tipi di matrici partono da </a:t>
            </a:r>
            <a:r>
              <a:rPr lang="it-IT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presupposti diversi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PAM: 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 assume un modello in cui le sostituzioni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aminoacidiche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osservate a grandi distanze evolutive derivino esclusivamente dalla somma di tante mutazioni indipendenti. I punteggi risultanti esprimono quanto sia più probabile che l’appaiamento di una coppia di aminoacidi sia dovuto a omologia piuttosto che al caso.</a:t>
            </a:r>
          </a:p>
          <a:p>
            <a:pPr algn="just"/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BLOSUM: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non sono basate esplicitamente su un modello evolutivo delle mutazioni dei singoli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E’ in grado di catturare meglio la sostenibilità di una certa mutazione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dato un contesto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(fornito dai blocchi di sequenze corrispondenti a regioni strutturalmente conservate).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MATRICI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SOSTITUZIONE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7506605" y="392789"/>
            <a:ext cx="850105" cy="641348"/>
            <a:chOff x="0" y="481011"/>
            <a:chExt cx="850105" cy="641348"/>
          </a:xfrm>
          <a:solidFill>
            <a:srgbClr val="036103"/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dirty="0" err="1" smtClean="0"/>
                <a:t>Stat</a:t>
              </a:r>
              <a:endParaRPr lang="it-IT" sz="2700" kern="12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85787" y="1285860"/>
            <a:ext cx="77867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PAM vs BLOSUM: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quale delle due scegliere?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(II)</a:t>
            </a:r>
            <a:endParaRPr lang="it-IT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/>
          </a:p>
          <a:p>
            <a:pPr algn="just"/>
            <a:endParaRPr lang="it-IT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 confronto tra le matrici PAM e BLOSUM, a un livello di sostituzioni paragonabili, indica che i due tipi di matrice sono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effettivamente molto simili tra loro, ma non uguali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it-IT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PAM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tendono a premiare sostituzioni </a:t>
            </a:r>
            <a:r>
              <a:rPr lang="it-IT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aminoacidiche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che derivano da una singola base, penalizzando le sostituzioni che comportano cambi di codone più complessi.</a:t>
            </a:r>
          </a:p>
          <a:p>
            <a:pPr algn="just"/>
            <a:endParaRPr lang="it-IT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it-IT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 ritiene che le matrici </a:t>
            </a:r>
            <a:r>
              <a:rPr lang="it-IT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BLOSUM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siano più adatte delle PAM per effettuare </a:t>
            </a:r>
            <a:r>
              <a:rPr lang="it-IT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ricerche di similarità</a:t>
            </a:r>
            <a:r>
              <a:rPr lang="it-IT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di sequenze.</a:t>
            </a:r>
          </a:p>
          <a:p>
            <a:endParaRPr lang="it-IT" sz="2000" dirty="0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BLOSUM 50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769768" y="398816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7506605" y="392789"/>
            <a:ext cx="850105" cy="641348"/>
            <a:chOff x="0" y="481011"/>
            <a:chExt cx="850105" cy="641348"/>
          </a:xfrm>
          <a:solidFill>
            <a:srgbClr val="036103"/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dirty="0" err="1" smtClean="0"/>
                <a:t>Stat</a:t>
              </a:r>
              <a:endParaRPr lang="it-IT" sz="2700" kern="1200" dirty="0"/>
            </a:p>
          </p:txBody>
        </p:sp>
      </p:grpSp>
      <p:pic>
        <p:nvPicPr>
          <p:cNvPr id="11" name="Immagine 10" descr="lez1_seqaln_img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57312"/>
            <a:ext cx="6096000" cy="4143375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6685267" y="4758612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500298" y="2643182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572000" y="3387435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857224" y="5786454"/>
            <a:ext cx="567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Isoleucina e Leucina: score di mutazione reciproci &gt; 0</a:t>
            </a:r>
            <a:endParaRPr lang="it-IT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09624" y="6274378"/>
            <a:ext cx="634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Triptofano</a:t>
            </a:r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premio di “conservazione” estremamente elevato</a:t>
            </a:r>
            <a:endParaRPr lang="it-IT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42844" y="1643050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Sostituzioni</a:t>
            </a:r>
          </a:p>
          <a:p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penalità</a:t>
            </a:r>
          </a:p>
          <a:p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lieve? </a:t>
            </a:r>
            <a:endParaRPr lang="it-IT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ttore 2 20"/>
          <p:cNvCxnSpPr>
            <a:stCxn id="19" idx="3"/>
            <a:endCxn id="15" idx="1"/>
          </p:cNvCxnSpPr>
          <p:nvPr/>
        </p:nvCxnSpPr>
        <p:spPr>
          <a:xfrm>
            <a:off x="1507320" y="2104715"/>
            <a:ext cx="1055749" cy="601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17" idx="0"/>
          </p:cNvCxnSpPr>
          <p:nvPr/>
        </p:nvCxnSpPr>
        <p:spPr>
          <a:xfrm rot="5400000" flipH="1" flipV="1">
            <a:off x="3098701" y="4313155"/>
            <a:ext cx="2071702" cy="874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8" idx="3"/>
            <a:endCxn id="12" idx="4"/>
          </p:cNvCxnSpPr>
          <p:nvPr/>
        </p:nvCxnSpPr>
        <p:spPr>
          <a:xfrm flipH="1" flipV="1">
            <a:off x="6899581" y="5187240"/>
            <a:ext cx="454472" cy="1271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rco a tutto sesto 36"/>
          <p:cNvSpPr/>
          <p:nvPr/>
        </p:nvSpPr>
        <p:spPr>
          <a:xfrm>
            <a:off x="1785918" y="1672923"/>
            <a:ext cx="5590345" cy="4143404"/>
          </a:xfrm>
          <a:prstGeom prst="blockArc">
            <a:avLst>
              <a:gd name="adj1" fmla="val 1776936"/>
              <a:gd name="adj2" fmla="val 8994894"/>
              <a:gd name="adj3" fmla="val 21622"/>
            </a:avLst>
          </a:prstGeom>
          <a:solidFill>
            <a:srgbClr val="036103"/>
          </a:solidFill>
          <a:ln>
            <a:solidFill>
              <a:srgbClr val="024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Arco a tutto sesto 25"/>
          <p:cNvSpPr/>
          <p:nvPr/>
        </p:nvSpPr>
        <p:spPr>
          <a:xfrm>
            <a:off x="1839175" y="1714488"/>
            <a:ext cx="5590345" cy="4143404"/>
          </a:xfrm>
          <a:prstGeom prst="blockArc">
            <a:avLst>
              <a:gd name="adj1" fmla="val 9378781"/>
              <a:gd name="adj2" fmla="val 15904258"/>
              <a:gd name="adj3" fmla="val 22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315012" y="414090"/>
            <a:ext cx="4429156" cy="785818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ALLINEAMEMTO PAIRWISE</a:t>
            </a:r>
          </a:p>
        </p:txBody>
      </p:sp>
      <p:grpSp>
        <p:nvGrpSpPr>
          <p:cNvPr id="2" name="Gruppo 6"/>
          <p:cNvGrpSpPr/>
          <p:nvPr/>
        </p:nvGrpSpPr>
        <p:grpSpPr>
          <a:xfrm>
            <a:off x="2357422" y="2214554"/>
            <a:ext cx="850105" cy="641348"/>
            <a:chOff x="500066" y="962023"/>
            <a:chExt cx="850105" cy="641348"/>
          </a:xfrm>
        </p:grpSpPr>
        <p:sp>
          <p:nvSpPr>
            <p:cNvPr id="8" name="Rettangolo arrotondato 7"/>
            <p:cNvSpPr/>
            <p:nvPr/>
          </p:nvSpPr>
          <p:spPr>
            <a:xfrm>
              <a:off x="500066" y="962023"/>
              <a:ext cx="850105" cy="6413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531374" y="993331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err="1" smtClean="0"/>
                <a:t>Bio</a:t>
              </a:r>
              <a:endParaRPr lang="it-IT" sz="2700" kern="1200" dirty="0"/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4143372" y="5397228"/>
            <a:ext cx="850105" cy="641348"/>
            <a:chOff x="0" y="481011"/>
            <a:chExt cx="850105" cy="641348"/>
          </a:xfrm>
          <a:solidFill>
            <a:srgbClr val="036103"/>
          </a:solidFill>
        </p:grpSpPr>
        <p:sp>
          <p:nvSpPr>
            <p:cNvPr id="13" name="Rettangolo arrotondato 12"/>
            <p:cNvSpPr/>
            <p:nvPr/>
          </p:nvSpPr>
          <p:spPr>
            <a:xfrm>
              <a:off x="0" y="481011"/>
              <a:ext cx="850105" cy="6413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31308" y="512319"/>
              <a:ext cx="787489" cy="5787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dirty="0" err="1" smtClean="0"/>
                <a:t>Stat</a:t>
              </a:r>
              <a:endParaRPr lang="it-IT" sz="2700" kern="1200" dirty="0"/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7109569" y="1643050"/>
            <a:ext cx="1964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 </a:t>
            </a: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possibile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calcolare in modo </a:t>
            </a: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efficiente</a:t>
            </a:r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 allineamento che richieda il minor numero variazioni per passare da una sequenza </a:t>
            </a:r>
          </a:p>
          <a:p>
            <a:pPr algn="r"/>
            <a:r>
              <a:rPr lang="it-IT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all’altra</a:t>
            </a:r>
            <a:endParaRPr lang="it-IT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-37272" y="3663259"/>
            <a:ext cx="23946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Perché le ipotesi evolutive </a:t>
            </a:r>
          </a:p>
          <a:p>
            <a:r>
              <a:rPr lang="it-IT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generate abbiano senso </a:t>
            </a:r>
          </a:p>
          <a:p>
            <a:r>
              <a:rPr lang="it-IT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è necessario</a:t>
            </a:r>
          </a:p>
          <a:p>
            <a:r>
              <a:rPr lang="it-IT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assegnare degli score di </a:t>
            </a:r>
            <a:r>
              <a:rPr lang="it-IT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sostituzione</a:t>
            </a:r>
            <a:r>
              <a:rPr lang="it-IT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 che siano statisticamente </a:t>
            </a:r>
          </a:p>
          <a:p>
            <a:r>
              <a:rPr lang="it-IT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frequenti nel corso dell’evoluzione</a:t>
            </a:r>
            <a:endParaRPr lang="it-IT" dirty="0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42844" y="1643050"/>
            <a:ext cx="2364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Sequenze biologiche</a:t>
            </a:r>
          </a:p>
          <a:p>
            <a:r>
              <a:rPr lang="it-IT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variano</a:t>
            </a:r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durante</a:t>
            </a:r>
          </a:p>
          <a:p>
            <a:r>
              <a:rPr lang="it-IT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l’evoluzione</a:t>
            </a:r>
            <a:endParaRPr lang="it-IT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1928794" y="2071678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rot="10800000" flipV="1">
            <a:off x="6858020" y="1928802"/>
            <a:ext cx="714377" cy="28575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2357422" y="5572140"/>
            <a:ext cx="1714512" cy="285752"/>
          </a:xfrm>
          <a:prstGeom prst="straightConnector1">
            <a:avLst/>
          </a:prstGeom>
          <a:ln>
            <a:solidFill>
              <a:srgbClr val="007A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e 23"/>
          <p:cNvSpPr/>
          <p:nvPr/>
        </p:nvSpPr>
        <p:spPr>
          <a:xfrm>
            <a:off x="2857488" y="2714620"/>
            <a:ext cx="3429024" cy="214314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BIOLOGIA</a:t>
            </a:r>
          </a:p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COMPUTAZIONALE:</a:t>
            </a:r>
          </a:p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è possibile generare</a:t>
            </a:r>
          </a:p>
          <a:p>
            <a:pPr algn="ctr"/>
            <a:r>
              <a:rPr lang="it-IT" b="1" u="sng" dirty="0" smtClean="0">
                <a:latin typeface="Arial" pitchFamily="34" charset="0"/>
                <a:cs typeface="Arial" pitchFamily="34" charset="0"/>
              </a:rPr>
              <a:t>Ipotesi evolutive</a:t>
            </a:r>
            <a:endParaRPr lang="it-IT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rco a tutto sesto 27"/>
          <p:cNvSpPr/>
          <p:nvPr/>
        </p:nvSpPr>
        <p:spPr>
          <a:xfrm flipH="1">
            <a:off x="1942649" y="1714488"/>
            <a:ext cx="5357818" cy="4143404"/>
          </a:xfrm>
          <a:prstGeom prst="blockArc">
            <a:avLst>
              <a:gd name="adj1" fmla="val 9378781"/>
              <a:gd name="adj2" fmla="val 15904258"/>
              <a:gd name="adj3" fmla="val 22452"/>
            </a:avLst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5980201" y="2329151"/>
            <a:ext cx="850105" cy="641348"/>
            <a:chOff x="364342" y="481011"/>
            <a:chExt cx="850105" cy="641348"/>
          </a:xfrm>
        </p:grpSpPr>
        <p:sp>
          <p:nvSpPr>
            <p:cNvPr id="30" name="Rettangolo arrotondato 29"/>
            <p:cNvSpPr/>
            <p:nvPr/>
          </p:nvSpPr>
          <p:spPr>
            <a:xfrm>
              <a:off x="364342" y="481011"/>
              <a:ext cx="850105" cy="64134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ttangolo 30"/>
            <p:cNvSpPr/>
            <p:nvPr/>
          </p:nvSpPr>
          <p:spPr>
            <a:xfrm>
              <a:off x="395650" y="512319"/>
              <a:ext cx="787489" cy="578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700" kern="1200" dirty="0" smtClean="0"/>
                <a:t>CS</a:t>
              </a:r>
              <a:endParaRPr lang="it-IT" sz="2700" kern="120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700808"/>
            <a:ext cx="7543800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Esistono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delle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fondamentali</a:t>
            </a: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differenze</a:t>
            </a: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culturali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informatici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matematici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scienziati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area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biomedica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1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Biotecnologi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/Medici </a:t>
            </a:r>
            <a:r>
              <a:rPr lang="en-US" sz="1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ecc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cercano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capire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un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mondo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reale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estremamente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complicato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(e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sono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consapevoli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averne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visione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parziale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1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Informatici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Matematici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ecc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cercano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costruire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dei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‘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micromondi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organizzati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ordinati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funzionano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rappresentazioni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ridotte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mondo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reale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Queste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rappresentazioni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virtuali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mondo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reale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sono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INDISPENSABILI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sviluppare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soluzioni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efficienti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problemi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altrimenti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intrattabili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5576" y="548680"/>
            <a:ext cx="75608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‘Natura’ della Biologia Computazionale (II)</a:t>
            </a:r>
          </a:p>
          <a:p>
            <a:pPr algn="ctr"/>
            <a:endParaRPr lang="it-IT" dirty="0"/>
          </a:p>
        </p:txBody>
      </p:sp>
      <p:sp>
        <p:nvSpPr>
          <p:cNvPr id="2" name="Freccia in giù 1"/>
          <p:cNvSpPr/>
          <p:nvPr/>
        </p:nvSpPr>
        <p:spPr>
          <a:xfrm>
            <a:off x="3995936" y="2780928"/>
            <a:ext cx="54006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3995936" y="5229200"/>
            <a:ext cx="54006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3212976"/>
            <a:ext cx="362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Vogliono </a:t>
            </a:r>
            <a:r>
              <a:rPr lang="it-IT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SCOPRIRE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qualcosa …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99792" y="5723964"/>
            <a:ext cx="373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Vogliono </a:t>
            </a:r>
            <a:r>
              <a:rPr lang="it-IT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INVENTARE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qualcosa …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5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2551</TotalTime>
  <Words>5075</Words>
  <Application>Microsoft Office PowerPoint</Application>
  <PresentationFormat>Presentazione su schermo (4:3)</PresentationFormat>
  <Paragraphs>1012</Paragraphs>
  <Slides>89</Slides>
  <Notes>89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89</vt:i4>
      </vt:variant>
    </vt:vector>
  </HeadingPairs>
  <TitlesOfParts>
    <vt:vector size="90" baseType="lpstr">
      <vt:lpstr>NewsPrint</vt:lpstr>
      <vt:lpstr>Biologia computazionale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Biologia computazionale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Biologia computazionale</dc:title>
  <dc:creator>matt</dc:creator>
  <cp:lastModifiedBy>Valued Acer Customer</cp:lastModifiedBy>
  <cp:revision>251</cp:revision>
  <dcterms:created xsi:type="dcterms:W3CDTF">2011-03-02T08:31:45Z</dcterms:created>
  <dcterms:modified xsi:type="dcterms:W3CDTF">2011-03-16T12:36:45Z</dcterms:modified>
</cp:coreProperties>
</file>